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69" r:id="rId2"/>
    <p:sldId id="278" r:id="rId3"/>
    <p:sldId id="724" r:id="rId4"/>
    <p:sldId id="632" r:id="rId5"/>
    <p:sldId id="665" r:id="rId6"/>
    <p:sldId id="666" r:id="rId7"/>
    <p:sldId id="667" r:id="rId8"/>
    <p:sldId id="668" r:id="rId9"/>
    <p:sldId id="669" r:id="rId10"/>
    <p:sldId id="670" r:id="rId11"/>
    <p:sldId id="629" r:id="rId12"/>
    <p:sldId id="710" r:id="rId13"/>
    <p:sldId id="711" r:id="rId14"/>
    <p:sldId id="647" r:id="rId15"/>
    <p:sldId id="742" r:id="rId16"/>
    <p:sldId id="677" r:id="rId17"/>
    <p:sldId id="721" r:id="rId18"/>
    <p:sldId id="737" r:id="rId19"/>
    <p:sldId id="733" r:id="rId20"/>
    <p:sldId id="738" r:id="rId21"/>
    <p:sldId id="748" r:id="rId22"/>
    <p:sldId id="751" r:id="rId23"/>
    <p:sldId id="744" r:id="rId24"/>
    <p:sldId id="736" r:id="rId25"/>
    <p:sldId id="749" r:id="rId26"/>
    <p:sldId id="753" r:id="rId27"/>
    <p:sldId id="754" r:id="rId28"/>
    <p:sldId id="747" r:id="rId29"/>
    <p:sldId id="745" r:id="rId30"/>
    <p:sldId id="750" r:id="rId31"/>
    <p:sldId id="739" r:id="rId32"/>
    <p:sldId id="741" r:id="rId33"/>
    <p:sldId id="743" r:id="rId34"/>
    <p:sldId id="746" r:id="rId35"/>
    <p:sldId id="752" r:id="rId36"/>
    <p:sldId id="755" r:id="rId37"/>
    <p:sldId id="728" r:id="rId38"/>
    <p:sldId id="756" r:id="rId39"/>
    <p:sldId id="757" r:id="rId40"/>
    <p:sldId id="758" r:id="rId41"/>
    <p:sldId id="759" r:id="rId42"/>
    <p:sldId id="761" r:id="rId43"/>
    <p:sldId id="760" r:id="rId44"/>
    <p:sldId id="762" r:id="rId45"/>
    <p:sldId id="740" r:id="rId46"/>
    <p:sldId id="707" r:id="rId47"/>
    <p:sldId id="684" r:id="rId48"/>
    <p:sldId id="590" r:id="rId49"/>
    <p:sldId id="516" r:id="rId50"/>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8000"/>
    <a:srgbClr val="0066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57" d="100"/>
          <a:sy n="57" d="100"/>
        </p:scale>
        <p:origin x="799" y="3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802.11-19/1374r7</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2019</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802.11-19/1374r7</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2019</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802.11-19/1374r7</a:t>
            </a:r>
            <a:endParaRPr lang="en-US"/>
          </a:p>
        </p:txBody>
      </p:sp>
      <p:sp>
        <p:nvSpPr>
          <p:cNvPr id="5" name="Date Placeholder 4"/>
          <p:cNvSpPr>
            <a:spLocks noGrp="1"/>
          </p:cNvSpPr>
          <p:nvPr>
            <p:ph type="dt" idx="11"/>
          </p:nvPr>
        </p:nvSpPr>
        <p:spPr/>
        <p:txBody>
          <a:bodyPr/>
          <a:lstStyle/>
          <a:p>
            <a:pPr>
              <a:defRPr/>
            </a:pPr>
            <a:r>
              <a:rPr lang="en-US" smtClean="0"/>
              <a:t>September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13</a:t>
            </a:fld>
            <a:endParaRPr lang="en-US"/>
          </a:p>
        </p:txBody>
      </p:sp>
    </p:spTree>
    <p:extLst>
      <p:ext uri="{BB962C8B-B14F-4D97-AF65-F5344CB8AC3E}">
        <p14:creationId xmlns:p14="http://schemas.microsoft.com/office/powerpoint/2010/main" val="18359908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373157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264984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592489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3425733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8669012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490607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059093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378707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7179700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0490907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132616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122618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0167816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748431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99529650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1486294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980599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55839995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64323383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0432852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78511218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5946639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40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23903195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41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80993599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42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37109070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43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38783614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44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5830204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45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1892223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802.11-19/1374r7</a:t>
            </a:r>
            <a:endParaRPr lang="en-US"/>
          </a:p>
        </p:txBody>
      </p:sp>
      <p:sp>
        <p:nvSpPr>
          <p:cNvPr id="5" name="Date Placeholder 4"/>
          <p:cNvSpPr>
            <a:spLocks noGrp="1"/>
          </p:cNvSpPr>
          <p:nvPr>
            <p:ph type="dt" idx="11"/>
          </p:nvPr>
        </p:nvSpPr>
        <p:spPr/>
        <p:txBody>
          <a:bodyPr/>
          <a:lstStyle/>
          <a:p>
            <a:pPr>
              <a:defRPr/>
            </a:pPr>
            <a:r>
              <a:rPr lang="en-US" smtClean="0"/>
              <a:t>September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46</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47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48</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49</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10</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10</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September 2019</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802.11-19/1374r8</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1008-01-000m-minutes-for-revmd-july-2019-vienna.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hyperlink" Target="https://mentor.ieee.org/802.11/dcn/19/11-19-1450-00-000m-minutes-for-revmd-aug-2019-toronto.docx" TargetMode="External"/><Relationship Id="rId5" Type="http://schemas.openxmlformats.org/officeDocument/2006/relationships/hyperlink" Target="https://mentor.ieee.org/802.11/dcn/19/11-19-1238-01-000m-telecon-minutes-for-revmd-july-11.docx" TargetMode="External"/><Relationship Id="rId4" Type="http://schemas.openxmlformats.org/officeDocument/2006/relationships/hyperlink" Target="https://mentor.ieee.org/802.11/dcn/19/11-19-1382-06-000m-tgmd-2019-july-august-september-teleconference-minutes.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449-12-000m-revmd-lb236-gen-comments.xls"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449-12-000m-revmd-lb236-gen-comments.xls"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9/11-19-0449-12-000m-revmd-lb236-gen-comments.xls"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7/11-17-0927-49-000m-revmd-mac-comments.xls"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7/11-17-0927-49-000m-revmd-mac-comments.xls"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7/11-17-0927-49-000m-revmd-mac-comments.xls"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9/11-19-0156-13-000m-lb236-revmd-phy-sec-comments.xlsx"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9/11-19-0156-13-000m-lb236-revmd-phy-sec-comments.xlsx"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9/11-19-0156-13-000m-lb236-revmd-phy-sec-comments.xlsx"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9/11-19-0156-12-000m-lb236-revmd-phy-sec-comments.xlsx"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9/11-19-0142-10-000m-revmd-wg-lb236-comments-for-editor-ad-hoc.xls" TargetMode="External"/><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hyperlink" Target="https://mentor.ieee.org/802.11/dcn/19/11-19-0143-13-000m-revmd-editor2-lb236-comments.xls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hyperlink" Target="https://urldefense.proofpoint.com/v2/url?u=https-3A__mentor.ieee.org_802.11_dcn_19_11-2D19-2D1286-2D01-2D000m-2Dlb236-2Dsome-2Dxdmg-2Dphy-2Dcids.docx&amp;d=DwMGaQ&amp;c=C5b8zRQO1miGmBeVZ2LFWg&amp;r=NTHtA_KHOOrju0kuqznMMhn2PgeiJdiVcWeUfvVgSN4&amp;m=2pFUbiE-FUQgExZ9HSwsuo5_1IBmcTEKnZ-fY5ztptk&amp;s=eAUl9Lnvk8ASXDsc-XP6gfqQgNbv1FHCp5_7gib4s0M&amp;e=" TargetMode="External"/><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19/11-19-0856-10-000m-resolutions-for-some-comments-on-11md-d2-0-lb236.docx" TargetMode="External"/><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19/11-19-1173-18-000m-pwe-in-constant-time.docx" TargetMode="External"/><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19/11-19-1444-04-000m-proposed-changes-re-ieee-sa-mec-comment-related-to-draft-2-1-of-ieee-p802-11revmd.docx" TargetMode="External"/><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17/11-17-0927-51-000m-revmd-mac-comments.xls" TargetMode="External"/><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17/11-17-0927-51-000m-revmd-mac-comments.xls" TargetMode="External"/><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19/11-19-0449-13-000m-revmd-lb236-gen-comments.xls" TargetMode="External"/><Relationship Id="rId2" Type="http://schemas.openxmlformats.org/officeDocument/2006/relationships/notesSlide" Target="../notesSlides/notesSlide31.xml"/><Relationship Id="rId1" Type="http://schemas.openxmlformats.org/officeDocument/2006/relationships/slideLayout" Target="../slideLayouts/slideLayout7.xml"/><Relationship Id="rId5" Type="http://schemas.openxmlformats.org/officeDocument/2006/relationships/hyperlink" Target="https://mentor.ieee.org/802.11/dcn/19/11-19-0156-13-000m-lb236-revmd-phy-sec-comments.xlsx" TargetMode="External"/><Relationship Id="rId4" Type="http://schemas.openxmlformats.org/officeDocument/2006/relationships/hyperlink" Target="https://mentor.ieee.org/802.11/dcn/17/11-17-0927-48-000m-revmd-mac-comments.xls%20except%20for%202082" TargetMode="Externa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19/11-19-1688-00-000m-no-brp-setup-phase-without-mid-and-bc.docx" TargetMode="External"/><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19/11-19-0856-12-000m-resolutions-for-some-comments-on-11md-d2-0-lb236.docx" TargetMode="External"/><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19/11-19-0856-12-000m-resolutions-for-some-comments-on-11md-d2-0-lb236.docx" TargetMode="External"/><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19/11-19-1561-04-000m-vht-lo-leakage-requirement.pptx" TargetMode="External"/><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19/11-19-0856-10-000m-resolutions-for-some-comments-on-11md-d2-0-lb236.docx" TargetMode="External"/><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7" Type="http://schemas.openxmlformats.org/officeDocument/2006/relationships/hyperlink" Target="https://standards.ieee.org/develop/project/802.11.html" TargetMode="External"/><Relationship Id="rId2" Type="http://schemas.openxmlformats.org/officeDocument/2006/relationships/notesSlide" Target="../notesSlides/notesSlide43.xml"/><Relationship Id="rId1" Type="http://schemas.openxmlformats.org/officeDocument/2006/relationships/slideLayout" Target="../slideLayouts/slideLayout2.xml"/><Relationship Id="rId6" Type="http://schemas.openxmlformats.org/officeDocument/2006/relationships/hyperlink" Target="https://mentor.ieee.org/802.11/dcn/18/11-18-0611" TargetMode="External"/><Relationship Id="rId5" Type="http://schemas.openxmlformats.org/officeDocument/2006/relationships/hyperlink" Target="https://mentor.ieee.org/802.11/dcn/17/11-17-0914-13-000m-revmd-wg-cc-comments.xls" TargetMode="External"/><Relationship Id="rId4" Type="http://schemas.openxmlformats.org/officeDocument/2006/relationships/hyperlink" Target="https://mentor.ieee.org/802.11/dcn/17/11-17-0914-06-000m-revmd-wg-cc-comments.xls"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September 2019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a:t>:</a:t>
            </a:r>
            <a:r>
              <a:rPr lang="en-US" altLang="en-US" sz="2000" b="0"/>
              <a:t> </a:t>
            </a:r>
            <a:r>
              <a:rPr lang="en-US" altLang="en-US" sz="2000" b="0" smtClean="0"/>
              <a:t>2019-09-19</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448"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10</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a:t>– </a:t>
            </a:r>
            <a:r>
              <a:rPr lang="en-US" altLang="en-US" sz="2000" smtClean="0"/>
              <a:t>Sept </a:t>
            </a:r>
            <a:r>
              <a:rPr lang="en-US" altLang="en-US" sz="2000" dirty="0"/>
              <a:t>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1160041590"/>
              </p:ext>
            </p:extLst>
          </p:nvPr>
        </p:nvGraphicFramePr>
        <p:xfrm>
          <a:off x="496962" y="1517057"/>
          <a:ext cx="7542138" cy="4425179"/>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u="sng" dirty="0" smtClean="0"/>
                        <a:t>September</a:t>
                      </a:r>
                      <a:r>
                        <a:rPr 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u="sng" dirty="0" smtClean="0"/>
                        <a:t>August</a:t>
                      </a:r>
                      <a:r>
                        <a:rPr lang="en-US" alt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May 2019 </a:t>
                      </a:r>
                      <a:endParaRPr lang="en-GB" sz="1400" b="1" dirty="0"/>
                    </a:p>
                  </a:txBody>
                  <a:tcPr/>
                </a:tc>
              </a:tr>
              <a:tr h="304254">
                <a:tc>
                  <a:txBody>
                    <a:bodyPr/>
                    <a:lstStyle/>
                    <a:p>
                      <a:r>
                        <a:rPr lang="en-US" sz="1400" b="1" dirty="0" smtClean="0"/>
                        <a:t>D3.0 WGLB Unchanged Recirculation</a:t>
                      </a:r>
                      <a:endParaRPr lang="en-GB" sz="1400" b="1" dirty="0"/>
                    </a:p>
                  </a:txBody>
                  <a:tcPr/>
                </a:tc>
                <a:tc>
                  <a:txBody>
                    <a:bodyPr/>
                    <a:lstStyle/>
                    <a:p>
                      <a:r>
                        <a:rPr lang="en-US" sz="1400" b="1" u="sng" dirty="0" smtClean="0"/>
                        <a:t>November 2019</a:t>
                      </a:r>
                      <a:r>
                        <a:rPr lang="en-US" sz="1400" b="1" dirty="0" smtClean="0"/>
                        <a:t>, EC approval to SB</a:t>
                      </a:r>
                      <a:endParaRPr lang="en-GB" sz="1400" b="1" dirty="0"/>
                    </a:p>
                  </a:txBody>
                  <a:tcPr/>
                </a:tc>
              </a:tr>
              <a:tr h="304254">
                <a:tc>
                  <a:txBody>
                    <a:bodyPr/>
                    <a:lstStyle/>
                    <a:p>
                      <a:r>
                        <a:rPr lang="en-US" sz="1400" b="1" strike="sngStrike" dirty="0" smtClean="0"/>
                        <a:t>D 4.0 Unchanged Recirculation</a:t>
                      </a:r>
                      <a:endParaRPr lang="en-GB" sz="1400" b="1" strike="sngStrike" dirty="0"/>
                    </a:p>
                  </a:txBody>
                  <a:tcPr/>
                </a:tc>
                <a:tc>
                  <a:txBody>
                    <a:bodyPr/>
                    <a:lstStyle/>
                    <a:p>
                      <a:r>
                        <a:rPr lang="en-US" sz="1400" b="1" strike="sngStrike" baseline="0" dirty="0" smtClean="0"/>
                        <a:t>May/July 2019</a:t>
                      </a:r>
                      <a:endParaRPr lang="en-GB" sz="1400" b="1" strike="sngStrike" dirty="0"/>
                    </a:p>
                  </a:txBody>
                  <a:tcPr/>
                </a:tc>
              </a:tr>
              <a:tr h="304254">
                <a:tc>
                  <a:txBody>
                    <a:bodyPr/>
                    <a:lstStyle/>
                    <a:p>
                      <a:r>
                        <a:rPr lang="en-US" sz="1400" b="1" dirty="0" smtClean="0"/>
                        <a:t>Initial Sponsor Ballot (D3.0)</a:t>
                      </a:r>
                      <a:endParaRPr lang="en-GB" sz="1400" b="1" dirty="0"/>
                    </a:p>
                  </a:txBody>
                  <a:tcPr/>
                </a:tc>
                <a:tc>
                  <a:txBody>
                    <a:bodyPr/>
                    <a:lstStyle/>
                    <a:p>
                      <a:r>
                        <a:rPr lang="en-US" sz="1400" b="1" u="sng" dirty="0" smtClean="0"/>
                        <a:t>December</a:t>
                      </a:r>
                      <a:r>
                        <a:rPr lang="en-US" sz="1400" b="1" dirty="0" smtClean="0"/>
                        <a:t> 2019</a:t>
                      </a:r>
                      <a:endParaRPr lang="en-GB" sz="1400" b="1" dirty="0"/>
                    </a:p>
                  </a:txBody>
                  <a:tcPr/>
                </a:tc>
              </a:tr>
              <a:tr h="380318">
                <a:tc>
                  <a:txBody>
                    <a:bodyPr/>
                    <a:lstStyle/>
                    <a:p>
                      <a:r>
                        <a:rPr lang="en-US" sz="1400" b="1" dirty="0" smtClean="0"/>
                        <a:t>Recirculation Sponsor Ballot (D4.0)</a:t>
                      </a:r>
                      <a:endParaRPr lang="en-GB" sz="1400" b="1" dirty="0"/>
                    </a:p>
                  </a:txBody>
                  <a:tcPr/>
                </a:tc>
                <a:tc>
                  <a:txBody>
                    <a:bodyPr/>
                    <a:lstStyle/>
                    <a:p>
                      <a:r>
                        <a:rPr lang="en-US" sz="1400" b="1" dirty="0" smtClean="0"/>
                        <a:t>March</a:t>
                      </a:r>
                      <a:r>
                        <a:rPr lang="en-US" sz="1400" b="1" baseline="0" dirty="0" smtClean="0"/>
                        <a:t> 2020</a:t>
                      </a:r>
                      <a:endParaRPr lang="en-GB" sz="1400" b="1" dirty="0"/>
                    </a:p>
                  </a:txBody>
                  <a:tcPr/>
                </a:tc>
              </a:tr>
              <a:tr h="365772">
                <a:tc>
                  <a:txBody>
                    <a:bodyPr/>
                    <a:lstStyle/>
                    <a:p>
                      <a:r>
                        <a:rPr lang="en-US" sz="1400" b="1" dirty="0" smtClean="0"/>
                        <a:t>Recirculation Sponsor Ballot (D5.0)/Unchanged</a:t>
                      </a:r>
                      <a:endParaRPr lang="en-GB" sz="1400" b="1" dirty="0"/>
                    </a:p>
                  </a:txBody>
                  <a:tcPr/>
                </a:tc>
                <a:tc>
                  <a:txBody>
                    <a:bodyPr/>
                    <a:lstStyle/>
                    <a:p>
                      <a:r>
                        <a:rPr lang="en-US" sz="1400" b="1" dirty="0" smtClean="0"/>
                        <a:t>June</a:t>
                      </a:r>
                      <a:r>
                        <a:rPr lang="en-US" sz="1400" b="1" baseline="0" dirty="0" smtClean="0"/>
                        <a:t> </a:t>
                      </a:r>
                      <a:r>
                        <a:rPr lang="en-US" sz="1400" b="1" dirty="0" smtClean="0"/>
                        <a:t>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July</a:t>
                      </a:r>
                      <a:r>
                        <a:rPr lang="en-US" sz="1400" b="1" baseline="0" dirty="0" smtClean="0"/>
                        <a:t> 2020</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Sept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7</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391400" y="5681796"/>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See 2020 SASB dates</a:t>
            </a:r>
            <a:endParaRPr kumimoji="0" lang="en-GB" sz="1200" b="0" i="0" u="none" strike="noStrike" cap="none" normalizeH="0" baseline="0" dirty="0" smtClean="0">
              <a:ln>
                <a:noFill/>
              </a:ln>
              <a:solidFill>
                <a:schemeClr val="tx1"/>
              </a:solidFill>
              <a:effectLst/>
              <a:latin typeface="Times New Roman"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937789242"/>
              </p:ext>
            </p:extLst>
          </p:nvPr>
        </p:nvGraphicFramePr>
        <p:xfrm>
          <a:off x="8749422" y="4747021"/>
          <a:ext cx="914400" cy="815975"/>
        </p:xfrm>
        <a:graphic>
          <a:graphicData uri="http://schemas.openxmlformats.org/presentationml/2006/ole">
            <mc:AlternateContent xmlns:mc="http://schemas.openxmlformats.org/markup-compatibility/2006">
              <mc:Choice xmlns:v="urn:schemas-microsoft-com:vml" Requires="v">
                <p:oleObj spid="_x0000_s5305" name="Acrobat Document" showAsIcon="1" r:id="rId4" imgW="914400" imgH="816480" progId="AcroExch.Document.11">
                  <p:embed/>
                </p:oleObj>
              </mc:Choice>
              <mc:Fallback>
                <p:oleObj name="Acrobat Document" showAsIcon="1" r:id="rId4" imgW="914400" imgH="816480" progId="AcroExch.Document.11">
                  <p:embed/>
                  <p:pic>
                    <p:nvPicPr>
                      <p:cNvPr id="0" name=""/>
                      <p:cNvPicPr/>
                      <p:nvPr/>
                    </p:nvPicPr>
                    <p:blipFill>
                      <a:blip r:embed="rId5"/>
                      <a:stretch>
                        <a:fillRect/>
                      </a:stretch>
                    </p:blipFill>
                    <p:spPr>
                      <a:xfrm>
                        <a:off x="8749422" y="4747021"/>
                        <a:ext cx="914400" cy="815975"/>
                      </a:xfrm>
                      <a:prstGeom prst="rect">
                        <a:avLst/>
                      </a:prstGeom>
                    </p:spPr>
                  </p:pic>
                </p:oleObj>
              </mc:Fallback>
            </mc:AlternateContent>
          </a:graphicData>
        </a:graphic>
      </p:graphicFrame>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July 2019</a:t>
            </a:r>
            <a:r>
              <a:rPr lang="en-US" dirty="0"/>
              <a:t/>
            </a:r>
            <a:br>
              <a:rPr lang="en-US" dirty="0"/>
            </a:br>
            <a:endParaRPr lang="en-US" dirty="0"/>
          </a:p>
        </p:txBody>
      </p:sp>
      <p:sp>
        <p:nvSpPr>
          <p:cNvPr id="3" name="Content Placeholder 2"/>
          <p:cNvSpPr>
            <a:spLocks noGrp="1"/>
          </p:cNvSpPr>
          <p:nvPr>
            <p:ph idx="1"/>
          </p:nvPr>
        </p:nvSpPr>
        <p:spPr>
          <a:xfrm>
            <a:off x="1943100" y="1828800"/>
            <a:ext cx="9258300" cy="3886200"/>
          </a:xfrm>
        </p:spPr>
        <p:txBody>
          <a:bodyPr/>
          <a:lstStyle/>
          <a:p>
            <a:pPr>
              <a:lnSpc>
                <a:spcPct val="80000"/>
              </a:lnSpc>
            </a:pPr>
            <a:r>
              <a:rPr lang="en-US" altLang="en-US" dirty="0"/>
              <a:t>January 2018 – Initial WGLB</a:t>
            </a:r>
          </a:p>
          <a:p>
            <a:pPr>
              <a:lnSpc>
                <a:spcPct val="80000"/>
              </a:lnSpc>
            </a:pPr>
            <a:r>
              <a:rPr lang="en-US" altLang="en-US" dirty="0"/>
              <a:t>November 2018 –D2.0 WGLB Recirculation LB</a:t>
            </a:r>
          </a:p>
          <a:p>
            <a:pPr>
              <a:lnSpc>
                <a:spcPct val="80000"/>
              </a:lnSpc>
            </a:pPr>
            <a:r>
              <a:rPr lang="en-US" altLang="en-US" dirty="0"/>
              <a:t>May 2019 – MEC/MDR done</a:t>
            </a:r>
          </a:p>
          <a:p>
            <a:pPr>
              <a:lnSpc>
                <a:spcPct val="80000"/>
              </a:lnSpc>
            </a:pPr>
            <a:r>
              <a:rPr lang="en-US" altLang="en-US" u="sng" dirty="0" smtClean="0"/>
              <a:t>September</a:t>
            </a:r>
            <a:r>
              <a:rPr lang="en-US" altLang="en-US" dirty="0" smtClean="0"/>
              <a:t> </a:t>
            </a:r>
            <a:r>
              <a:rPr lang="en-US" altLang="en-US" dirty="0"/>
              <a:t>2019 – D3.0 WGLB Recirculation LB </a:t>
            </a:r>
          </a:p>
          <a:p>
            <a:pPr>
              <a:lnSpc>
                <a:spcPct val="80000"/>
              </a:lnSpc>
            </a:pPr>
            <a:r>
              <a:rPr lang="en-US" altLang="en-US" u="sng" dirty="0" smtClean="0"/>
              <a:t>September</a:t>
            </a:r>
            <a:r>
              <a:rPr lang="en-US" altLang="en-US" dirty="0" smtClean="0"/>
              <a:t> </a:t>
            </a:r>
            <a:r>
              <a:rPr lang="en-US" altLang="en-US" dirty="0"/>
              <a:t>2019 – Form SB Pool </a:t>
            </a:r>
            <a:r>
              <a:rPr lang="en-US" altLang="en-US" dirty="0" smtClean="0"/>
              <a:t>– Now open closes 2019-10-11</a:t>
            </a:r>
            <a:endParaRPr lang="en-US" altLang="en-US" dirty="0"/>
          </a:p>
          <a:p>
            <a:pPr>
              <a:lnSpc>
                <a:spcPct val="80000"/>
              </a:lnSpc>
            </a:pPr>
            <a:r>
              <a:rPr lang="en-US" altLang="en-US" u="sng" dirty="0" smtClean="0"/>
              <a:t>November</a:t>
            </a:r>
            <a:r>
              <a:rPr lang="en-US" altLang="en-US" dirty="0" smtClean="0"/>
              <a:t> </a:t>
            </a:r>
            <a:r>
              <a:rPr lang="en-US" altLang="en-US" dirty="0"/>
              <a:t>2019 – D3.0 Recirculation (unchanged)</a:t>
            </a:r>
          </a:p>
          <a:p>
            <a:pPr>
              <a:lnSpc>
                <a:spcPct val="80000"/>
              </a:lnSpc>
            </a:pPr>
            <a:r>
              <a:rPr lang="en-US" altLang="en-US" u="sng" dirty="0" smtClean="0"/>
              <a:t>December </a:t>
            </a:r>
            <a:r>
              <a:rPr lang="en-US" altLang="en-US" dirty="0"/>
              <a:t>2019 – Initial SB D3.0</a:t>
            </a:r>
          </a:p>
          <a:p>
            <a:pPr>
              <a:lnSpc>
                <a:spcPct val="80000"/>
              </a:lnSpc>
            </a:pPr>
            <a:r>
              <a:rPr lang="en-US" altLang="en-US" dirty="0"/>
              <a:t>March 2020– Recirculation SB D4.0</a:t>
            </a:r>
          </a:p>
          <a:p>
            <a:pPr>
              <a:lnSpc>
                <a:spcPct val="80000"/>
              </a:lnSpc>
            </a:pPr>
            <a:r>
              <a:rPr lang="en-US" altLang="en-US" dirty="0"/>
              <a:t>July 2020 – WG/EC approval </a:t>
            </a:r>
          </a:p>
          <a:p>
            <a:pPr>
              <a:lnSpc>
                <a:spcPct val="80000"/>
              </a:lnSpc>
            </a:pPr>
            <a:r>
              <a:rPr lang="en-US" altLang="en-US" dirty="0"/>
              <a:t>Sept 2020 – </a:t>
            </a:r>
            <a:r>
              <a:rPr lang="en-US" altLang="en-US" dirty="0" err="1"/>
              <a:t>RevCom</a:t>
            </a:r>
            <a:r>
              <a:rPr lang="en-US" altLang="en-US" dirty="0"/>
              <a:t>/SASB approval</a:t>
            </a:r>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LB236 on P802.11REVmd D2.0 passed with 92% approval, 723 comments</a:t>
            </a:r>
          </a:p>
          <a:p>
            <a:pPr lvl="1">
              <a:lnSpc>
                <a:spcPct val="90000"/>
              </a:lnSpc>
            </a:pPr>
            <a:r>
              <a:rPr lang="en-US" altLang="zh-CN" dirty="0" smtClean="0"/>
              <a:t>D2.0 incorporates all approved amendments</a:t>
            </a:r>
          </a:p>
          <a:p>
            <a:pPr lvl="1">
              <a:lnSpc>
                <a:spcPct val="90000"/>
              </a:lnSpc>
            </a:pPr>
            <a:r>
              <a:rPr lang="en-US" altLang="zh-CN" dirty="0" smtClean="0"/>
              <a:t>Approximately 60 comments remain to be resolved</a:t>
            </a:r>
            <a:endParaRPr lang="en-US" altLang="zh-CN" dirty="0"/>
          </a:p>
          <a:p>
            <a:pPr>
              <a:lnSpc>
                <a:spcPct val="90000"/>
              </a:lnSpc>
            </a:pPr>
            <a:r>
              <a:rPr lang="en-US" altLang="zh-CN" dirty="0"/>
              <a:t>Since </a:t>
            </a:r>
            <a:r>
              <a:rPr lang="en-US" altLang="zh-CN" dirty="0" smtClean="0"/>
              <a:t>July </a:t>
            </a:r>
            <a:r>
              <a:rPr lang="en-US" altLang="zh-CN" dirty="0"/>
              <a:t>2019 meeting</a:t>
            </a:r>
          </a:p>
          <a:p>
            <a:pPr lvl="1">
              <a:lnSpc>
                <a:spcPct val="90000"/>
              </a:lnSpc>
            </a:pPr>
            <a:r>
              <a:rPr lang="en-US" altLang="zh-CN" dirty="0" smtClean="0"/>
              <a:t>Seven teleconferences and an Ad-hoc meeting were held </a:t>
            </a:r>
            <a:r>
              <a:rPr lang="en-US" altLang="zh-CN" dirty="0"/>
              <a:t>to continue comment resolution</a:t>
            </a:r>
          </a:p>
          <a:p>
            <a:pPr>
              <a:lnSpc>
                <a:spcPct val="90000"/>
              </a:lnSpc>
            </a:pPr>
            <a:r>
              <a:rPr lang="en-US" altLang="zh-CN" dirty="0" smtClean="0"/>
              <a:t>September </a:t>
            </a:r>
            <a:r>
              <a:rPr lang="en-US" altLang="zh-CN" dirty="0"/>
              <a:t>2019 meeting goals </a:t>
            </a:r>
            <a:r>
              <a:rPr lang="en-US" altLang="zh-CN" dirty="0" smtClean="0"/>
              <a:t>(6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Complete </a:t>
            </a:r>
            <a:r>
              <a:rPr lang="en-US" dirty="0">
                <a:cs typeface="Arial" panose="020B0604020202020204" pitchFamily="34" charset="0"/>
                <a:sym typeface="Wingdings" panose="05000000000000000000" pitchFamily="2" charset="2"/>
              </a:rPr>
              <a:t>LB236 comment </a:t>
            </a:r>
            <a:r>
              <a:rPr lang="en-US" dirty="0" smtClean="0">
                <a:cs typeface="Arial" panose="020B0604020202020204" pitchFamily="34" charset="0"/>
                <a:sym typeface="Wingdings" panose="05000000000000000000" pitchFamily="2" charset="2"/>
              </a:rPr>
              <a:t>resolution</a:t>
            </a:r>
          </a:p>
          <a:p>
            <a:pPr lvl="1">
              <a:lnSpc>
                <a:spcPct val="90000"/>
              </a:lnSpc>
            </a:pPr>
            <a:r>
              <a:rPr lang="en-US" altLang="zh-CN" dirty="0" smtClean="0">
                <a:cs typeface="Arial" panose="020B0604020202020204" pitchFamily="34" charset="0"/>
                <a:sym typeface="Wingdings" panose="05000000000000000000" pitchFamily="2" charset="2"/>
              </a:rPr>
              <a:t>Plans for September - November </a:t>
            </a:r>
            <a:r>
              <a:rPr lang="en-US" altLang="zh-CN" dirty="0">
                <a:cs typeface="Arial" panose="020B0604020202020204" pitchFamily="34" charset="0"/>
                <a:sym typeface="Wingdings" panose="05000000000000000000" pitchFamily="2" charset="2"/>
              </a:rPr>
              <a:t>2019: </a:t>
            </a:r>
            <a:r>
              <a:rPr lang="en-US" altLang="zh-CN" dirty="0" smtClean="0">
                <a:cs typeface="Arial" panose="020B0604020202020204" pitchFamily="34" charset="0"/>
                <a:sym typeface="Wingdings" panose="05000000000000000000" pitchFamily="2" charset="2"/>
              </a:rPr>
              <a:t>comment resolution for recirculation LB comments</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11-19-1374</a:t>
            </a:r>
            <a:endParaRPr lang="en-US" altLang="en-US" sz="1600" dirty="0">
              <a:solidFill>
                <a:srgbClr val="006600"/>
              </a:solidFill>
            </a:endParaRPr>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15</a:t>
            </a:fld>
            <a:endParaRPr lang="en-US"/>
          </a:p>
        </p:txBody>
      </p:sp>
      <p:sp>
        <p:nvSpPr>
          <p:cNvPr id="5" name="TextBox 4"/>
          <p:cNvSpPr txBox="1"/>
          <p:nvPr/>
        </p:nvSpPr>
        <p:spPr>
          <a:xfrm>
            <a:off x="2057400" y="1905000"/>
            <a:ext cx="3387274" cy="646331"/>
          </a:xfrm>
          <a:prstGeom prst="rect">
            <a:avLst/>
          </a:prstGeom>
          <a:noFill/>
        </p:spPr>
        <p:txBody>
          <a:bodyPr wrap="none" rtlCol="0">
            <a:spAutoFit/>
          </a:bodyPr>
          <a:lstStyle/>
          <a:p>
            <a:r>
              <a:rPr lang="en-US" sz="3600" dirty="0" smtClean="0"/>
              <a:t>Tuesday Motions</a:t>
            </a:r>
            <a:endParaRPr lang="en-GB" sz="3600" dirty="0"/>
          </a:p>
        </p:txBody>
      </p:sp>
    </p:spTree>
    <p:extLst>
      <p:ext uri="{BB962C8B-B14F-4D97-AF65-F5344CB8AC3E}">
        <p14:creationId xmlns:p14="http://schemas.microsoft.com/office/powerpoint/2010/main" val="28261594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July meeting minutes: </a:t>
            </a:r>
          </a:p>
          <a:p>
            <a:pPr lvl="2">
              <a:lnSpc>
                <a:spcPct val="80000"/>
              </a:lnSpc>
            </a:pPr>
            <a:r>
              <a:rPr lang="en-US" altLang="en-US" dirty="0">
                <a:hlinkClick r:id="rId3"/>
              </a:rPr>
              <a:t>https://</a:t>
            </a:r>
            <a:r>
              <a:rPr lang="en-US" altLang="en-US" dirty="0" smtClean="0">
                <a:hlinkClick r:id="rId3"/>
              </a:rPr>
              <a:t>mentor.ieee.org/802.11/dcn/19/11-19-1008-01-000m-minutes-for-revmd-july-2019-vienna.docx</a:t>
            </a:r>
            <a:r>
              <a:rPr lang="en-US" altLang="en-US" dirty="0" smtClean="0"/>
              <a:t> </a:t>
            </a:r>
          </a:p>
          <a:p>
            <a:pPr lvl="1">
              <a:lnSpc>
                <a:spcPct val="80000"/>
              </a:lnSpc>
            </a:pPr>
            <a:r>
              <a:rPr lang="en-US" altLang="en-US" dirty="0" smtClean="0"/>
              <a:t>Teleconference and ad-hoc minutes:</a:t>
            </a:r>
          </a:p>
          <a:p>
            <a:pPr lvl="2">
              <a:lnSpc>
                <a:spcPct val="80000"/>
              </a:lnSpc>
            </a:pPr>
            <a:r>
              <a:rPr lang="en-US" altLang="en-US" dirty="0">
                <a:hlinkClick r:id="rId4"/>
              </a:rPr>
              <a:t>https://</a:t>
            </a:r>
            <a:r>
              <a:rPr lang="en-US" altLang="en-US" dirty="0" smtClean="0">
                <a:hlinkClick r:id="rId4"/>
              </a:rPr>
              <a:t>mentor.ieee.org/802.11/dcn/19/11-19-1382-06-000m-tgmd-2019-july-august-september-teleconference-minutes.docx</a:t>
            </a:r>
            <a:r>
              <a:rPr lang="en-US" altLang="en-US" dirty="0" smtClean="0"/>
              <a:t> </a:t>
            </a:r>
          </a:p>
          <a:p>
            <a:pPr lvl="2">
              <a:lnSpc>
                <a:spcPct val="80000"/>
              </a:lnSpc>
            </a:pPr>
            <a:r>
              <a:rPr lang="en-US" altLang="en-US" dirty="0">
                <a:hlinkClick r:id="rId5"/>
              </a:rPr>
              <a:t>https://</a:t>
            </a:r>
            <a:r>
              <a:rPr lang="en-US" altLang="en-US" dirty="0" smtClean="0">
                <a:hlinkClick r:id="rId5"/>
              </a:rPr>
              <a:t>mentor.ieee.org/802.11/dcn/19/11-19-1238-01-000m-telecon-minutes-for-revmd-july-11.docx</a:t>
            </a:r>
            <a:r>
              <a:rPr lang="en-US" altLang="en-US" dirty="0" smtClean="0"/>
              <a:t> </a:t>
            </a:r>
          </a:p>
          <a:p>
            <a:pPr lvl="2">
              <a:lnSpc>
                <a:spcPct val="80000"/>
              </a:lnSpc>
            </a:pPr>
            <a:r>
              <a:rPr lang="en-US" altLang="en-US" dirty="0" smtClean="0">
                <a:hlinkClick r:id="rId6"/>
              </a:rPr>
              <a:t>https</a:t>
            </a:r>
            <a:r>
              <a:rPr lang="en-US" altLang="en-US" dirty="0">
                <a:hlinkClick r:id="rId6"/>
              </a:rPr>
              <a:t>://</a:t>
            </a:r>
            <a:r>
              <a:rPr lang="en-US" altLang="en-US" dirty="0" smtClean="0">
                <a:hlinkClick r:id="rId6"/>
              </a:rPr>
              <a:t>mentor.ieee.org/802.11/dcn/19/11-19-1450-00-000m-minutes-for-revmd-aug-2019-toronto.docx</a:t>
            </a:r>
            <a:r>
              <a:rPr lang="en-US" altLang="en-US" dirty="0" smtClean="0"/>
              <a:t> </a:t>
            </a:r>
          </a:p>
          <a:p>
            <a:pPr>
              <a:lnSpc>
                <a:spcPct val="80000"/>
              </a:lnSpc>
            </a:pPr>
            <a:r>
              <a:rPr lang="en-US" altLang="en-US" dirty="0" smtClean="0"/>
              <a:t>Moved: Michael </a:t>
            </a:r>
            <a:r>
              <a:rPr lang="en-US" altLang="en-US" dirty="0" err="1" smtClean="0"/>
              <a:t>Montemurro</a:t>
            </a:r>
            <a:endParaRPr lang="en-US" altLang="en-US" dirty="0" smtClean="0"/>
          </a:p>
          <a:p>
            <a:pPr>
              <a:lnSpc>
                <a:spcPct val="80000"/>
              </a:lnSpc>
            </a:pPr>
            <a:r>
              <a:rPr lang="en-US" altLang="en-US" dirty="0" smtClean="0"/>
              <a:t>Seconded:  Emily Qi</a:t>
            </a:r>
          </a:p>
          <a:p>
            <a:pPr>
              <a:lnSpc>
                <a:spcPct val="80000"/>
              </a:lnSpc>
            </a:pPr>
            <a:r>
              <a:rPr lang="en-US" altLang="en-US" dirty="0" smtClean="0"/>
              <a:t>Result: Unanimous approval</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124 – GEN CIDS: July, </a:t>
            </a:r>
            <a:r>
              <a:rPr lang="en-US" altLang="en-US" dirty="0" err="1" smtClean="0"/>
              <a:t>telecons</a:t>
            </a:r>
            <a:r>
              <a:rPr lang="en-US" altLang="en-US" dirty="0" smtClean="0"/>
              <a:t>,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GEN comment resolutions in </a:t>
            </a:r>
            <a:r>
              <a:rPr lang="en-US" altLang="en-US" sz="2000" dirty="0">
                <a:hlinkClick r:id="rId3"/>
              </a:rPr>
              <a:t>https://</a:t>
            </a:r>
            <a:r>
              <a:rPr lang="en-US" altLang="en-US" sz="2000" dirty="0" smtClean="0">
                <a:hlinkClick r:id="rId3"/>
              </a:rPr>
              <a:t>mentor.ieee.org/802.11/dcn/19/11-19-0449-12-000m-revmd-lb236-gen-comments.xls</a:t>
            </a:r>
            <a:r>
              <a:rPr lang="en-US" altLang="en-US" sz="2000" dirty="0" smtClean="0"/>
              <a:t> :</a:t>
            </a:r>
          </a:p>
          <a:p>
            <a:pPr lvl="1">
              <a:lnSpc>
                <a:spcPct val="80000"/>
              </a:lnSpc>
            </a:pPr>
            <a:r>
              <a:rPr lang="en-GB" sz="1800" dirty="0" smtClean="0"/>
              <a:t>“GEN </a:t>
            </a:r>
            <a:r>
              <a:rPr lang="en-GB" sz="1800" dirty="0"/>
              <a:t>Motion Vienna </a:t>
            </a:r>
            <a:r>
              <a:rPr lang="en-GB" sz="1800" dirty="0" smtClean="0"/>
              <a:t>Thursday” </a:t>
            </a:r>
            <a:r>
              <a:rPr lang="en-GB" sz="1800" dirty="0"/>
              <a:t>4 CIDs </a:t>
            </a:r>
            <a:endParaRPr lang="en-GB" sz="1800" dirty="0" smtClean="0"/>
          </a:p>
          <a:p>
            <a:pPr lvl="1">
              <a:lnSpc>
                <a:spcPct val="80000"/>
              </a:lnSpc>
            </a:pPr>
            <a:r>
              <a:rPr lang="en-GB" sz="1800" dirty="0" smtClean="0"/>
              <a:t>“GEN </a:t>
            </a:r>
            <a:r>
              <a:rPr lang="en-GB" sz="1800" dirty="0"/>
              <a:t>Motion </a:t>
            </a:r>
            <a:r>
              <a:rPr lang="en-GB" sz="1800" dirty="0" err="1"/>
              <a:t>Telecon</a:t>
            </a:r>
            <a:r>
              <a:rPr lang="en-GB" sz="1800" dirty="0"/>
              <a:t>- July </a:t>
            </a:r>
            <a:r>
              <a:rPr lang="en-GB" sz="1800" dirty="0" smtClean="0"/>
              <a:t>30” 3 CIDs </a:t>
            </a:r>
          </a:p>
          <a:p>
            <a:pPr lvl="1">
              <a:lnSpc>
                <a:spcPct val="80000"/>
              </a:lnSpc>
            </a:pPr>
            <a:r>
              <a:rPr lang="en-GB" sz="1800" dirty="0" smtClean="0"/>
              <a:t>“GEN </a:t>
            </a:r>
            <a:r>
              <a:rPr lang="en-GB" sz="1800" dirty="0"/>
              <a:t>Motion </a:t>
            </a:r>
            <a:r>
              <a:rPr lang="en-GB" sz="1800" dirty="0" err="1"/>
              <a:t>Telecon</a:t>
            </a:r>
            <a:r>
              <a:rPr lang="en-GB" sz="1800" dirty="0"/>
              <a:t> - Aug 2 </a:t>
            </a:r>
            <a:r>
              <a:rPr lang="en-GB" sz="1800" dirty="0" smtClean="0"/>
              <a:t>– 9” 4 </a:t>
            </a:r>
            <a:r>
              <a:rPr lang="en-GB" sz="1800" dirty="0"/>
              <a:t>CIDs </a:t>
            </a:r>
            <a:endParaRPr lang="en-GB" sz="1800" dirty="0" smtClean="0"/>
          </a:p>
          <a:p>
            <a:pPr lvl="1">
              <a:lnSpc>
                <a:spcPct val="80000"/>
              </a:lnSpc>
            </a:pPr>
            <a:r>
              <a:rPr lang="en-US" altLang="en-US" sz="1800" dirty="0" smtClean="0"/>
              <a:t>“</a:t>
            </a:r>
            <a:r>
              <a:rPr lang="en-US" altLang="en-US" sz="1800" dirty="0" err="1" smtClean="0"/>
              <a:t>GENMotionTeleconAugToronto</a:t>
            </a:r>
            <a:r>
              <a:rPr lang="en-US" altLang="en-US" sz="1800" dirty="0" smtClean="0"/>
              <a:t>” 11 CIDS</a:t>
            </a:r>
          </a:p>
          <a:p>
            <a:pPr lvl="1">
              <a:lnSpc>
                <a:spcPct val="80000"/>
              </a:lnSpc>
            </a:pPr>
            <a:r>
              <a:rPr lang="en-GB" sz="1800" dirty="0" smtClean="0"/>
              <a:t>“GEN </a:t>
            </a:r>
            <a:r>
              <a:rPr lang="en-GB" sz="1800" dirty="0"/>
              <a:t>Motion </a:t>
            </a:r>
            <a:r>
              <a:rPr lang="en-GB" sz="1800" dirty="0" err="1"/>
              <a:t>Telecon</a:t>
            </a:r>
            <a:r>
              <a:rPr lang="en-GB" sz="1800" dirty="0"/>
              <a:t> - Sept </a:t>
            </a:r>
            <a:r>
              <a:rPr lang="en-GB" sz="1800" dirty="0" smtClean="0"/>
              <a:t>3” </a:t>
            </a:r>
            <a:r>
              <a:rPr lang="en-GB" sz="1800" dirty="0"/>
              <a:t>2 CIDs</a:t>
            </a:r>
          </a:p>
          <a:p>
            <a:pPr lvl="1">
              <a:lnSpc>
                <a:spcPct val="80000"/>
              </a:lnSpc>
            </a:pP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Jon Rosdahl</a:t>
            </a:r>
            <a:endParaRPr lang="en-US" altLang="en-US" sz="2000" dirty="0"/>
          </a:p>
          <a:p>
            <a:pPr>
              <a:lnSpc>
                <a:spcPct val="80000"/>
              </a:lnSpc>
            </a:pPr>
            <a:r>
              <a:rPr lang="en-US" altLang="en-US" sz="2000" dirty="0" smtClean="0"/>
              <a:t>Seconded: Emily Qi</a:t>
            </a:r>
          </a:p>
          <a:p>
            <a:pPr>
              <a:lnSpc>
                <a:spcPct val="80000"/>
              </a:lnSpc>
            </a:pPr>
            <a:r>
              <a:rPr lang="en-US" altLang="en-US" sz="2000" dirty="0" smtClean="0"/>
              <a:t>Result: 13-0-1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791245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125  – CID 2606</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(GEN) comment resolution </a:t>
            </a:r>
            <a:r>
              <a:rPr lang="en-US" altLang="en-US" sz="2000" dirty="0"/>
              <a:t>in </a:t>
            </a:r>
            <a:r>
              <a:rPr lang="en-US" altLang="en-US" sz="2000" dirty="0">
                <a:hlinkClick r:id="rId3"/>
              </a:rPr>
              <a:t>https://</a:t>
            </a:r>
            <a:r>
              <a:rPr lang="en-US" altLang="en-US" sz="2000" dirty="0" smtClean="0">
                <a:hlinkClick r:id="rId3"/>
              </a:rPr>
              <a:t>mentor.ieee.org/802.11/dcn/19/11-19-0449-12-000m-revmd-lb236-gen-comments.xls</a:t>
            </a:r>
            <a:r>
              <a:rPr lang="en-US" altLang="en-US" sz="2000" dirty="0" smtClean="0"/>
              <a:t> :</a:t>
            </a:r>
          </a:p>
          <a:p>
            <a:pPr lvl="1">
              <a:lnSpc>
                <a:spcPct val="80000"/>
              </a:lnSpc>
            </a:pPr>
            <a:r>
              <a:rPr lang="en-GB" sz="1800" dirty="0" smtClean="0"/>
              <a:t>GEN </a:t>
            </a:r>
            <a:r>
              <a:rPr lang="en-GB" sz="1800" dirty="0"/>
              <a:t>Motion Present - CID 2606- Single CID requested for separate motion- Present vs included - updated resolution</a:t>
            </a:r>
          </a:p>
          <a:p>
            <a:pPr>
              <a:lnSpc>
                <a:spcPct val="80000"/>
              </a:lnSpc>
            </a:pPr>
            <a:endParaRPr lang="en-US" altLang="en-US" sz="20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Jon Rosdahl</a:t>
            </a:r>
            <a:endParaRPr lang="en-US" altLang="en-US" sz="2000" dirty="0"/>
          </a:p>
          <a:p>
            <a:pPr>
              <a:lnSpc>
                <a:spcPct val="80000"/>
              </a:lnSpc>
            </a:pPr>
            <a:r>
              <a:rPr lang="en-US" altLang="en-US" sz="2000" dirty="0" smtClean="0"/>
              <a:t>Seconded: George </a:t>
            </a:r>
            <a:r>
              <a:rPr lang="en-US" altLang="en-US" sz="2000" dirty="0" err="1" smtClean="0"/>
              <a:t>Calcev</a:t>
            </a:r>
            <a:endParaRPr lang="en-US" altLang="en-US" sz="2000" dirty="0" smtClean="0"/>
          </a:p>
          <a:p>
            <a:pPr>
              <a:lnSpc>
                <a:spcPct val="80000"/>
              </a:lnSpc>
            </a:pPr>
            <a:r>
              <a:rPr lang="en-US" altLang="en-US" sz="2000" dirty="0" smtClean="0"/>
              <a:t>Result: 15-0-0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9638283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126  – CID 2604</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(GEN) comment resolution in </a:t>
            </a:r>
            <a:r>
              <a:rPr lang="en-US" altLang="en-US" sz="2000" dirty="0">
                <a:hlinkClick r:id="rId3"/>
              </a:rPr>
              <a:t>https://</a:t>
            </a:r>
            <a:r>
              <a:rPr lang="en-US" altLang="en-US" sz="2000" dirty="0" smtClean="0">
                <a:hlinkClick r:id="rId3"/>
              </a:rPr>
              <a:t>mentor.ieee.org/802.11/dcn/19/11-19-0449-12-000m-revmd-lb236-gen-comments.xls</a:t>
            </a:r>
            <a:r>
              <a:rPr lang="en-US" altLang="en-US" sz="2000" dirty="0" smtClean="0"/>
              <a:t> in the following tab: </a:t>
            </a:r>
          </a:p>
          <a:p>
            <a:pPr lvl="1">
              <a:lnSpc>
                <a:spcPct val="80000"/>
              </a:lnSpc>
            </a:pPr>
            <a:r>
              <a:rPr lang="en-GB" sz="1800" dirty="0"/>
              <a:t>GEN Motion </a:t>
            </a:r>
            <a:r>
              <a:rPr lang="en-GB" sz="1800" dirty="0" err="1"/>
              <a:t>Telecon</a:t>
            </a:r>
            <a:r>
              <a:rPr lang="en-GB" sz="1800" dirty="0"/>
              <a:t> </a:t>
            </a:r>
            <a:r>
              <a:rPr lang="en-GB" sz="1800" dirty="0" smtClean="0"/>
              <a:t>– CID </a:t>
            </a:r>
            <a:r>
              <a:rPr lang="en-GB" sz="1800" dirty="0"/>
              <a:t>2604 - Single CID requested for separate Motion - deletes "successful[</a:t>
            </a:r>
            <a:r>
              <a:rPr lang="en-GB" sz="1800" dirty="0" err="1"/>
              <a:t>ly</a:t>
            </a:r>
            <a:r>
              <a:rPr lang="en-GB" sz="1800" dirty="0"/>
              <a:t>]“</a:t>
            </a:r>
          </a:p>
          <a:p>
            <a:pPr>
              <a:lnSpc>
                <a:spcPct val="80000"/>
              </a:lnSpc>
            </a:pPr>
            <a:endParaRPr lang="en-US" altLang="en-US" sz="20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Mark Rison</a:t>
            </a:r>
            <a:endParaRPr lang="en-US" altLang="en-US" sz="2000" dirty="0"/>
          </a:p>
          <a:p>
            <a:pPr>
              <a:lnSpc>
                <a:spcPct val="80000"/>
              </a:lnSpc>
            </a:pPr>
            <a:r>
              <a:rPr lang="en-US" altLang="en-US" sz="2000" dirty="0" smtClean="0"/>
              <a:t>Seconded: Graham Smith</a:t>
            </a:r>
          </a:p>
          <a:p>
            <a:pPr>
              <a:lnSpc>
                <a:spcPct val="80000"/>
              </a:lnSpc>
            </a:pPr>
            <a:r>
              <a:rPr lang="en-US" altLang="en-US" sz="2000" dirty="0" smtClean="0"/>
              <a:t>Result: Unanimous approval</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5590120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September 2019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127  – MAC CIDS: July, telecom,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(MAC) comment resolutions in </a:t>
            </a:r>
          </a:p>
          <a:p>
            <a:pPr>
              <a:lnSpc>
                <a:spcPct val="80000"/>
              </a:lnSpc>
            </a:pPr>
            <a:endParaRPr lang="en-US" altLang="en-US" sz="2000" dirty="0" smtClean="0"/>
          </a:p>
          <a:p>
            <a:pPr lvl="1">
              <a:lnSpc>
                <a:spcPct val="80000"/>
              </a:lnSpc>
            </a:pPr>
            <a:r>
              <a:rPr lang="en-US" altLang="en-US" sz="1600" dirty="0">
                <a:hlinkClick r:id="rId3"/>
              </a:rPr>
              <a:t>https://</a:t>
            </a:r>
            <a:r>
              <a:rPr lang="en-US" altLang="en-US" sz="1600" dirty="0" smtClean="0">
                <a:hlinkClick r:id="rId3"/>
              </a:rPr>
              <a:t>mentor.ieee.org/802.11/dcn/17/11-17-0927-49-000m-revmd-mac-comments.xls</a:t>
            </a:r>
            <a:r>
              <a:rPr lang="en-US" altLang="en-US" sz="1600" dirty="0" smtClean="0"/>
              <a:t> </a:t>
            </a:r>
          </a:p>
          <a:p>
            <a:pPr lvl="1">
              <a:lnSpc>
                <a:spcPct val="80000"/>
              </a:lnSpc>
            </a:pPr>
            <a:r>
              <a:rPr lang="en-US" altLang="en-US" sz="1800" dirty="0" smtClean="0"/>
              <a:t>Motion MAC-AE tab; except for CIDs 2099 and 2100 (77) CIDs</a:t>
            </a:r>
          </a:p>
          <a:p>
            <a:pPr>
              <a:lnSpc>
                <a:spcPct val="80000"/>
              </a:lnSpc>
            </a:pP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Mark Hamilton</a:t>
            </a:r>
            <a:endParaRPr lang="en-US" altLang="en-US" sz="2000" dirty="0"/>
          </a:p>
          <a:p>
            <a:pPr>
              <a:lnSpc>
                <a:spcPct val="80000"/>
              </a:lnSpc>
            </a:pPr>
            <a:r>
              <a:rPr lang="en-US" altLang="en-US" sz="2000" dirty="0" smtClean="0"/>
              <a:t>Seconded: Menzo Wentink</a:t>
            </a:r>
          </a:p>
          <a:p>
            <a:pPr>
              <a:lnSpc>
                <a:spcPct val="80000"/>
              </a:lnSpc>
            </a:pPr>
            <a:r>
              <a:rPr lang="en-US" altLang="en-US" sz="2000" dirty="0" smtClean="0"/>
              <a:t>Result: Unanimous approval</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856092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117601" y="845758"/>
            <a:ext cx="10058400" cy="1066800"/>
          </a:xfrm>
        </p:spPr>
        <p:txBody>
          <a:bodyPr/>
          <a:lstStyle/>
          <a:p>
            <a:r>
              <a:rPr lang="en-US" altLang="en-US" dirty="0" smtClean="0"/>
              <a:t>Motion  128 – MAC CIDS: </a:t>
            </a:r>
            <a:r>
              <a:rPr lang="en-GB" dirty="0" smtClean="0"/>
              <a:t>2071</a:t>
            </a:r>
            <a:r>
              <a:rPr lang="en-GB" dirty="0"/>
              <a:t>, 2070 and 2066 </a:t>
            </a:r>
            <a:r>
              <a:rPr lang="en-GB" dirty="0" smtClean="0"/>
              <a:t>Beam tracking</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2286000"/>
            <a:ext cx="9479280" cy="2883408"/>
          </a:xfrm>
        </p:spPr>
        <p:txBody>
          <a:bodyPr/>
          <a:lstStyle/>
          <a:p>
            <a:pPr>
              <a:lnSpc>
                <a:spcPct val="80000"/>
              </a:lnSpc>
            </a:pPr>
            <a:r>
              <a:rPr lang="en-US" altLang="en-US" sz="2000" dirty="0" smtClean="0"/>
              <a:t>Approve the (MAC) comment resolutions in </a:t>
            </a:r>
            <a:r>
              <a:rPr lang="en-US" altLang="en-US" sz="2000" dirty="0" smtClean="0">
                <a:hlinkClick r:id="rId3"/>
              </a:rPr>
              <a:t>https://mentor.ieee.org/802.11/dcn/17/11-17-0927-49-000m-revmd-mac-comments.xls</a:t>
            </a:r>
            <a:r>
              <a:rPr lang="en-US" altLang="en-US" sz="2000" dirty="0" smtClean="0"/>
              <a:t> :</a:t>
            </a:r>
          </a:p>
          <a:p>
            <a:pPr lvl="1">
              <a:lnSpc>
                <a:spcPct val="80000"/>
              </a:lnSpc>
            </a:pPr>
            <a:r>
              <a:rPr lang="en-US" altLang="en-US" sz="1800" dirty="0" smtClean="0"/>
              <a:t>Motion MAC-AG; 3CIDs</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Michael </a:t>
            </a:r>
            <a:r>
              <a:rPr lang="en-US" altLang="en-US" sz="2000" dirty="0" err="1" smtClean="0"/>
              <a:t>Montemurro</a:t>
            </a:r>
            <a:endParaRPr lang="en-US" altLang="en-US" sz="2000" dirty="0"/>
          </a:p>
          <a:p>
            <a:pPr>
              <a:lnSpc>
                <a:spcPct val="80000"/>
              </a:lnSpc>
            </a:pPr>
            <a:r>
              <a:rPr lang="en-US" altLang="en-US" sz="2000" dirty="0" smtClean="0"/>
              <a:t>Seconded: Menzo Wentink</a:t>
            </a:r>
          </a:p>
          <a:p>
            <a:pPr>
              <a:lnSpc>
                <a:spcPct val="80000"/>
              </a:lnSpc>
            </a:pPr>
            <a:r>
              <a:rPr lang="en-US" altLang="en-US" sz="2000" dirty="0" smtClean="0"/>
              <a:t>Result: Unanimous approval</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0641936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117601" y="845758"/>
            <a:ext cx="10058400" cy="1066800"/>
          </a:xfrm>
        </p:spPr>
        <p:txBody>
          <a:bodyPr/>
          <a:lstStyle/>
          <a:p>
            <a:r>
              <a:rPr lang="en-US" altLang="en-US" dirty="0" smtClean="0"/>
              <a:t>Motion 129  – MAC CID: </a:t>
            </a:r>
            <a:r>
              <a:rPr lang="en-GB" dirty="0" smtClean="0"/>
              <a:t>2472 “at TBTTs”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81200"/>
            <a:ext cx="9479280" cy="3188208"/>
          </a:xfrm>
        </p:spPr>
        <p:txBody>
          <a:bodyPr/>
          <a:lstStyle/>
          <a:p>
            <a:pPr>
              <a:lnSpc>
                <a:spcPct val="80000"/>
              </a:lnSpc>
            </a:pPr>
            <a:r>
              <a:rPr lang="en-US" altLang="en-US" sz="2000" dirty="0" smtClean="0"/>
              <a:t>Approve the (MAC) comment resolutions in </a:t>
            </a:r>
            <a:r>
              <a:rPr lang="en-US" altLang="en-US" sz="2000" dirty="0" smtClean="0">
                <a:hlinkClick r:id="rId3"/>
              </a:rPr>
              <a:t>https://mentor.ieee.org/802.11/dcn/17/11-17-0927-49-000m-revmd-mac-comments.xls</a:t>
            </a:r>
            <a:r>
              <a:rPr lang="en-US" altLang="en-US" sz="2000" dirty="0" smtClean="0"/>
              <a:t> :</a:t>
            </a:r>
          </a:p>
          <a:p>
            <a:pPr lvl="1">
              <a:lnSpc>
                <a:spcPct val="80000"/>
              </a:lnSpc>
            </a:pPr>
            <a:r>
              <a:rPr lang="en-US" altLang="en-US" sz="1800" dirty="0" smtClean="0"/>
              <a:t>Motion MAC-AF; </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Mark Hamilton</a:t>
            </a:r>
            <a:endParaRPr lang="en-US" altLang="en-US" sz="2000" dirty="0"/>
          </a:p>
          <a:p>
            <a:pPr>
              <a:lnSpc>
                <a:spcPct val="80000"/>
              </a:lnSpc>
            </a:pPr>
            <a:r>
              <a:rPr lang="en-US" altLang="en-US" sz="2000" dirty="0" smtClean="0"/>
              <a:t>Seconded: Emily Qi</a:t>
            </a:r>
          </a:p>
          <a:p>
            <a:pPr>
              <a:lnSpc>
                <a:spcPct val="80000"/>
              </a:lnSpc>
            </a:pPr>
            <a:r>
              <a:rPr lang="en-US" altLang="en-US" sz="2000" dirty="0" smtClean="0"/>
              <a:t>Result:  Unanimous approval</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8865645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23</a:t>
            </a:fld>
            <a:endParaRPr lang="en-US"/>
          </a:p>
        </p:txBody>
      </p:sp>
      <p:sp>
        <p:nvSpPr>
          <p:cNvPr id="5" name="TextBox 4"/>
          <p:cNvSpPr txBox="1"/>
          <p:nvPr/>
        </p:nvSpPr>
        <p:spPr>
          <a:xfrm>
            <a:off x="2057400" y="1905000"/>
            <a:ext cx="3956404" cy="646331"/>
          </a:xfrm>
          <a:prstGeom prst="rect">
            <a:avLst/>
          </a:prstGeom>
          <a:noFill/>
        </p:spPr>
        <p:txBody>
          <a:bodyPr wrap="none" rtlCol="0">
            <a:spAutoFit/>
          </a:bodyPr>
          <a:lstStyle/>
          <a:p>
            <a:r>
              <a:rPr lang="en-US" sz="3600" dirty="0" smtClean="0"/>
              <a:t>Wednesday Motions</a:t>
            </a:r>
            <a:endParaRPr lang="en-GB" sz="3600" dirty="0"/>
          </a:p>
        </p:txBody>
      </p:sp>
    </p:spTree>
    <p:extLst>
      <p:ext uri="{BB962C8B-B14F-4D97-AF65-F5344CB8AC3E}">
        <p14:creationId xmlns:p14="http://schemas.microsoft.com/office/powerpoint/2010/main" val="34918333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24</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130– PHY, CIDs July, </a:t>
            </a:r>
            <a:r>
              <a:rPr lang="en-US" altLang="en-US" dirty="0" err="1" smtClean="0"/>
              <a:t>telecon</a:t>
            </a:r>
            <a:r>
              <a:rPr lang="en-US" altLang="en-US" dirty="0" smtClean="0"/>
              <a:t>/ad-hoc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(PHY) comment resolutions in the </a:t>
            </a:r>
          </a:p>
          <a:p>
            <a:pPr lvl="1">
              <a:lnSpc>
                <a:spcPct val="80000"/>
              </a:lnSpc>
            </a:pPr>
            <a:r>
              <a:rPr lang="en-US" altLang="en-US" sz="1800" dirty="0" smtClean="0"/>
              <a:t>“PHY Motion </a:t>
            </a:r>
            <a:r>
              <a:rPr lang="en-US" altLang="en-US" sz="1800" dirty="0"/>
              <a:t>H</a:t>
            </a:r>
            <a:r>
              <a:rPr lang="en-US" altLang="en-US" sz="1800" dirty="0" smtClean="0"/>
              <a:t>”, tab in </a:t>
            </a:r>
            <a:r>
              <a:rPr lang="en-US" altLang="en-US" sz="1800" dirty="0" smtClean="0">
                <a:hlinkClick r:id="rId3"/>
              </a:rPr>
              <a:t>https://mentor.ieee.org/802.11/dcn/19/11-19-0156-13-000m-lb236-revmd-phy-sec-comments.xlsx</a:t>
            </a:r>
            <a:r>
              <a:rPr lang="en-US" altLang="en-US" sz="1800" dirty="0" smtClean="0"/>
              <a:t>   </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Michael </a:t>
            </a:r>
            <a:r>
              <a:rPr lang="en-US" altLang="en-US" sz="2000" dirty="0" err="1" smtClean="0"/>
              <a:t>Montemurro</a:t>
            </a:r>
            <a:endParaRPr lang="en-US" altLang="en-US" sz="2000" dirty="0"/>
          </a:p>
          <a:p>
            <a:pPr>
              <a:lnSpc>
                <a:spcPct val="80000"/>
              </a:lnSpc>
            </a:pPr>
            <a:r>
              <a:rPr lang="en-US" altLang="en-US" sz="2000" dirty="0" smtClean="0"/>
              <a:t>Seconded: Edward Au</a:t>
            </a:r>
          </a:p>
          <a:p>
            <a:pPr>
              <a:lnSpc>
                <a:spcPct val="80000"/>
              </a:lnSpc>
            </a:pPr>
            <a:r>
              <a:rPr lang="en-US" altLang="en-US" sz="2000" dirty="0" smtClean="0"/>
              <a:t>Result: 15-0-2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169494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25</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131– PHY CID 2685</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(PHY) comment resolution in the </a:t>
            </a:r>
          </a:p>
          <a:p>
            <a:pPr marL="0" indent="0">
              <a:lnSpc>
                <a:spcPct val="80000"/>
              </a:lnSpc>
              <a:buNone/>
            </a:pPr>
            <a:endParaRPr lang="en-US" altLang="en-US" sz="2000" dirty="0" smtClean="0"/>
          </a:p>
          <a:p>
            <a:pPr lvl="1">
              <a:lnSpc>
                <a:spcPct val="80000"/>
              </a:lnSpc>
            </a:pPr>
            <a:r>
              <a:rPr lang="en-US" altLang="en-US" sz="1800" dirty="0" smtClean="0"/>
              <a:t>“</a:t>
            </a:r>
            <a:r>
              <a:rPr lang="en-GB" sz="1800" dirty="0" err="1"/>
              <a:t>MACAddrPolicy</a:t>
            </a:r>
            <a:r>
              <a:rPr lang="en-US" altLang="en-US" sz="1800" dirty="0" smtClean="0"/>
              <a:t>”, tab in </a:t>
            </a:r>
            <a:r>
              <a:rPr lang="en-US" altLang="en-US" sz="1800" dirty="0" smtClean="0">
                <a:hlinkClick r:id="rId3"/>
              </a:rPr>
              <a:t>https://mentor.ieee.org/802.11/dcn/19/11-19-0156-13-000m-lb236-revmd-phy-sec-comments.xlsx</a:t>
            </a:r>
            <a:r>
              <a:rPr lang="en-US" altLang="en-US" sz="1800" dirty="0" smtClean="0"/>
              <a:t>   </a:t>
            </a:r>
          </a:p>
          <a:p>
            <a:pPr lvl="1">
              <a:lnSpc>
                <a:spcPct val="80000"/>
              </a:lnSpc>
            </a:pPr>
            <a:endParaRPr lang="en-US" altLang="en-US" sz="18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Stephen McCann</a:t>
            </a:r>
            <a:endParaRPr lang="en-US" altLang="en-US" sz="2000" dirty="0"/>
          </a:p>
          <a:p>
            <a:pPr>
              <a:lnSpc>
                <a:spcPct val="80000"/>
              </a:lnSpc>
            </a:pPr>
            <a:r>
              <a:rPr lang="en-US" altLang="en-US" sz="2000" dirty="0" smtClean="0"/>
              <a:t>Seconded: Antonio de la Oliva</a:t>
            </a:r>
          </a:p>
          <a:p>
            <a:pPr>
              <a:lnSpc>
                <a:spcPct val="80000"/>
              </a:lnSpc>
            </a:pPr>
            <a:r>
              <a:rPr lang="en-US" altLang="en-US" sz="2000" dirty="0" smtClean="0"/>
              <a:t>Result: Unanimous approval</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1947030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26</a:t>
            </a:fld>
            <a:endParaRPr lang="en-US" smtClean="0"/>
          </a:p>
        </p:txBody>
      </p:sp>
      <p:sp>
        <p:nvSpPr>
          <p:cNvPr id="9222" name="Rectangle 2"/>
          <p:cNvSpPr>
            <a:spLocks noGrp="1" noChangeArrowheads="1"/>
          </p:cNvSpPr>
          <p:nvPr>
            <p:ph type="title" idx="4294967295"/>
          </p:nvPr>
        </p:nvSpPr>
        <p:spPr>
          <a:xfrm>
            <a:off x="1219200" y="646177"/>
            <a:ext cx="10058400" cy="1066800"/>
          </a:xfrm>
        </p:spPr>
        <p:txBody>
          <a:bodyPr/>
          <a:lstStyle/>
          <a:p>
            <a:r>
              <a:rPr lang="en-US" altLang="en-US" dirty="0" smtClean="0"/>
              <a:t>Motion  132– PHY CID 2630 Operating class changes (rejected)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49197" y="2133600"/>
            <a:ext cx="9479280" cy="3112008"/>
          </a:xfrm>
        </p:spPr>
        <p:txBody>
          <a:bodyPr/>
          <a:lstStyle/>
          <a:p>
            <a:pPr>
              <a:lnSpc>
                <a:spcPct val="80000"/>
              </a:lnSpc>
            </a:pPr>
            <a:r>
              <a:rPr lang="en-US" altLang="en-US" sz="2000" dirty="0" smtClean="0"/>
              <a:t>Approve the (PHY) comment resolution in the </a:t>
            </a:r>
          </a:p>
          <a:p>
            <a:pPr marL="0" indent="0">
              <a:lnSpc>
                <a:spcPct val="80000"/>
              </a:lnSpc>
              <a:buNone/>
            </a:pPr>
            <a:endParaRPr lang="en-US" altLang="en-US" sz="2000" dirty="0" smtClean="0"/>
          </a:p>
          <a:p>
            <a:pPr lvl="1">
              <a:lnSpc>
                <a:spcPct val="80000"/>
              </a:lnSpc>
            </a:pPr>
            <a:r>
              <a:rPr lang="en-US" altLang="en-US" sz="1800" dirty="0"/>
              <a:t>“</a:t>
            </a:r>
            <a:r>
              <a:rPr lang="en-GB" altLang="en-US" sz="1800" dirty="0"/>
              <a:t>Motion-</a:t>
            </a:r>
            <a:r>
              <a:rPr lang="en-GB" altLang="en-US" sz="1800" dirty="0" err="1"/>
              <a:t>OpClass</a:t>
            </a:r>
            <a:r>
              <a:rPr lang="en-US" altLang="en-US" sz="1800" dirty="0"/>
              <a:t>”, tab in </a:t>
            </a:r>
            <a:r>
              <a:rPr lang="en-US" altLang="en-US" sz="1800" dirty="0">
                <a:hlinkClick r:id="rId3"/>
              </a:rPr>
              <a:t>https://</a:t>
            </a:r>
            <a:r>
              <a:rPr lang="en-US" altLang="en-US" sz="1800" dirty="0" smtClean="0">
                <a:hlinkClick r:id="rId3"/>
              </a:rPr>
              <a:t>mentor.ieee.org/802.11/dcn/19/11-19-0156-13-000m-lb236-revmd-phy-sec-comments.xlsx</a:t>
            </a:r>
            <a:r>
              <a:rPr lang="en-US" altLang="en-US" sz="1800" dirty="0" smtClean="0"/>
              <a:t>   </a:t>
            </a:r>
            <a:endParaRPr lang="en-US" altLang="en-US" sz="1800" dirty="0"/>
          </a:p>
          <a:p>
            <a:pPr lvl="1">
              <a:lnSpc>
                <a:spcPct val="80000"/>
              </a:lnSpc>
            </a:pPr>
            <a:endParaRPr lang="en-US" altLang="en-US" sz="1800" dirty="0" smtClean="0"/>
          </a:p>
          <a:p>
            <a:pPr>
              <a:lnSpc>
                <a:spcPct val="80000"/>
              </a:lnSpc>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Michael </a:t>
            </a:r>
            <a:r>
              <a:rPr lang="en-US" altLang="en-US" sz="2000" dirty="0" err="1" smtClean="0"/>
              <a:t>Montemurro</a:t>
            </a:r>
            <a:endParaRPr lang="en-US" altLang="en-US" sz="2000" dirty="0"/>
          </a:p>
          <a:p>
            <a:pPr>
              <a:lnSpc>
                <a:spcPct val="80000"/>
              </a:lnSpc>
            </a:pPr>
            <a:r>
              <a:rPr lang="en-US" altLang="en-US" sz="2000" dirty="0" smtClean="0"/>
              <a:t>Seconded: Stephen Palm</a:t>
            </a:r>
          </a:p>
          <a:p>
            <a:pPr>
              <a:lnSpc>
                <a:spcPct val="80000"/>
              </a:lnSpc>
            </a:pPr>
            <a:r>
              <a:rPr lang="en-US" altLang="en-US" sz="2000" dirty="0" smtClean="0"/>
              <a:t>Result: 15-1-2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01862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27</a:t>
            </a:fld>
            <a:endParaRPr lang="en-US" smtClean="0"/>
          </a:p>
        </p:txBody>
      </p:sp>
      <p:sp>
        <p:nvSpPr>
          <p:cNvPr id="9222" name="Rectangle 2"/>
          <p:cNvSpPr>
            <a:spLocks noGrp="1" noChangeArrowheads="1"/>
          </p:cNvSpPr>
          <p:nvPr>
            <p:ph type="title" idx="4294967295"/>
          </p:nvPr>
        </p:nvSpPr>
        <p:spPr>
          <a:xfrm>
            <a:off x="1219200" y="646177"/>
            <a:ext cx="10058400" cy="1066800"/>
          </a:xfrm>
        </p:spPr>
        <p:txBody>
          <a:bodyPr/>
          <a:lstStyle/>
          <a:p>
            <a:r>
              <a:rPr lang="en-US" altLang="en-US" dirty="0" smtClean="0"/>
              <a:t>Motion  – CID 2689 PMKSA with random MAC address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49197" y="2133600"/>
            <a:ext cx="9479280" cy="3112008"/>
          </a:xfrm>
        </p:spPr>
        <p:txBody>
          <a:bodyPr/>
          <a:lstStyle/>
          <a:p>
            <a:pPr>
              <a:lnSpc>
                <a:spcPct val="80000"/>
              </a:lnSpc>
            </a:pPr>
            <a:r>
              <a:rPr lang="en-US" altLang="en-US" sz="2000" dirty="0" smtClean="0"/>
              <a:t>Approve the (PHY) comment resolution in the </a:t>
            </a:r>
          </a:p>
          <a:p>
            <a:pPr marL="0" indent="0">
              <a:lnSpc>
                <a:spcPct val="80000"/>
              </a:lnSpc>
              <a:buNone/>
            </a:pPr>
            <a:endParaRPr lang="en-US" altLang="en-US" sz="2000" dirty="0" smtClean="0"/>
          </a:p>
          <a:p>
            <a:pPr lvl="1">
              <a:lnSpc>
                <a:spcPct val="80000"/>
              </a:lnSpc>
            </a:pPr>
            <a:r>
              <a:rPr lang="en-US" altLang="en-US" sz="1800" dirty="0" smtClean="0"/>
              <a:t>“</a:t>
            </a:r>
            <a:r>
              <a:rPr lang="en-GB" altLang="en-US" sz="1800" dirty="0" smtClean="0"/>
              <a:t>PMKSA-Motion</a:t>
            </a:r>
            <a:r>
              <a:rPr lang="en-US" altLang="en-US" sz="1800" dirty="0" smtClean="0"/>
              <a:t>”, </a:t>
            </a:r>
            <a:r>
              <a:rPr lang="en-US" altLang="en-US" sz="1800" dirty="0"/>
              <a:t>tab in </a:t>
            </a:r>
            <a:r>
              <a:rPr lang="en-US" altLang="en-US" sz="1800" dirty="0">
                <a:hlinkClick r:id="rId3"/>
              </a:rPr>
              <a:t>https://</a:t>
            </a:r>
            <a:r>
              <a:rPr lang="en-US" altLang="en-US" sz="1800" dirty="0" smtClean="0">
                <a:hlinkClick r:id="rId3"/>
              </a:rPr>
              <a:t>mentor.ieee.org/802.11/dcn/19/11-19-0156-12-000m-lb236-revmd-phy-sec-comments.xlsx</a:t>
            </a:r>
            <a:r>
              <a:rPr lang="en-US" altLang="en-US" sz="1800" dirty="0" smtClean="0"/>
              <a:t>   </a:t>
            </a:r>
            <a:endParaRPr lang="en-US" altLang="en-US" sz="1800" dirty="0"/>
          </a:p>
          <a:p>
            <a:pPr lvl="1">
              <a:lnSpc>
                <a:spcPct val="80000"/>
              </a:lnSpc>
            </a:pPr>
            <a:endParaRPr lang="en-US" altLang="en-US" sz="18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2" name="Rectangle 1"/>
          <p:cNvSpPr/>
          <p:nvPr/>
        </p:nvSpPr>
        <p:spPr>
          <a:xfrm rot="20177848">
            <a:off x="2635263" y="1935124"/>
            <a:ext cx="6513323"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Comment withdrawn</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28573213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28</a:t>
            </a:fld>
            <a:endParaRPr lang="en-US" smtClean="0"/>
          </a:p>
        </p:txBody>
      </p:sp>
      <p:sp>
        <p:nvSpPr>
          <p:cNvPr id="9222" name="Rectangle 2"/>
          <p:cNvSpPr>
            <a:spLocks noGrp="1" noChangeArrowheads="1"/>
          </p:cNvSpPr>
          <p:nvPr>
            <p:ph type="title" idx="4294967295"/>
          </p:nvPr>
        </p:nvSpPr>
        <p:spPr>
          <a:xfrm>
            <a:off x="1219200" y="646177"/>
            <a:ext cx="10058400" cy="1066800"/>
          </a:xfrm>
        </p:spPr>
        <p:txBody>
          <a:bodyPr/>
          <a:lstStyle/>
          <a:p>
            <a:r>
              <a:rPr lang="en-US" altLang="en-US" dirty="0" smtClean="0"/>
              <a:t>Motion  133– CID 2186 Reduced capability PHY</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49197" y="2133600"/>
            <a:ext cx="9479280" cy="3112008"/>
          </a:xfrm>
        </p:spPr>
        <p:txBody>
          <a:bodyPr/>
          <a:lstStyle/>
          <a:p>
            <a:pPr>
              <a:lnSpc>
                <a:spcPct val="80000"/>
              </a:lnSpc>
            </a:pPr>
            <a:r>
              <a:rPr lang="en-US" altLang="en-US" sz="2000" dirty="0" smtClean="0"/>
              <a:t>Approve the resolution of CID 2186 (PHY) as Revised, with a resolution of </a:t>
            </a:r>
          </a:p>
          <a:p>
            <a:pPr marL="0" indent="0">
              <a:lnSpc>
                <a:spcPct val="80000"/>
              </a:lnSpc>
              <a:buNone/>
            </a:pPr>
            <a:endParaRPr lang="en-US" altLang="en-US" sz="2000" dirty="0" smtClean="0"/>
          </a:p>
          <a:p>
            <a:pPr lvl="1">
              <a:lnSpc>
                <a:spcPct val="80000"/>
              </a:lnSpc>
            </a:pPr>
            <a:r>
              <a:rPr lang="en-US" altLang="en-US" sz="1800" dirty="0"/>
              <a:t>Incorporate the changes shown on slides </a:t>
            </a:r>
            <a:r>
              <a:rPr lang="en-US" altLang="en-US" sz="1800" dirty="0" smtClean="0"/>
              <a:t>11-23 </a:t>
            </a:r>
            <a:r>
              <a:rPr lang="en-US" altLang="en-US" sz="1800" dirty="0"/>
              <a:t>in the document https://</a:t>
            </a:r>
            <a:r>
              <a:rPr lang="en-US" altLang="en-US" sz="1800" dirty="0" smtClean="0"/>
              <a:t>mentor.ieee.org/802.11/dcn/19/11-19-0181-05-000m-reduced-capability-ht-devices.pptx </a:t>
            </a:r>
            <a:r>
              <a:rPr lang="en-US" altLang="en-US" sz="1800" dirty="0"/>
              <a:t>which makes changes in the direction suggested by the </a:t>
            </a:r>
            <a:r>
              <a:rPr lang="en-US" altLang="en-US" sz="1800" dirty="0" err="1"/>
              <a:t>commentor</a:t>
            </a:r>
            <a:r>
              <a:rPr lang="en-US" altLang="en-US" sz="1800" dirty="0" smtClean="0"/>
              <a:t>.</a:t>
            </a:r>
          </a:p>
          <a:p>
            <a:pPr lvl="1">
              <a:lnSpc>
                <a:spcPct val="80000"/>
              </a:lnSpc>
            </a:pPr>
            <a:endParaRPr lang="en-US" altLang="en-US" sz="18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Sean Coffey</a:t>
            </a:r>
            <a:endParaRPr lang="en-US" altLang="en-US" sz="2000" dirty="0"/>
          </a:p>
          <a:p>
            <a:pPr>
              <a:lnSpc>
                <a:spcPct val="80000"/>
              </a:lnSpc>
            </a:pPr>
            <a:r>
              <a:rPr lang="en-US" altLang="en-US" sz="2000" dirty="0" smtClean="0"/>
              <a:t>Seconded: Michael </a:t>
            </a:r>
            <a:r>
              <a:rPr lang="en-US" altLang="en-US" sz="2000" dirty="0" err="1" smtClean="0"/>
              <a:t>Montemurro</a:t>
            </a:r>
            <a:endParaRPr lang="en-US" altLang="en-US" sz="2000" dirty="0" smtClean="0"/>
          </a:p>
          <a:p>
            <a:pPr>
              <a:lnSpc>
                <a:spcPct val="80000"/>
              </a:lnSpc>
            </a:pPr>
            <a:r>
              <a:rPr lang="en-US" altLang="en-US" sz="2000" dirty="0" smtClean="0"/>
              <a:t>Result: 12-0-4</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0020138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29</a:t>
            </a:fld>
            <a:endParaRPr lang="en-US" smtClean="0"/>
          </a:p>
        </p:txBody>
      </p:sp>
      <p:sp>
        <p:nvSpPr>
          <p:cNvPr id="9222" name="Rectangle 2"/>
          <p:cNvSpPr>
            <a:spLocks noGrp="1" noChangeArrowheads="1"/>
          </p:cNvSpPr>
          <p:nvPr>
            <p:ph type="title" idx="4294967295"/>
          </p:nvPr>
        </p:nvSpPr>
        <p:spPr>
          <a:xfrm>
            <a:off x="533400" y="457200"/>
            <a:ext cx="10744200" cy="1066800"/>
          </a:xfrm>
        </p:spPr>
        <p:txBody>
          <a:bodyPr/>
          <a:lstStyle/>
          <a:p>
            <a:r>
              <a:rPr lang="en-US" altLang="en-US" dirty="0" smtClean="0"/>
              <a:t>Motion  – 134 Editor, Editor(2) CIDs July, </a:t>
            </a:r>
            <a:r>
              <a:rPr lang="en-US" altLang="en-US" dirty="0" err="1" smtClean="0"/>
              <a:t>telecon</a:t>
            </a:r>
            <a:r>
              <a:rPr lang="en-US" altLang="en-US" dirty="0" smtClean="0"/>
              <a:t>/ad-hoc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(Editor) comment resolutions in the </a:t>
            </a:r>
          </a:p>
          <a:p>
            <a:pPr marL="0" indent="0">
              <a:lnSpc>
                <a:spcPct val="80000"/>
              </a:lnSpc>
              <a:buNone/>
            </a:pPr>
            <a:endParaRPr lang="en-US" altLang="en-US" sz="2000" dirty="0" smtClean="0"/>
          </a:p>
          <a:p>
            <a:pPr lvl="1">
              <a:lnSpc>
                <a:spcPct val="80000"/>
              </a:lnSpc>
            </a:pPr>
            <a:r>
              <a:rPr lang="en-US" altLang="en-US" sz="1800" dirty="0" smtClean="0"/>
              <a:t>“Motion-EDITOR-O” in </a:t>
            </a:r>
            <a:r>
              <a:rPr lang="en-US" altLang="en-US" sz="1800" dirty="0">
                <a:hlinkClick r:id="rId3"/>
              </a:rPr>
              <a:t>https://</a:t>
            </a:r>
            <a:r>
              <a:rPr lang="en-US" altLang="en-US" sz="1800" dirty="0" smtClean="0">
                <a:hlinkClick r:id="rId3"/>
              </a:rPr>
              <a:t>mentor.ieee.org/802.11/dcn/19/11-19-0142-10-000m-revmd-wg-lb236-comments-for-editor-ad-hoc.xls</a:t>
            </a:r>
            <a:r>
              <a:rPr lang="en-US" altLang="en-US" sz="1800" dirty="0" smtClean="0"/>
              <a:t> </a:t>
            </a:r>
            <a:br>
              <a:rPr lang="en-US" altLang="en-US" sz="1800" dirty="0" smtClean="0"/>
            </a:br>
            <a:endParaRPr lang="en-US" altLang="en-US" sz="1800" dirty="0" smtClean="0"/>
          </a:p>
          <a:p>
            <a:pPr lvl="1">
              <a:lnSpc>
                <a:spcPct val="80000"/>
              </a:lnSpc>
            </a:pPr>
            <a:r>
              <a:rPr lang="en-US" altLang="en-US" sz="1800" dirty="0" smtClean="0"/>
              <a:t>“Motion-EDITOR2-J”in </a:t>
            </a:r>
            <a:r>
              <a:rPr lang="en-US" altLang="en-US" sz="1800" dirty="0">
                <a:hlinkClick r:id="rId4"/>
              </a:rPr>
              <a:t>https://</a:t>
            </a:r>
            <a:r>
              <a:rPr lang="en-US" altLang="en-US" sz="1800" dirty="0" smtClean="0">
                <a:hlinkClick r:id="rId4"/>
              </a:rPr>
              <a:t>mentor.ieee.org/802.11/dcn/19/11-19-0143-13-000m-revmd-editor2-lb236-comments.xlsx</a:t>
            </a:r>
            <a:r>
              <a:rPr lang="en-US" altLang="en-US" sz="1800" dirty="0" smtClean="0"/>
              <a:t> </a:t>
            </a:r>
          </a:p>
          <a:p>
            <a:pPr lvl="1">
              <a:lnSpc>
                <a:spcPct val="80000"/>
              </a:lnSpc>
            </a:pPr>
            <a:endParaRPr lang="en-US" altLang="en-US" sz="18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Emily Qi</a:t>
            </a:r>
            <a:endParaRPr lang="en-US" altLang="en-US" sz="2000" dirty="0"/>
          </a:p>
          <a:p>
            <a:pPr>
              <a:lnSpc>
                <a:spcPct val="80000"/>
              </a:lnSpc>
            </a:pPr>
            <a:r>
              <a:rPr lang="en-US" altLang="en-US" sz="2000" dirty="0" smtClean="0"/>
              <a:t>Seconded: Edward Au</a:t>
            </a:r>
          </a:p>
          <a:p>
            <a:pPr>
              <a:lnSpc>
                <a:spcPct val="80000"/>
              </a:lnSpc>
            </a:pPr>
            <a:r>
              <a:rPr lang="en-US" altLang="en-US" sz="2000" dirty="0" smtClean="0"/>
              <a:t>Result: 16-0-1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5547926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558114" y="1447800"/>
            <a:ext cx="5943600" cy="2438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a:t>
            </a:r>
            <a:r>
              <a:rPr lang="en-US" altLang="en-US" sz="1600" dirty="0" smtClean="0"/>
              <a:t>reminder, Approve agenda</a:t>
            </a:r>
            <a:endParaRPr lang="en-US" altLang="en-US" sz="1600" dirty="0"/>
          </a:p>
          <a:p>
            <a:pPr lvl="1"/>
            <a:r>
              <a:rPr lang="en-US" altLang="en-US" sz="1600" dirty="0"/>
              <a:t>Status, Review of </a:t>
            </a:r>
            <a:r>
              <a:rPr lang="en-US" altLang="en-US" sz="1600" dirty="0" smtClean="0"/>
              <a:t>Objectives, </a:t>
            </a:r>
            <a:r>
              <a:rPr lang="en-US" sz="1600" dirty="0" smtClean="0"/>
              <a:t>Editor Report 11-17-0920</a:t>
            </a:r>
            <a:endParaRPr lang="en-GB" dirty="0"/>
          </a:p>
          <a:p>
            <a:pPr lvl="1"/>
            <a:r>
              <a:rPr lang="en-US" sz="1600" dirty="0"/>
              <a:t>CID </a:t>
            </a:r>
            <a:r>
              <a:rPr lang="en-US" sz="1600" dirty="0" smtClean="0"/>
              <a:t>2654 Mark RISON </a:t>
            </a:r>
          </a:p>
          <a:p>
            <a:pPr lvl="1"/>
            <a:r>
              <a:rPr lang="en-US" sz="1600" dirty="0" smtClean="0"/>
              <a:t>11-18-2165 CIDs 2051, 2670 – Assaf KASHER</a:t>
            </a:r>
            <a:endParaRPr lang="en-GB" sz="1600" dirty="0" smtClean="0"/>
          </a:p>
          <a:p>
            <a:pPr lvl="1"/>
            <a:r>
              <a:rPr lang="en-US" sz="1600" dirty="0" smtClean="0"/>
              <a:t>Carlos CORDEIRO/</a:t>
            </a:r>
            <a:r>
              <a:rPr lang="en-US" sz="1600" dirty="0" err="1" smtClean="0"/>
              <a:t>Payam</a:t>
            </a:r>
            <a:r>
              <a:rPr lang="en-US" sz="1600" dirty="0" smtClean="0"/>
              <a:t> TORAB CID 2105</a:t>
            </a:r>
          </a:p>
          <a:p>
            <a:pPr lvl="1"/>
            <a:r>
              <a:rPr lang="en-GB" sz="1600" dirty="0" smtClean="0"/>
              <a:t>CIDs </a:t>
            </a:r>
            <a:r>
              <a:rPr lang="en-GB" sz="1600" dirty="0"/>
              <a:t>(2520, 2429, </a:t>
            </a:r>
            <a:r>
              <a:rPr lang="en-GB" sz="1600" dirty="0" smtClean="0"/>
              <a:t>2664) </a:t>
            </a:r>
            <a:r>
              <a:rPr lang="en-GB" sz="1600" dirty="0"/>
              <a:t>Menzo WENTINK</a:t>
            </a:r>
          </a:p>
          <a:p>
            <a:pPr lvl="1"/>
            <a:r>
              <a:rPr lang="en-US" sz="1600" dirty="0" smtClean="0"/>
              <a:t>11-19-1173 – Michael MONTEMURRO</a:t>
            </a:r>
            <a:endParaRPr lang="en-GB" sz="1600" dirty="0"/>
          </a:p>
          <a:p>
            <a:pPr lvl="1"/>
            <a:endParaRPr lang="en-US" sz="1600" dirty="0" smtClean="0"/>
          </a:p>
        </p:txBody>
      </p:sp>
      <p:sp>
        <p:nvSpPr>
          <p:cNvPr id="8" name="Rectangle 19"/>
          <p:cNvSpPr>
            <a:spLocks noChangeArrowheads="1"/>
          </p:cNvSpPr>
          <p:nvPr/>
        </p:nvSpPr>
        <p:spPr bwMode="auto">
          <a:xfrm>
            <a:off x="6781800" y="1447800"/>
            <a:ext cx="5156886"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Wednesday PM1</a:t>
            </a:r>
            <a:endParaRPr lang="en-US" altLang="en-US" sz="2400" b="1" dirty="0"/>
          </a:p>
          <a:p>
            <a:pPr lvl="1"/>
            <a:r>
              <a:rPr lang="en-US" sz="1600" dirty="0" smtClean="0"/>
              <a:t>11-19-1444 </a:t>
            </a:r>
            <a:r>
              <a:rPr lang="en-US" sz="1600" dirty="0"/>
              <a:t>– Edward AU – MEC </a:t>
            </a:r>
            <a:r>
              <a:rPr lang="en-US" sz="1600" dirty="0" smtClean="0"/>
              <a:t>Review</a:t>
            </a:r>
          </a:p>
          <a:p>
            <a:pPr lvl="1"/>
            <a:r>
              <a:rPr lang="en-US" sz="1600" dirty="0"/>
              <a:t>11-19-551 </a:t>
            </a:r>
            <a:r>
              <a:rPr lang="en-US" sz="1600" dirty="0" smtClean="0"/>
              <a:t>– CIDs 2237, 2075, 2201, 2246, 2325, 2324 – </a:t>
            </a:r>
            <a:r>
              <a:rPr lang="en-US" sz="1600" dirty="0"/>
              <a:t>Mark HAMILTON</a:t>
            </a:r>
            <a:endParaRPr lang="en-GB" sz="1600" dirty="0"/>
          </a:p>
          <a:p>
            <a:pPr lvl="1"/>
            <a:r>
              <a:rPr lang="en-US" sz="1600" dirty="0"/>
              <a:t>Carlos </a:t>
            </a:r>
            <a:r>
              <a:rPr lang="en-US" sz="1600" dirty="0" err="1" smtClean="0"/>
              <a:t>Cordeiro</a:t>
            </a:r>
            <a:r>
              <a:rPr lang="en-US" sz="1600" dirty="0" smtClean="0"/>
              <a:t>/</a:t>
            </a:r>
            <a:r>
              <a:rPr lang="en-US" sz="1600" dirty="0" err="1" smtClean="0"/>
              <a:t>Payam</a:t>
            </a:r>
            <a:r>
              <a:rPr lang="en-US" sz="1600" dirty="0" smtClean="0"/>
              <a:t> TORAB </a:t>
            </a:r>
            <a:r>
              <a:rPr lang="en-US" sz="1600" dirty="0"/>
              <a:t>CIDs </a:t>
            </a:r>
            <a:r>
              <a:rPr lang="en-US" sz="1600" dirty="0" smtClean="0"/>
              <a:t>(2079</a:t>
            </a:r>
            <a:r>
              <a:rPr lang="en-US" sz="1600" dirty="0"/>
              <a:t>, 2080, 2084</a:t>
            </a:r>
            <a:r>
              <a:rPr lang="en-US" sz="1600" dirty="0" smtClean="0"/>
              <a:t>, 2098, 2611</a:t>
            </a:r>
            <a:r>
              <a:rPr lang="en-US" sz="1600" dirty="0"/>
              <a:t>, 2634, 2636, </a:t>
            </a:r>
            <a:r>
              <a:rPr lang="en-US" sz="1600" dirty="0" smtClean="0"/>
              <a:t>2637, 2099, 2100)</a:t>
            </a:r>
            <a:endParaRPr lang="en-GB" sz="1600" dirty="0"/>
          </a:p>
          <a:p>
            <a:pPr lvl="1"/>
            <a:r>
              <a:rPr lang="en-US" sz="1600" dirty="0" smtClean="0"/>
              <a:t>11-19-1620 CIDs </a:t>
            </a:r>
            <a:r>
              <a:rPr lang="en-GB" sz="1600" dirty="0" smtClean="0"/>
              <a:t>2123</a:t>
            </a:r>
            <a:r>
              <a:rPr lang="en-GB" sz="1600" dirty="0"/>
              <a:t>, 2124, and </a:t>
            </a:r>
            <a:r>
              <a:rPr lang="en-GB" sz="1600" dirty="0" smtClean="0"/>
              <a:t>2125 Emily Qi</a:t>
            </a:r>
          </a:p>
          <a:p>
            <a:pPr lvl="1"/>
            <a:r>
              <a:rPr lang="en-US" sz="1600" dirty="0"/>
              <a:t>Motions (PHY, additional, Mon, Tues, insufficient detail)</a:t>
            </a:r>
          </a:p>
          <a:p>
            <a:pPr lvl="1"/>
            <a:endParaRPr lang="en-GB" sz="1600" dirty="0"/>
          </a:p>
        </p:txBody>
      </p:sp>
      <p:sp>
        <p:nvSpPr>
          <p:cNvPr id="9" name="Rectangle 19"/>
          <p:cNvSpPr>
            <a:spLocks noChangeArrowheads="1"/>
          </p:cNvSpPr>
          <p:nvPr/>
        </p:nvSpPr>
        <p:spPr bwMode="auto">
          <a:xfrm>
            <a:off x="558114" y="3962401"/>
            <a:ext cx="5690286"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a:t>
            </a:r>
            <a:r>
              <a:rPr lang="en-US" altLang="en-US" sz="2400" b="1" dirty="0"/>
              <a:t>A</a:t>
            </a:r>
            <a:r>
              <a:rPr lang="en-US" altLang="en-US" sz="2400" b="1" dirty="0" smtClean="0"/>
              <a:t>M2</a:t>
            </a:r>
            <a:endParaRPr lang="en-US" altLang="en-US" sz="2400" b="1" dirty="0"/>
          </a:p>
          <a:p>
            <a:pPr lvl="1"/>
            <a:r>
              <a:rPr lang="en-US" sz="1600" dirty="0" smtClean="0"/>
              <a:t>CID </a:t>
            </a:r>
            <a:r>
              <a:rPr lang="en-US" sz="1600" dirty="0"/>
              <a:t>2343 – </a:t>
            </a:r>
            <a:r>
              <a:rPr lang="en-US" sz="1600" dirty="0" err="1"/>
              <a:t>Youhan</a:t>
            </a:r>
            <a:r>
              <a:rPr lang="en-US" sz="1600" dirty="0"/>
              <a:t> KIM</a:t>
            </a:r>
            <a:endParaRPr lang="en-GB" sz="1600" dirty="0"/>
          </a:p>
          <a:p>
            <a:pPr lvl="1"/>
            <a:r>
              <a:rPr lang="en-GB" sz="1600" dirty="0" smtClean="0"/>
              <a:t>11-19-0181 </a:t>
            </a:r>
            <a:r>
              <a:rPr lang="en-GB" sz="1600" dirty="0"/>
              <a:t>- CID 2186 – Sean </a:t>
            </a:r>
            <a:r>
              <a:rPr lang="en-GB" sz="1600" dirty="0" smtClean="0"/>
              <a:t>COFFEY</a:t>
            </a:r>
          </a:p>
          <a:p>
            <a:pPr lvl="1"/>
            <a:r>
              <a:rPr lang="en-US" sz="1600" dirty="0"/>
              <a:t>CIDs 2696, 2088, 2694, 2698 - Thomas DERHAM </a:t>
            </a:r>
          </a:p>
          <a:p>
            <a:pPr lvl="1"/>
            <a:r>
              <a:rPr lang="en-GB" sz="1600" dirty="0" smtClean="0"/>
              <a:t>11-19-1189 CIDs (2702, 2704) </a:t>
            </a:r>
            <a:r>
              <a:rPr lang="en-GB" sz="1600" dirty="0"/>
              <a:t>Menzo WENTINK</a:t>
            </a:r>
          </a:p>
          <a:p>
            <a:pPr lvl="1"/>
            <a:r>
              <a:rPr lang="en-US" sz="1600" dirty="0"/>
              <a:t>11-19-551 - MAC CIDs– Mark </a:t>
            </a:r>
            <a:r>
              <a:rPr lang="en-US" sz="1600" dirty="0" smtClean="0"/>
              <a:t>HAMILTON</a:t>
            </a:r>
          </a:p>
          <a:p>
            <a:pPr lvl="1"/>
            <a:r>
              <a:rPr lang="en-US" sz="1600" dirty="0"/>
              <a:t>Motions (</a:t>
            </a:r>
            <a:r>
              <a:rPr lang="en-US" sz="1600" dirty="0" err="1"/>
              <a:t>Telecons</a:t>
            </a:r>
            <a:r>
              <a:rPr lang="en-US" sz="1600" dirty="0"/>
              <a:t>, ad-hoc)</a:t>
            </a:r>
          </a:p>
          <a:p>
            <a:pPr lvl="1"/>
            <a:endParaRPr lang="en-GB" sz="1600" dirty="0"/>
          </a:p>
          <a:p>
            <a:pPr lvl="1"/>
            <a:endParaRPr lang="en-GB" sz="1600" dirty="0"/>
          </a:p>
          <a:p>
            <a:pPr lvl="1"/>
            <a:endParaRPr lang="en-GB" sz="1200" dirty="0"/>
          </a:p>
        </p:txBody>
      </p:sp>
    </p:spTree>
    <p:extLst>
      <p:ext uri="{BB962C8B-B14F-4D97-AF65-F5344CB8AC3E}">
        <p14:creationId xmlns:p14="http://schemas.microsoft.com/office/powerpoint/2010/main" val="27477304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135  – Editor CID 2041 related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sz="1800" b="1" dirty="0" smtClean="0"/>
              <a:t>Incorporate </a:t>
            </a:r>
            <a:r>
              <a:rPr lang="en-US" sz="1800" b="1" dirty="0"/>
              <a:t>the changes shown under CID 2041 in </a:t>
            </a:r>
            <a:r>
              <a:rPr lang="en-US" sz="1800" b="1" dirty="0" smtClean="0"/>
              <a:t>document</a:t>
            </a:r>
          </a:p>
          <a:p>
            <a:pPr marL="0" indent="0">
              <a:lnSpc>
                <a:spcPct val="80000"/>
              </a:lnSpc>
              <a:buNone/>
            </a:pPr>
            <a:endParaRPr lang="en-US" sz="1800" dirty="0"/>
          </a:p>
          <a:p>
            <a:pPr marL="0" indent="0">
              <a:lnSpc>
                <a:spcPct val="80000"/>
              </a:lnSpc>
              <a:buNone/>
            </a:pPr>
            <a:r>
              <a:rPr lang="en-US" sz="1800" b="1" dirty="0" smtClean="0"/>
              <a:t> </a:t>
            </a:r>
            <a:r>
              <a:rPr lang="en-US" sz="1800" b="1" dirty="0"/>
              <a:t> </a:t>
            </a:r>
            <a:r>
              <a:rPr lang="en-US" sz="1800" u="sng" dirty="0">
                <a:hlinkClick r:id="rId3"/>
              </a:rPr>
              <a:t>https://mentor.ieee.org/802.11/dcn/19/11-19-1286-01-000m-lb236-some-xdmg-phy-cids.docx</a:t>
            </a:r>
            <a:r>
              <a:rPr lang="en-US" altLang="en-US" sz="1800" dirty="0" smtClean="0"/>
              <a:t/>
            </a:r>
            <a:br>
              <a:rPr lang="en-US" altLang="en-US" sz="1800" dirty="0" smtClean="0"/>
            </a:br>
            <a:endParaRPr lang="en-US" altLang="en-US" sz="1800" dirty="0" smtClean="0"/>
          </a:p>
          <a:p>
            <a:pPr lvl="1">
              <a:lnSpc>
                <a:spcPct val="80000"/>
              </a:lnSpc>
            </a:pPr>
            <a:endParaRPr lang="en-US" altLang="en-US" sz="1800" dirty="0" smtClean="0"/>
          </a:p>
          <a:p>
            <a:pPr>
              <a:lnSpc>
                <a:spcPct val="80000"/>
              </a:lnSpc>
            </a:pPr>
            <a:r>
              <a:rPr lang="en-US" altLang="en-US" sz="2000" dirty="0" smtClean="0"/>
              <a:t>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Emily Qi</a:t>
            </a:r>
            <a:endParaRPr lang="en-US" altLang="en-US" sz="2000" dirty="0"/>
          </a:p>
          <a:p>
            <a:pPr>
              <a:lnSpc>
                <a:spcPct val="80000"/>
              </a:lnSpc>
            </a:pPr>
            <a:r>
              <a:rPr lang="en-US" altLang="en-US" sz="2000" dirty="0" smtClean="0"/>
              <a:t>Seconded: Michael </a:t>
            </a:r>
            <a:r>
              <a:rPr lang="en-US" altLang="en-US" sz="2000" dirty="0" err="1" smtClean="0"/>
              <a:t>Montemurro</a:t>
            </a:r>
            <a:r>
              <a:rPr lang="en-US" altLang="en-US" sz="2000" dirty="0" smtClean="0"/>
              <a:t> </a:t>
            </a:r>
          </a:p>
          <a:p>
            <a:pPr>
              <a:lnSpc>
                <a:spcPct val="80000"/>
              </a:lnSpc>
            </a:pPr>
            <a:r>
              <a:rPr lang="en-US" altLang="en-US" sz="2000" dirty="0" smtClean="0"/>
              <a:t>Result: Unanimous approval</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71341628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31</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136 Additional tech changes in 11-19-856</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smtClean="0"/>
              <a:t>Incorporate the changes </a:t>
            </a:r>
          </a:p>
          <a:p>
            <a:pPr lvl="1">
              <a:lnSpc>
                <a:spcPct val="80000"/>
              </a:lnSpc>
            </a:pPr>
            <a:r>
              <a:rPr lang="en-GB" sz="2400" dirty="0" smtClean="0"/>
              <a:t>Shown </a:t>
            </a:r>
            <a:r>
              <a:rPr lang="en-GB" sz="2400" dirty="0"/>
              <a:t>under “Proposed technical changes” </a:t>
            </a:r>
            <a:r>
              <a:rPr lang="en-GB" sz="2400" dirty="0" smtClean="0"/>
              <a:t> under “Stand-alone </a:t>
            </a:r>
            <a:r>
              <a:rPr lang="en-GB" sz="2400" dirty="0"/>
              <a:t>changes re optional </a:t>
            </a:r>
            <a:r>
              <a:rPr lang="en-GB" sz="2400" dirty="0" err="1"/>
              <a:t>subelements</a:t>
            </a:r>
            <a:r>
              <a:rPr lang="en-GB" sz="2400" dirty="0"/>
              <a:t>” in </a:t>
            </a:r>
            <a:r>
              <a:rPr lang="en-GB" sz="2400" dirty="0" smtClean="0">
                <a:hlinkClick r:id="rId3"/>
              </a:rPr>
              <a:t>https://mentor.ieee.org/802.11/dcn/19/11-19-0856-10-000m-resolutions-for-some-comments-on-11md-d2-0-lb236.docx</a:t>
            </a:r>
            <a:r>
              <a:rPr lang="en-GB" sz="2400" dirty="0" smtClean="0"/>
              <a:t> .</a:t>
            </a:r>
            <a:endParaRPr lang="en-GB" sz="2400" dirty="0"/>
          </a:p>
          <a:p>
            <a:pPr>
              <a:lnSpc>
                <a:spcPct val="80000"/>
              </a:lnSpc>
            </a:pPr>
            <a:r>
              <a:rPr lang="en-US" altLang="en-US" sz="2800" dirty="0" smtClean="0"/>
              <a:t>into the </a:t>
            </a:r>
            <a:r>
              <a:rPr lang="en-US" altLang="en-US" sz="2800" dirty="0" err="1" smtClean="0"/>
              <a:t>TGmd</a:t>
            </a:r>
            <a:r>
              <a:rPr lang="en-US" altLang="en-US" sz="2800" dirty="0" smtClean="0"/>
              <a:t> draft.</a:t>
            </a:r>
            <a:br>
              <a:rPr lang="en-US" altLang="en-US" sz="2800" dirty="0" smtClean="0"/>
            </a:br>
            <a:endParaRPr lang="en-US" altLang="en-US" dirty="0">
              <a:solidFill>
                <a:srgbClr val="006600"/>
              </a:solidFill>
            </a:endParaRPr>
          </a:p>
          <a:p>
            <a:pPr>
              <a:lnSpc>
                <a:spcPct val="80000"/>
              </a:lnSpc>
            </a:pPr>
            <a:r>
              <a:rPr lang="en-US" altLang="en-US" sz="2800" dirty="0" smtClean="0"/>
              <a:t>Moved: Mark Rison</a:t>
            </a:r>
            <a:endParaRPr lang="en-US" altLang="en-US" sz="2800" dirty="0"/>
          </a:p>
          <a:p>
            <a:pPr>
              <a:lnSpc>
                <a:spcPct val="80000"/>
              </a:lnSpc>
            </a:pPr>
            <a:r>
              <a:rPr lang="en-US" altLang="en-US" sz="2800" dirty="0" smtClean="0"/>
              <a:t>Seconded: Graham Smith</a:t>
            </a:r>
          </a:p>
          <a:p>
            <a:pPr>
              <a:lnSpc>
                <a:spcPct val="80000"/>
              </a:lnSpc>
            </a:pPr>
            <a:r>
              <a:rPr lang="en-US" altLang="en-US" sz="2800" dirty="0" smtClean="0"/>
              <a:t>Result: Unanimous approval</a:t>
            </a:r>
            <a:endParaRPr lang="en-US" altLang="en-US" sz="18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714790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32</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137   – PWE in constant time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dirty="0" smtClean="0"/>
              <a:t>Incorporate the text changes indicated in </a:t>
            </a:r>
            <a:r>
              <a:rPr lang="en-US" dirty="0">
                <a:hlinkClick r:id="rId3"/>
              </a:rPr>
              <a:t>https://</a:t>
            </a:r>
            <a:r>
              <a:rPr lang="en-US" dirty="0" smtClean="0">
                <a:hlinkClick r:id="rId3"/>
              </a:rPr>
              <a:t>mentor.ieee.org/802.11/dcn/19/11-19-1173-18-000m-pwe-in-constant-time.docx</a:t>
            </a:r>
            <a:r>
              <a:rPr lang="en-US" dirty="0" smtClean="0"/>
              <a:t> into the </a:t>
            </a:r>
            <a:r>
              <a:rPr lang="en-US" dirty="0" err="1" smtClean="0"/>
              <a:t>TGmd</a:t>
            </a:r>
            <a:r>
              <a:rPr lang="en-US" dirty="0" smtClean="0"/>
              <a:t> draft</a:t>
            </a: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Michael </a:t>
            </a:r>
            <a:r>
              <a:rPr lang="en-US" altLang="en-US" sz="2000" dirty="0" err="1" smtClean="0"/>
              <a:t>Montemurro</a:t>
            </a:r>
            <a:endParaRPr lang="en-US" altLang="en-US" sz="2000" dirty="0"/>
          </a:p>
          <a:p>
            <a:pPr>
              <a:lnSpc>
                <a:spcPct val="80000"/>
              </a:lnSpc>
            </a:pPr>
            <a:r>
              <a:rPr lang="en-US" altLang="en-US" sz="2000" dirty="0" smtClean="0"/>
              <a:t>Seconded: Jon Rosdahl</a:t>
            </a:r>
          </a:p>
          <a:p>
            <a:pPr>
              <a:lnSpc>
                <a:spcPct val="80000"/>
              </a:lnSpc>
            </a:pPr>
            <a:r>
              <a:rPr lang="en-US" altLang="en-US" sz="2000" dirty="0" smtClean="0"/>
              <a:t>Result: 16-1-0 passes</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6904438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33</a:t>
            </a:fld>
            <a:endParaRPr lang="en-US"/>
          </a:p>
        </p:txBody>
      </p:sp>
      <p:sp>
        <p:nvSpPr>
          <p:cNvPr id="5" name="TextBox 4"/>
          <p:cNvSpPr txBox="1"/>
          <p:nvPr/>
        </p:nvSpPr>
        <p:spPr>
          <a:xfrm>
            <a:off x="2057400" y="1905000"/>
            <a:ext cx="3583032" cy="646331"/>
          </a:xfrm>
          <a:prstGeom prst="rect">
            <a:avLst/>
          </a:prstGeom>
          <a:noFill/>
        </p:spPr>
        <p:txBody>
          <a:bodyPr wrap="none" rtlCol="0">
            <a:spAutoFit/>
          </a:bodyPr>
          <a:lstStyle/>
          <a:p>
            <a:r>
              <a:rPr lang="en-US" sz="3600" dirty="0" smtClean="0"/>
              <a:t>Thursday Motions</a:t>
            </a:r>
            <a:endParaRPr lang="en-GB" sz="3600" dirty="0"/>
          </a:p>
        </p:txBody>
      </p:sp>
    </p:spTree>
    <p:extLst>
      <p:ext uri="{BB962C8B-B14F-4D97-AF65-F5344CB8AC3E}">
        <p14:creationId xmlns:p14="http://schemas.microsoft.com/office/powerpoint/2010/main" val="29241295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34</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MEC Comments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dirty="0" smtClean="0"/>
              <a:t>Incorporate the text changes indicated in </a:t>
            </a:r>
            <a:r>
              <a:rPr lang="en-US" dirty="0">
                <a:hlinkClick r:id="rId3"/>
              </a:rPr>
              <a:t>https://</a:t>
            </a:r>
            <a:r>
              <a:rPr lang="en-US" dirty="0" smtClean="0">
                <a:hlinkClick r:id="rId3"/>
              </a:rPr>
              <a:t>mentor.ieee.org/802.11/dcn/19/11-19-1444-04-000m-proposed-changes-re-ieee-sa-mec-comment-related-to-draft-2-1-of-ieee-p802-11revmd.docx</a:t>
            </a:r>
            <a:r>
              <a:rPr lang="en-US" dirty="0" smtClean="0"/>
              <a:t> </a:t>
            </a: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08886459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35</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September meeting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a:t>
            </a:r>
            <a:r>
              <a:rPr lang="en-US" altLang="en-US" sz="1800" dirty="0"/>
              <a:t>Motion MAC-AH” </a:t>
            </a:r>
            <a:r>
              <a:rPr lang="en-US" altLang="en-US" sz="1800" dirty="0" smtClean="0"/>
              <a:t>(Mon/Tues) and Motion MAC-AI (Weds) tab </a:t>
            </a:r>
            <a:r>
              <a:rPr lang="en-US" altLang="en-US" sz="1800" dirty="0"/>
              <a:t>in </a:t>
            </a:r>
            <a:r>
              <a:rPr lang="en-US" altLang="en-US" sz="1800" dirty="0">
                <a:hlinkClick r:id="rId3"/>
              </a:rPr>
              <a:t>https://</a:t>
            </a:r>
            <a:r>
              <a:rPr lang="en-US" altLang="en-US" sz="1800" dirty="0" smtClean="0">
                <a:hlinkClick r:id="rId3"/>
              </a:rPr>
              <a:t>mentor.ieee.org/802.11/dcn/17/11-17-0927-51-000m-revmd-mac-comments.xls</a:t>
            </a:r>
            <a:r>
              <a:rPr lang="en-US" altLang="en-US" sz="1800" dirty="0" smtClean="0"/>
              <a:t> </a:t>
            </a:r>
            <a:endParaRPr lang="en-US" altLang="en-US" sz="1800" dirty="0"/>
          </a:p>
          <a:p>
            <a:pPr lvl="1">
              <a:lnSpc>
                <a:spcPct val="80000"/>
              </a:lnSpc>
            </a:pPr>
            <a:endParaRPr lang="en-US" altLang="en-US" sz="1800" dirty="0"/>
          </a:p>
          <a:p>
            <a:pPr lvl="1">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8535923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CID 2656 – Temporary Limited Connection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 for CID 2656 in the </a:t>
            </a:r>
          </a:p>
          <a:p>
            <a:pPr lvl="1">
              <a:lnSpc>
                <a:spcPct val="80000"/>
              </a:lnSpc>
            </a:pPr>
            <a:r>
              <a:rPr lang="en-US" altLang="en-US" sz="1800" dirty="0" smtClean="0"/>
              <a:t>“</a:t>
            </a:r>
            <a:r>
              <a:rPr lang="en-US" altLang="en-US" sz="1800" dirty="0"/>
              <a:t>Motion </a:t>
            </a:r>
            <a:r>
              <a:rPr lang="en-US" altLang="en-US" sz="1800" dirty="0" smtClean="0"/>
              <a:t>MAC-AJ” tab </a:t>
            </a:r>
            <a:r>
              <a:rPr lang="en-US" altLang="en-US" sz="1800" dirty="0"/>
              <a:t>in </a:t>
            </a:r>
            <a:r>
              <a:rPr lang="en-US" altLang="en-US" sz="1800" dirty="0">
                <a:hlinkClick r:id="rId3"/>
              </a:rPr>
              <a:t>https://</a:t>
            </a:r>
            <a:r>
              <a:rPr lang="en-US" altLang="en-US" sz="1800" dirty="0" smtClean="0">
                <a:hlinkClick r:id="rId3"/>
              </a:rPr>
              <a:t>mentor.ieee.org/802.11/dcn/17/11-17-0927-51-000m-revmd-mac-comments.xls</a:t>
            </a:r>
            <a:r>
              <a:rPr lang="en-US" altLang="en-US" sz="1800" dirty="0" smtClean="0"/>
              <a:t> </a:t>
            </a:r>
            <a:endParaRPr lang="en-US" altLang="en-US" sz="1800" dirty="0"/>
          </a:p>
          <a:p>
            <a:pPr lvl="1">
              <a:lnSpc>
                <a:spcPct val="80000"/>
              </a:lnSpc>
            </a:pPr>
            <a:endParaRPr lang="en-US" altLang="en-US" sz="1800" dirty="0"/>
          </a:p>
          <a:p>
            <a:pPr lvl="1">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59125080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Insufficient Detail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a:t>Approve the comment resolutions in the </a:t>
            </a:r>
            <a:endParaRPr lang="en-US" altLang="en-US" sz="2000" dirty="0" smtClean="0"/>
          </a:p>
          <a:p>
            <a:pPr marL="0" indent="0">
              <a:lnSpc>
                <a:spcPct val="80000"/>
              </a:lnSpc>
              <a:buNone/>
            </a:pPr>
            <a:endParaRPr lang="en-US" altLang="en-US" sz="2000" dirty="0"/>
          </a:p>
          <a:p>
            <a:pPr lvl="1">
              <a:lnSpc>
                <a:spcPct val="80000"/>
              </a:lnSpc>
            </a:pPr>
            <a:r>
              <a:rPr lang="en-US" altLang="en-US" sz="1800" dirty="0" smtClean="0"/>
              <a:t>“GEN Insufficient Information” and “GEN Assigned CID” tabs in </a:t>
            </a:r>
            <a:r>
              <a:rPr lang="en-US" altLang="en-US" sz="1800" dirty="0" smtClean="0">
                <a:hlinkClick r:id="rId3"/>
              </a:rPr>
              <a:t>https://mentor.ieee.org/802.11/dcn/19/11-19-0449-14-000m-revmd-lb236-gen-comments.xls</a:t>
            </a:r>
            <a:r>
              <a:rPr lang="en-US" altLang="en-US" sz="1800" dirty="0" smtClean="0"/>
              <a:t> </a:t>
            </a:r>
            <a:r>
              <a:rPr lang="en-US" altLang="en-US" sz="2000" dirty="0" smtClean="0"/>
              <a:t/>
            </a:r>
            <a:br>
              <a:rPr lang="en-US" altLang="en-US" sz="2000" dirty="0" smtClean="0"/>
            </a:br>
            <a:endParaRPr lang="en-US" altLang="en-US" sz="1800" dirty="0" smtClean="0">
              <a:solidFill>
                <a:srgbClr val="006600"/>
              </a:solidFill>
            </a:endParaRPr>
          </a:p>
          <a:p>
            <a:pPr lvl="1">
              <a:lnSpc>
                <a:spcPct val="80000"/>
              </a:lnSpc>
            </a:pPr>
            <a:r>
              <a:rPr lang="en-US" altLang="en-US" sz="1800" dirty="0" smtClean="0"/>
              <a:t>“Insufficient </a:t>
            </a:r>
            <a:r>
              <a:rPr lang="en-US" altLang="en-US" sz="1800" dirty="0"/>
              <a:t>D</a:t>
            </a:r>
            <a:r>
              <a:rPr lang="en-US" altLang="en-US" sz="1800" dirty="0" smtClean="0"/>
              <a:t>etail” tab </a:t>
            </a:r>
            <a:r>
              <a:rPr lang="en-US" altLang="en-US" sz="1800" dirty="0"/>
              <a:t>in </a:t>
            </a:r>
            <a:r>
              <a:rPr lang="en-US" altLang="en-US" sz="1800" dirty="0" smtClean="0">
                <a:hlinkClick r:id="rId4"/>
              </a:rPr>
              <a:t>https://mentor.ieee.org/802.11/dcn/17/11-17-0927-51-000m-revmd-mac-comments.xls </a:t>
            </a:r>
            <a:r>
              <a:rPr lang="en-US" altLang="en-US" sz="1800" dirty="0" smtClean="0"/>
              <a:t/>
            </a:r>
            <a:br>
              <a:rPr lang="en-US" altLang="en-US" sz="1800" dirty="0" smtClean="0"/>
            </a:br>
            <a:endParaRPr lang="en-US" altLang="en-US" sz="1800" dirty="0" smtClean="0"/>
          </a:p>
          <a:p>
            <a:pPr lvl="1">
              <a:lnSpc>
                <a:spcPct val="80000"/>
              </a:lnSpc>
            </a:pPr>
            <a:r>
              <a:rPr lang="en-US" altLang="en-US" sz="1800" dirty="0" smtClean="0"/>
              <a:t>“Insufficient Details” and “PMKSA-Motion” tabs in </a:t>
            </a:r>
            <a:r>
              <a:rPr lang="en-US" altLang="en-US" sz="1800" dirty="0" smtClean="0">
                <a:hlinkClick r:id="rId5"/>
              </a:rPr>
              <a:t>https://mentor.ieee.org/802.11/dcn/19/11-19-0156-13-000m-lb236-revmd-phy-sec-comments.xlsx</a:t>
            </a:r>
            <a:r>
              <a:rPr lang="en-US" altLang="en-US" sz="1800" dirty="0" smtClean="0"/>
              <a:t> </a:t>
            </a:r>
          </a:p>
          <a:p>
            <a:pPr>
              <a:lnSpc>
                <a:spcPct val="80000"/>
              </a:lnSpc>
            </a:pPr>
            <a:endParaRPr lang="en-US" altLang="en-US" sz="2000" dirty="0" smtClean="0"/>
          </a:p>
          <a:p>
            <a:pPr>
              <a:lnSpc>
                <a:spcPct val="80000"/>
              </a:lnSpc>
            </a:pPr>
            <a:endParaRPr lang="en-US" altLang="en-US" sz="2000" dirty="0"/>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83366779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t>
            </a:r>
            <a:r>
              <a:rPr lang="en-US" altLang="en-US" dirty="0" smtClean="0"/>
              <a:t>CID 2611</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Resolve CID 2611 as REVISED with a resolution of </a:t>
            </a:r>
            <a:endParaRPr lang="en-US" altLang="en-US" sz="2000" dirty="0" smtClean="0"/>
          </a:p>
          <a:p>
            <a:pPr marL="0" indent="0">
              <a:lnSpc>
                <a:spcPct val="80000"/>
              </a:lnSpc>
              <a:buNone/>
            </a:pPr>
            <a:endParaRPr lang="en-US" altLang="en-US" sz="2000" dirty="0"/>
          </a:p>
          <a:p>
            <a:r>
              <a:rPr lang="en-GB" sz="1600" dirty="0" smtClean="0"/>
              <a:t>At P2483L18, (#</a:t>
            </a:r>
            <a:r>
              <a:rPr lang="en-GB" sz="1600" dirty="0"/>
              <a:t>2200)An NT-MLME receiving an MLME-</a:t>
            </a:r>
            <a:r>
              <a:rPr lang="en-GB" sz="1600" dirty="0" err="1"/>
              <a:t>OCTunnel.indication</a:t>
            </a:r>
            <a:r>
              <a:rPr lang="en-GB" sz="1600" dirty="0"/>
              <a:t> primitive </a:t>
            </a:r>
            <a:r>
              <a:rPr lang="en-GB" sz="1600" u="sng" dirty="0"/>
              <a:t>carrying a request tunnelled MMPDU </a:t>
            </a:r>
            <a:r>
              <a:rPr lang="en-GB" sz="1600" dirty="0" smtClean="0"/>
              <a:t>shall</a:t>
            </a:r>
          </a:p>
          <a:p>
            <a:r>
              <a:rPr lang="en-GB" sz="1600" dirty="0" smtClean="0"/>
              <a:t>At 2484.14 (#</a:t>
            </a:r>
            <a:r>
              <a:rPr lang="en-GB" sz="1600" dirty="0"/>
              <a:t>2200)An NT-MLME receiving an MLME-</a:t>
            </a:r>
            <a:r>
              <a:rPr lang="en-GB" sz="1600" dirty="0" err="1"/>
              <a:t>OCTunnel.indication</a:t>
            </a:r>
            <a:r>
              <a:rPr lang="en-GB" sz="1600" dirty="0"/>
              <a:t> primitive </a:t>
            </a:r>
            <a:r>
              <a:rPr lang="en-GB" sz="1600" u="sng" dirty="0"/>
              <a:t>carrying a response tunnelled MMPDU </a:t>
            </a:r>
            <a:r>
              <a:rPr lang="en-GB" sz="1600" u="sng" dirty="0" smtClean="0"/>
              <a:t>shall</a:t>
            </a:r>
          </a:p>
          <a:p>
            <a:r>
              <a:rPr lang="en-GB" sz="1600" dirty="0" smtClean="0"/>
              <a:t>At 2484.16, change “Processes” to “Process”</a:t>
            </a:r>
          </a:p>
          <a:p>
            <a:r>
              <a:rPr lang="en-GB" sz="1600" dirty="0" smtClean="0"/>
              <a:t>At 2484.18, change “Generates” to “Generate”</a:t>
            </a:r>
            <a:endParaRPr lang="en-GB" sz="3200" dirty="0"/>
          </a:p>
          <a:p>
            <a:pPr>
              <a:lnSpc>
                <a:spcPct val="80000"/>
              </a:lnSpc>
            </a:pPr>
            <a:endParaRPr lang="en-US" altLang="en-US" sz="2000" dirty="0"/>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62924892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t>
            </a:r>
            <a:r>
              <a:rPr lang="en-US" altLang="en-US" dirty="0" smtClean="0"/>
              <a:t>CID 2636</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Resolve CID 2636 as REVISED with a resolution of </a:t>
            </a:r>
            <a:endParaRPr lang="en-US" altLang="en-US" sz="2000" dirty="0" smtClean="0"/>
          </a:p>
          <a:p>
            <a:pPr marL="0" indent="0">
              <a:lnSpc>
                <a:spcPct val="80000"/>
              </a:lnSpc>
              <a:buNone/>
            </a:pPr>
            <a:endParaRPr lang="en-US" altLang="en-US" sz="2000" dirty="0"/>
          </a:p>
          <a:p>
            <a:r>
              <a:rPr lang="en-GB" sz="1600" dirty="0" smtClean="0"/>
              <a:t>At D2.4 2482.54, "</a:t>
            </a:r>
            <a:r>
              <a:rPr lang="en-GB" sz="1600" dirty="0"/>
              <a:t>A  TR-MLME  receiving  an  MLME-</a:t>
            </a:r>
            <a:r>
              <a:rPr lang="en-GB" sz="1600" dirty="0" err="1"/>
              <a:t>OCTunnel.request</a:t>
            </a:r>
            <a:r>
              <a:rPr lang="en-GB" sz="1600" dirty="0"/>
              <a:t>  primitive  </a:t>
            </a:r>
            <a:r>
              <a:rPr lang="en-GB" sz="1600" u="sng" dirty="0"/>
              <a:t>with a request tunnelled MMPDU </a:t>
            </a:r>
            <a:r>
              <a:rPr lang="en-GB" sz="1600" dirty="0"/>
              <a:t>shall  transmit  an  On-channel  </a:t>
            </a:r>
            <a:r>
              <a:rPr lang="en-GB" sz="1600" dirty="0" smtClean="0"/>
              <a:t>Tunnel”</a:t>
            </a:r>
          </a:p>
          <a:p>
            <a:r>
              <a:rPr lang="en-GB" sz="1600" dirty="0" smtClean="0"/>
              <a:t>At D2.4 2483.60  </a:t>
            </a:r>
            <a:r>
              <a:rPr lang="en-GB" sz="1600" dirty="0"/>
              <a:t>"A TR-MLME receiving an MLME-</a:t>
            </a:r>
            <a:r>
              <a:rPr lang="en-GB" sz="1600" dirty="0" err="1"/>
              <a:t>OCTunnel.request</a:t>
            </a:r>
            <a:r>
              <a:rPr lang="en-GB" sz="1600" dirty="0"/>
              <a:t> primitive </a:t>
            </a:r>
            <a:r>
              <a:rPr lang="en-GB" sz="1600" u="sng" dirty="0"/>
              <a:t>with a response tunnelled MMPDU shall </a:t>
            </a:r>
            <a:r>
              <a:rPr lang="en-GB" sz="1600" dirty="0"/>
              <a:t>transmit</a:t>
            </a:r>
            <a:r>
              <a:rPr lang="en-GB" sz="1600" strike="sngStrike" dirty="0"/>
              <a:t>s</a:t>
            </a:r>
            <a:r>
              <a:rPr lang="en-GB" sz="1600" dirty="0"/>
              <a:t> an On-channel Tunnel </a:t>
            </a:r>
            <a:r>
              <a:rPr lang="en-GB" sz="1600" dirty="0" smtClean="0"/>
              <a:t>Request”</a:t>
            </a:r>
          </a:p>
          <a:p>
            <a:r>
              <a:rPr lang="en-US" sz="1600" dirty="0" smtClean="0"/>
              <a:t>At D2.4 2484.1 change “</a:t>
            </a:r>
            <a:r>
              <a:rPr lang="en-GB" sz="1600" dirty="0"/>
              <a:t>the TR-MLME issues </a:t>
            </a:r>
            <a:r>
              <a:rPr lang="en-GB" sz="1600" dirty="0" smtClean="0"/>
              <a:t>“ to “</a:t>
            </a:r>
            <a:r>
              <a:rPr lang="en-GB" sz="1600" dirty="0"/>
              <a:t>the TR-MLME </a:t>
            </a:r>
            <a:r>
              <a:rPr lang="en-GB" sz="1600" dirty="0" smtClean="0"/>
              <a:t>shall issue”</a:t>
            </a:r>
            <a:endParaRPr lang="en-GB" sz="1600" dirty="0"/>
          </a:p>
          <a:p>
            <a:endParaRPr lang="en-GB" sz="1600" dirty="0"/>
          </a:p>
          <a:p>
            <a:pPr>
              <a:lnSpc>
                <a:spcPct val="80000"/>
              </a:lnSpc>
            </a:pPr>
            <a:endParaRPr lang="en-US" altLang="en-US" sz="2000" dirty="0"/>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4607495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10" name="Rectangle 35"/>
          <p:cNvSpPr>
            <a:spLocks noChangeArrowheads="1"/>
          </p:cNvSpPr>
          <p:nvPr/>
        </p:nvSpPr>
        <p:spPr bwMode="auto">
          <a:xfrm>
            <a:off x="6146801" y="4049632"/>
            <a:ext cx="579120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Thursday PM1 </a:t>
            </a:r>
          </a:p>
          <a:p>
            <a:pPr lvl="1"/>
            <a:r>
              <a:rPr lang="en-US" sz="1800" dirty="0" smtClean="0"/>
              <a:t>Available CIDs</a:t>
            </a:r>
          </a:p>
          <a:p>
            <a:pPr lvl="1"/>
            <a:r>
              <a:rPr lang="en-US" sz="1800" dirty="0" smtClean="0"/>
              <a:t>Motions</a:t>
            </a:r>
          </a:p>
          <a:p>
            <a:pPr lvl="1"/>
            <a:r>
              <a:rPr lang="en-US" sz="1800" smtClean="0"/>
              <a:t>11-19-1562</a:t>
            </a:r>
            <a:r>
              <a:rPr lang="en-US" sz="1800" dirty="0"/>
              <a:t>, 11-19-1564 Matthew </a:t>
            </a:r>
            <a:r>
              <a:rPr lang="en-US" sz="1800" dirty="0" smtClean="0"/>
              <a:t>Fischer</a:t>
            </a:r>
            <a:endParaRPr lang="en-GB" sz="1800" dirty="0"/>
          </a:p>
          <a:p>
            <a:pPr lvl="1">
              <a:lnSpc>
                <a:spcPct val="80000"/>
              </a:lnSpc>
            </a:pPr>
            <a:r>
              <a:rPr lang="en-US" altLang="en-US" sz="1800" dirty="0" smtClean="0"/>
              <a:t>Plans for September – November 2019</a:t>
            </a:r>
          </a:p>
          <a:p>
            <a:pPr lvl="1">
              <a:lnSpc>
                <a:spcPct val="80000"/>
              </a:lnSpc>
            </a:pPr>
            <a:r>
              <a:rPr lang="en-US" altLang="en-US" sz="1800" dirty="0" smtClean="0"/>
              <a:t>Adjourn</a:t>
            </a:r>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11" name="Rectangle 19"/>
          <p:cNvSpPr>
            <a:spLocks noChangeArrowheads="1"/>
          </p:cNvSpPr>
          <p:nvPr/>
        </p:nvSpPr>
        <p:spPr bwMode="auto">
          <a:xfrm>
            <a:off x="6146801" y="1687432"/>
            <a:ext cx="5396996" cy="2198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Thursday AM2</a:t>
            </a:r>
            <a:endParaRPr lang="en-GB" sz="1600" dirty="0"/>
          </a:p>
          <a:p>
            <a:pPr lvl="1"/>
            <a:r>
              <a:rPr lang="en-US" sz="1600" dirty="0"/>
              <a:t>Carlos </a:t>
            </a:r>
            <a:r>
              <a:rPr lang="en-US" sz="1600" dirty="0" smtClean="0"/>
              <a:t>CORDEIRO/</a:t>
            </a:r>
            <a:r>
              <a:rPr lang="en-US" sz="1600" dirty="0" err="1" smtClean="0"/>
              <a:t>Payam</a:t>
            </a:r>
            <a:r>
              <a:rPr lang="en-US" sz="1600" dirty="0" smtClean="0"/>
              <a:t> TORAB </a:t>
            </a:r>
            <a:r>
              <a:rPr lang="en-US" sz="1600" dirty="0"/>
              <a:t>CIDs </a:t>
            </a:r>
            <a:r>
              <a:rPr lang="en-US" sz="1600" dirty="0" smtClean="0"/>
              <a:t>(2084, </a:t>
            </a:r>
            <a:r>
              <a:rPr lang="en-US" sz="1600" dirty="0"/>
              <a:t>2611, </a:t>
            </a:r>
            <a:r>
              <a:rPr lang="en-US" sz="1600" dirty="0" smtClean="0"/>
              <a:t>2636</a:t>
            </a:r>
            <a:r>
              <a:rPr lang="en-US" sz="1600" dirty="0"/>
              <a:t>, </a:t>
            </a:r>
            <a:r>
              <a:rPr lang="en-US" sz="1600" dirty="0" smtClean="0"/>
              <a:t>2637)</a:t>
            </a:r>
          </a:p>
          <a:p>
            <a:pPr lvl="1"/>
            <a:r>
              <a:rPr lang="en-US" sz="1600" dirty="0"/>
              <a:t>11-19-0856 </a:t>
            </a:r>
            <a:r>
              <a:rPr lang="en-US" sz="1600" dirty="0" smtClean="0"/>
              <a:t>– CID 2634 </a:t>
            </a:r>
            <a:r>
              <a:rPr lang="en-US" sz="1600" dirty="0"/>
              <a:t>– Mark </a:t>
            </a:r>
            <a:r>
              <a:rPr lang="en-US" sz="1600" dirty="0" smtClean="0"/>
              <a:t>Rison</a:t>
            </a:r>
          </a:p>
          <a:p>
            <a:pPr lvl="1"/>
            <a:r>
              <a:rPr lang="en-US" sz="1600" dirty="0" smtClean="0"/>
              <a:t>CID 2678 </a:t>
            </a:r>
            <a:r>
              <a:rPr lang="en-US" sz="1600" dirty="0"/>
              <a:t>– </a:t>
            </a:r>
            <a:r>
              <a:rPr lang="en-US" sz="1600" dirty="0" smtClean="0"/>
              <a:t>Might be related to </a:t>
            </a:r>
            <a:r>
              <a:rPr lang="en-US" sz="1600" dirty="0" err="1" smtClean="0"/>
              <a:t>Payam</a:t>
            </a:r>
            <a:r>
              <a:rPr lang="en-US" sz="1600" dirty="0" smtClean="0"/>
              <a:t> TORAB CIDs</a:t>
            </a:r>
          </a:p>
          <a:p>
            <a:pPr lvl="1"/>
            <a:r>
              <a:rPr lang="en-US" sz="1600" dirty="0" smtClean="0"/>
              <a:t>Direction of CID 2107 – </a:t>
            </a:r>
            <a:r>
              <a:rPr lang="en-US" sz="1600" dirty="0" err="1" smtClean="0"/>
              <a:t>Payam</a:t>
            </a:r>
            <a:r>
              <a:rPr lang="en-US" sz="1600" dirty="0" smtClean="0"/>
              <a:t> TORAB</a:t>
            </a:r>
            <a:endParaRPr lang="en-GB" sz="1600" dirty="0"/>
          </a:p>
          <a:p>
            <a:pPr lvl="1"/>
            <a:r>
              <a:rPr lang="en-US" sz="1600" dirty="0" smtClean="0"/>
              <a:t>11-19-1561</a:t>
            </a:r>
            <a:r>
              <a:rPr lang="en-US" sz="1600" dirty="0"/>
              <a:t>, 11-19-1562, 11-19-1564 Matthew </a:t>
            </a:r>
            <a:r>
              <a:rPr lang="en-US" sz="1600" dirty="0" smtClean="0"/>
              <a:t>Fischer</a:t>
            </a:r>
            <a:endParaRPr lang="en-US" sz="1600" dirty="0"/>
          </a:p>
          <a:p>
            <a:pPr lvl="1"/>
            <a:endParaRPr lang="en-GB" sz="1600" dirty="0"/>
          </a:p>
        </p:txBody>
      </p:sp>
      <p:sp>
        <p:nvSpPr>
          <p:cNvPr id="8" name="Rectangle 19"/>
          <p:cNvSpPr>
            <a:spLocks noChangeArrowheads="1"/>
          </p:cNvSpPr>
          <p:nvPr/>
        </p:nvSpPr>
        <p:spPr bwMode="auto">
          <a:xfrm>
            <a:off x="539496" y="1699624"/>
            <a:ext cx="5390900" cy="3710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Wednesday PM2</a:t>
            </a:r>
            <a:endParaRPr lang="en-US" altLang="en-US" sz="2400" b="1" dirty="0"/>
          </a:p>
          <a:p>
            <a:pPr lvl="1"/>
            <a:r>
              <a:rPr lang="en-US" sz="1600" dirty="0" smtClean="0"/>
              <a:t>CIDs 2300, 2388 - Graham SMITH</a:t>
            </a:r>
          </a:p>
          <a:p>
            <a:pPr lvl="1"/>
            <a:r>
              <a:rPr lang="en-US" sz="1600" dirty="0" smtClean="0"/>
              <a:t>11-19-0856 - CIDs 2620</a:t>
            </a:r>
            <a:r>
              <a:rPr lang="en-US" sz="1600" dirty="0"/>
              <a:t>, 2621, </a:t>
            </a:r>
            <a:r>
              <a:rPr lang="en-US" sz="1600" dirty="0" smtClean="0"/>
              <a:t>2622, 2634 </a:t>
            </a:r>
            <a:r>
              <a:rPr lang="en-US" sz="1600" dirty="0"/>
              <a:t>– Mark Rison</a:t>
            </a:r>
          </a:p>
          <a:p>
            <a:pPr lvl="1"/>
            <a:r>
              <a:rPr lang="en-US" sz="1600" dirty="0" smtClean="0"/>
              <a:t>CID 2678 – Jiamin CHEN/Michael MONTEMURRO</a:t>
            </a:r>
          </a:p>
          <a:p>
            <a:pPr lvl="1"/>
            <a:r>
              <a:rPr lang="en-GB" sz="1600" dirty="0" smtClean="0"/>
              <a:t>11-19-1189 </a:t>
            </a:r>
            <a:r>
              <a:rPr lang="en-GB" sz="1600" dirty="0"/>
              <a:t>CIDs (2702, </a:t>
            </a:r>
            <a:r>
              <a:rPr lang="en-GB" sz="1600" dirty="0" smtClean="0"/>
              <a:t>2704, </a:t>
            </a:r>
            <a:r>
              <a:rPr lang="en-US" sz="1600" dirty="0"/>
              <a:t>2429, </a:t>
            </a:r>
            <a:r>
              <a:rPr lang="en-US" sz="1600" dirty="0" smtClean="0"/>
              <a:t>2664</a:t>
            </a:r>
            <a:r>
              <a:rPr lang="en-GB" sz="1600" dirty="0" smtClean="0"/>
              <a:t>) </a:t>
            </a:r>
            <a:r>
              <a:rPr lang="en-GB" sz="1600" dirty="0"/>
              <a:t>Menzo WENTINK</a:t>
            </a:r>
          </a:p>
          <a:p>
            <a:pPr lvl="1"/>
            <a:r>
              <a:rPr lang="en-US" sz="1600" dirty="0"/>
              <a:t>Carlos </a:t>
            </a:r>
            <a:r>
              <a:rPr lang="en-US" sz="1600" dirty="0" err="1"/>
              <a:t>Cordeiro</a:t>
            </a:r>
            <a:r>
              <a:rPr lang="en-US" sz="1600" dirty="0"/>
              <a:t>/</a:t>
            </a:r>
            <a:r>
              <a:rPr lang="en-US" sz="1600" dirty="0" err="1"/>
              <a:t>Payam</a:t>
            </a:r>
            <a:r>
              <a:rPr lang="en-US" sz="1600" dirty="0"/>
              <a:t> TORAB CIDs </a:t>
            </a:r>
            <a:r>
              <a:rPr lang="en-US" sz="1600" dirty="0" smtClean="0"/>
              <a:t>(2084, 2611, </a:t>
            </a:r>
            <a:r>
              <a:rPr lang="en-US" sz="1600" dirty="0"/>
              <a:t>2636, 2637, 2099, </a:t>
            </a:r>
            <a:r>
              <a:rPr lang="en-US" sz="1600" dirty="0" smtClean="0"/>
              <a:t>2100, 2107, 2678)</a:t>
            </a:r>
            <a:endParaRPr lang="en-GB" sz="1600" dirty="0"/>
          </a:p>
          <a:p>
            <a:pPr lvl="1"/>
            <a:r>
              <a:rPr lang="en-US" sz="1600" dirty="0" smtClean="0"/>
              <a:t>CID 2656 - 11-19-306 Matthew Fischer</a:t>
            </a:r>
          </a:p>
          <a:p>
            <a:pPr lvl="1"/>
            <a:r>
              <a:rPr lang="en-US" sz="1600" dirty="0" smtClean="0"/>
              <a:t>CID 2237 – 11-19-551 - Mark Hamilton</a:t>
            </a:r>
          </a:p>
          <a:p>
            <a:pPr lvl="1"/>
            <a:r>
              <a:rPr lang="en-US" sz="1600" dirty="0" smtClean="0"/>
              <a:t>11-19-1561</a:t>
            </a:r>
            <a:r>
              <a:rPr lang="en-US" sz="1600" dirty="0"/>
              <a:t>, 11-19-1562, 11-19-1564 Matthew </a:t>
            </a:r>
            <a:r>
              <a:rPr lang="en-US" sz="1600" dirty="0" smtClean="0"/>
              <a:t>Fischer</a:t>
            </a:r>
          </a:p>
          <a:p>
            <a:pPr lvl="1"/>
            <a:endParaRPr lang="en-US" sz="1600" dirty="0" smtClean="0"/>
          </a:p>
          <a:p>
            <a:pPr lvl="1"/>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40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t>
            </a:r>
            <a:r>
              <a:rPr lang="en-US" altLang="en-US" dirty="0" smtClean="0"/>
              <a:t>CID 2637</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Resolve CID 2637 as REVISED with a resolution of </a:t>
            </a:r>
            <a:endParaRPr lang="en-US" altLang="en-US" sz="2000" dirty="0" smtClean="0"/>
          </a:p>
          <a:p>
            <a:pPr marL="0" indent="0">
              <a:lnSpc>
                <a:spcPct val="80000"/>
              </a:lnSpc>
              <a:buNone/>
            </a:pPr>
            <a:endParaRPr lang="en-US" altLang="en-US" sz="2000" dirty="0"/>
          </a:p>
          <a:p>
            <a:r>
              <a:rPr lang="en-GB" sz="1600" dirty="0" smtClean="0"/>
              <a:t>At D2.4 P2483.8 "</a:t>
            </a:r>
            <a:r>
              <a:rPr lang="en-GB" sz="1600" dirty="0"/>
              <a:t>A  TR-MLME  receiving  an  On-channel  Tunnel  Request  frame  </a:t>
            </a:r>
            <a:r>
              <a:rPr lang="en-GB" sz="1600" u="sng" dirty="0"/>
              <a:t>carrying a request tunnelled MMPDU </a:t>
            </a:r>
            <a:r>
              <a:rPr lang="en-GB" sz="1600" dirty="0"/>
              <a:t>shall  generate  an  MLME-</a:t>
            </a:r>
            <a:r>
              <a:rPr lang="en-GB" sz="1600" dirty="0" err="1"/>
              <a:t>OCTunnel.indication</a:t>
            </a:r>
            <a:r>
              <a:rPr lang="en-GB" sz="1600" dirty="0"/>
              <a:t>  primitive </a:t>
            </a:r>
            <a:r>
              <a:rPr lang="en-GB" sz="1600" dirty="0" smtClean="0"/>
              <a:t> </a:t>
            </a:r>
          </a:p>
          <a:p>
            <a:r>
              <a:rPr lang="en-GB" sz="1600" dirty="0" smtClean="0"/>
              <a:t>At D2.4 P2484.5 "</a:t>
            </a:r>
            <a:r>
              <a:rPr lang="en-GB" sz="1600" dirty="0"/>
              <a:t>A TR-MLME receiving an On-channel Tunnel Request frame </a:t>
            </a:r>
            <a:r>
              <a:rPr lang="en-GB" sz="1600" u="sng" dirty="0"/>
              <a:t>carrying a response tunnelled MMPDU shall </a:t>
            </a:r>
            <a:r>
              <a:rPr lang="en-GB" sz="1600" dirty="0"/>
              <a:t>generate</a:t>
            </a:r>
            <a:r>
              <a:rPr lang="en-GB" sz="1600" strike="sngStrike" dirty="0"/>
              <a:t>s</a:t>
            </a:r>
            <a:r>
              <a:rPr lang="en-GB" sz="1600" dirty="0"/>
              <a:t> an MLME-</a:t>
            </a:r>
            <a:r>
              <a:rPr lang="en-GB" sz="1600" dirty="0" err="1"/>
              <a:t>OCTunnel.indication</a:t>
            </a:r>
            <a:r>
              <a:rPr lang="en-GB" sz="1600" dirty="0"/>
              <a:t> primitive </a:t>
            </a:r>
            <a:endParaRPr lang="en-GB" sz="1600" dirty="0" smtClean="0"/>
          </a:p>
          <a:p>
            <a:r>
              <a:rPr lang="en-GB" sz="1600" dirty="0"/>
              <a:t>At D2.4 </a:t>
            </a:r>
            <a:r>
              <a:rPr lang="en-GB" sz="1600" dirty="0" smtClean="0"/>
              <a:t>P2484.10 From “The </a:t>
            </a:r>
            <a:r>
              <a:rPr lang="en-GB" sz="1600" dirty="0"/>
              <a:t>MLME-</a:t>
            </a:r>
            <a:r>
              <a:rPr lang="en-GB" sz="1600" dirty="0" err="1"/>
              <a:t>OCTunnel.indication</a:t>
            </a:r>
            <a:r>
              <a:rPr lang="en-GB" sz="1600" dirty="0"/>
              <a:t> </a:t>
            </a:r>
            <a:r>
              <a:rPr lang="en-GB" sz="1600" dirty="0" smtClean="0"/>
              <a:t>primitive is generated” to “</a:t>
            </a:r>
            <a:r>
              <a:rPr lang="en-GB" sz="1600" dirty="0"/>
              <a:t>The MLME-</a:t>
            </a:r>
            <a:r>
              <a:rPr lang="en-GB" sz="1600" dirty="0" err="1"/>
              <a:t>OCTunnel.indication</a:t>
            </a:r>
            <a:r>
              <a:rPr lang="en-GB" sz="1600" dirty="0"/>
              <a:t> primitive </a:t>
            </a:r>
            <a:r>
              <a:rPr lang="en-GB" sz="1600" u="sng" dirty="0" smtClean="0"/>
              <a:t>shall be </a:t>
            </a:r>
            <a:r>
              <a:rPr lang="en-GB" sz="1600" dirty="0" smtClean="0"/>
              <a:t>generated”</a:t>
            </a:r>
            <a:endParaRPr lang="en-GB" sz="1600" dirty="0"/>
          </a:p>
          <a:p>
            <a:pPr>
              <a:lnSpc>
                <a:spcPct val="80000"/>
              </a:lnSpc>
            </a:pPr>
            <a:endParaRPr lang="en-US" altLang="en-US" sz="2000" dirty="0"/>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3611800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41</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t>
            </a:r>
            <a:r>
              <a:rPr lang="en-US" altLang="en-US" dirty="0" smtClean="0"/>
              <a:t>CID 2084</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Resolve CID 2084 as REVISED with a resolution of </a:t>
            </a:r>
            <a:endParaRPr lang="en-US" altLang="en-US" sz="2000" dirty="0" smtClean="0"/>
          </a:p>
          <a:p>
            <a:pPr marL="0" indent="0">
              <a:lnSpc>
                <a:spcPct val="80000"/>
              </a:lnSpc>
              <a:buNone/>
            </a:pPr>
            <a:endParaRPr lang="en-US" altLang="en-US" sz="2000" dirty="0"/>
          </a:p>
          <a:p>
            <a:r>
              <a:rPr lang="en-GB" sz="1800" dirty="0" smtClean="0"/>
              <a:t>Incorporate the  changes </a:t>
            </a:r>
            <a:r>
              <a:rPr lang="en-GB" sz="1800" dirty="0"/>
              <a:t>indicated in </a:t>
            </a:r>
            <a:r>
              <a:rPr lang="en-GB" sz="1800" dirty="0">
                <a:hlinkClick r:id="rId3"/>
              </a:rPr>
              <a:t>https://</a:t>
            </a:r>
            <a:r>
              <a:rPr lang="en-GB" sz="1800" dirty="0" smtClean="0">
                <a:hlinkClick r:id="rId3"/>
              </a:rPr>
              <a:t>mentor.ieee.org/802.11/dcn/19/11-19-1688-01-000m-no-brp-setup-phase-without-mid-and-bc.docx</a:t>
            </a:r>
            <a:r>
              <a:rPr lang="en-GB" sz="1800" dirty="0" smtClean="0"/>
              <a:t> , which resolve the comment in the direction suggested by the commenter.</a:t>
            </a:r>
            <a:endParaRPr lang="en-GB" sz="1800" dirty="0"/>
          </a:p>
          <a:p>
            <a:pPr>
              <a:lnSpc>
                <a:spcPct val="80000"/>
              </a:lnSpc>
            </a:pPr>
            <a:endParaRPr lang="en-US" altLang="en-US" sz="2000" dirty="0"/>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579251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42</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t>
            </a:r>
            <a:r>
              <a:rPr lang="en-US" altLang="en-US" dirty="0" smtClean="0"/>
              <a:t>CID 2634</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Resolve CID 2634 as REVISED with a resolution of </a:t>
            </a:r>
            <a:endParaRPr lang="en-US" altLang="en-US" sz="2000" dirty="0" smtClean="0"/>
          </a:p>
          <a:p>
            <a:pPr marL="0" indent="0">
              <a:lnSpc>
                <a:spcPct val="80000"/>
              </a:lnSpc>
              <a:buNone/>
            </a:pPr>
            <a:endParaRPr lang="en-US" altLang="en-US" sz="2000" dirty="0"/>
          </a:p>
          <a:p>
            <a:r>
              <a:rPr lang="en-GB" sz="1800" dirty="0"/>
              <a:t>Make the changes shown under “Proposed changes” for CID 2634 in </a:t>
            </a:r>
            <a:r>
              <a:rPr lang="en-GB" sz="1800" dirty="0">
                <a:hlinkClick r:id="rId3"/>
              </a:rPr>
              <a:t>https://</a:t>
            </a:r>
            <a:r>
              <a:rPr lang="en-GB" sz="1800" dirty="0" smtClean="0">
                <a:hlinkClick r:id="rId3"/>
              </a:rPr>
              <a:t>mentor.ieee.org/802.11/dcn/19/11-19-0856-12-000m-resolutions-for-some-comments-on-11md-d2-0-lb236.docx</a:t>
            </a:r>
            <a:r>
              <a:rPr lang="en-GB" sz="1800" dirty="0" smtClean="0"/>
              <a:t> which </a:t>
            </a:r>
            <a:r>
              <a:rPr lang="en-GB" sz="1800" dirty="0"/>
              <a:t>introduce an OCT Source element to ensure unnecessary octets are not transmitted.</a:t>
            </a:r>
          </a:p>
          <a:p>
            <a:pPr>
              <a:lnSpc>
                <a:spcPct val="80000"/>
              </a:lnSpc>
            </a:pPr>
            <a:endParaRPr lang="en-US" altLang="en-US" sz="2000" dirty="0"/>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92210417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43</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t>
            </a:r>
            <a:r>
              <a:rPr lang="en-US" altLang="en-US" dirty="0" smtClean="0"/>
              <a:t>CID 2678</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Resolve CID 2678 as REVISED with a resolution of </a:t>
            </a:r>
            <a:endParaRPr lang="en-US" altLang="en-US" sz="2000" dirty="0" smtClean="0"/>
          </a:p>
          <a:p>
            <a:pPr marL="0" indent="0">
              <a:lnSpc>
                <a:spcPct val="80000"/>
              </a:lnSpc>
              <a:buNone/>
            </a:pPr>
            <a:endParaRPr lang="en-US" altLang="en-US" sz="2000" dirty="0"/>
          </a:p>
          <a:p>
            <a:r>
              <a:rPr lang="en-GB" sz="1800" dirty="0"/>
              <a:t>Make the changes shown </a:t>
            </a:r>
            <a:r>
              <a:rPr lang="en-GB" sz="1800" dirty="0" smtClean="0"/>
              <a:t>for </a:t>
            </a:r>
            <a:r>
              <a:rPr lang="en-GB" sz="1800" dirty="0"/>
              <a:t>CID </a:t>
            </a:r>
            <a:r>
              <a:rPr lang="en-GB" sz="1800" dirty="0" smtClean="0"/>
              <a:t>2678 </a:t>
            </a:r>
            <a:r>
              <a:rPr lang="en-GB" sz="1800" dirty="0"/>
              <a:t>in </a:t>
            </a:r>
            <a:r>
              <a:rPr lang="en-GB" sz="1800" dirty="0">
                <a:hlinkClick r:id="rId3"/>
              </a:rPr>
              <a:t>https://</a:t>
            </a:r>
            <a:r>
              <a:rPr lang="en-GB" sz="1800" dirty="0" smtClean="0">
                <a:hlinkClick r:id="rId3"/>
              </a:rPr>
              <a:t>mentor.ieee.org/802.11/dcn/19/11-19-0856-12-000m-resolutions-for-some-comments-on-11md-d2-0-lb236.docx</a:t>
            </a:r>
            <a:r>
              <a:rPr lang="en-GB" sz="1800" dirty="0" smtClean="0"/>
              <a:t> .</a:t>
            </a:r>
            <a:endParaRPr lang="en-US" altLang="en-US" sz="2000" dirty="0"/>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28346767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44</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t>
            </a:r>
            <a:r>
              <a:rPr lang="en-US" altLang="en-US" dirty="0" smtClean="0"/>
              <a:t>VHT LO Leakage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lvl="1"/>
            <a:r>
              <a:rPr lang="en-US" altLang="en-US" sz="2000" dirty="0" smtClean="0"/>
              <a:t>Incorporate the text changes in slides 8,9 and </a:t>
            </a:r>
            <a:r>
              <a:rPr lang="en-US" altLang="en-US" dirty="0"/>
              <a:t>10 in </a:t>
            </a:r>
            <a:r>
              <a:rPr lang="en-US" altLang="en-US" dirty="0">
                <a:hlinkClick r:id="rId3"/>
              </a:rPr>
              <a:t>https://</a:t>
            </a:r>
            <a:r>
              <a:rPr lang="en-US" altLang="en-US" dirty="0" smtClean="0">
                <a:hlinkClick r:id="rId3"/>
              </a:rPr>
              <a:t>mentor.ieee.org/802.11/dcn/19/11-19-1561-04-000m-vht-lo-leakage-requirement.pptx</a:t>
            </a:r>
            <a:r>
              <a:rPr lang="en-US" altLang="en-US" dirty="0" smtClean="0"/>
              <a:t> into the </a:t>
            </a:r>
            <a:r>
              <a:rPr lang="en-US" altLang="en-US" dirty="0" err="1" smtClean="0"/>
              <a:t>TGmd</a:t>
            </a:r>
            <a:r>
              <a:rPr lang="en-US" altLang="en-US" dirty="0" smtClean="0"/>
              <a:t> draft</a:t>
            </a:r>
            <a:endParaRPr lang="en-US" sz="1600" dirty="0"/>
          </a:p>
          <a:p>
            <a:pPr lvl="1"/>
            <a:endParaRPr lang="en-GB" sz="1600" dirty="0"/>
          </a:p>
          <a:p>
            <a:pPr>
              <a:lnSpc>
                <a:spcPct val="80000"/>
              </a:lnSpc>
            </a:pPr>
            <a:r>
              <a:rPr lang="en-US" altLang="en-US" sz="2000" dirty="0" smtClean="0"/>
              <a:t> </a:t>
            </a:r>
            <a:endParaRPr lang="en-US" altLang="en-US" sz="2000" dirty="0"/>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08003792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45</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smtClean="0"/>
              <a:t>– Additional editorial changes in 11-19-856</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smtClean="0"/>
              <a:t>Incorporate </a:t>
            </a:r>
            <a:r>
              <a:rPr lang="en-US" altLang="en-US" sz="2800" dirty="0"/>
              <a:t>the changes </a:t>
            </a:r>
          </a:p>
          <a:p>
            <a:pPr lvl="1">
              <a:lnSpc>
                <a:spcPct val="80000"/>
              </a:lnSpc>
            </a:pPr>
            <a:r>
              <a:rPr lang="en-GB" sz="2400" dirty="0"/>
              <a:t>Shown under “Proposed </a:t>
            </a:r>
            <a:r>
              <a:rPr lang="en-GB" sz="2400" dirty="0" smtClean="0"/>
              <a:t>editorial </a:t>
            </a:r>
            <a:r>
              <a:rPr lang="en-GB" sz="2400" dirty="0"/>
              <a:t>changes”  under “Stand-alone changes re optional </a:t>
            </a:r>
            <a:r>
              <a:rPr lang="en-GB" sz="2400" dirty="0" err="1"/>
              <a:t>subelements</a:t>
            </a:r>
            <a:r>
              <a:rPr lang="en-GB" sz="2400" dirty="0"/>
              <a:t>” in </a:t>
            </a:r>
            <a:r>
              <a:rPr lang="en-GB" sz="2400" dirty="0">
                <a:hlinkClick r:id="rId3"/>
              </a:rPr>
              <a:t>https://</a:t>
            </a:r>
            <a:r>
              <a:rPr lang="en-GB" sz="2400" dirty="0" smtClean="0">
                <a:hlinkClick r:id="rId3"/>
              </a:rPr>
              <a:t>mentor.ieee.org/802.11/dcn/19/11-19-0856-10-000m-resolutions-for-some-comments-on-11md-d2-0-lb236.docx</a:t>
            </a:r>
            <a:r>
              <a:rPr lang="en-GB" sz="2400" dirty="0" smtClean="0"/>
              <a:t> .</a:t>
            </a:r>
            <a:endParaRPr lang="en-GB" sz="2400" dirty="0"/>
          </a:p>
          <a:p>
            <a:pPr>
              <a:lnSpc>
                <a:spcPct val="80000"/>
              </a:lnSpc>
            </a:pPr>
            <a:r>
              <a:rPr lang="en-US" altLang="en-US" sz="2800" dirty="0"/>
              <a:t>into the </a:t>
            </a:r>
            <a:r>
              <a:rPr lang="en-US" altLang="en-US" sz="2800" dirty="0" err="1"/>
              <a:t>TGmd</a:t>
            </a:r>
            <a:r>
              <a:rPr lang="en-US" altLang="en-US" sz="2800" dirty="0"/>
              <a:t> draft.</a:t>
            </a:r>
            <a:r>
              <a:rPr lang="en-US" altLang="en-US" sz="2000" dirty="0"/>
              <a:t/>
            </a:r>
            <a:br>
              <a:rPr lang="en-US" altLang="en-US" sz="2000" dirty="0"/>
            </a:br>
            <a:endParaRPr lang="en-US" altLang="en-US" sz="1800" dirty="0">
              <a:solidFill>
                <a:srgbClr val="006600"/>
              </a:solidFill>
            </a:endParaRPr>
          </a:p>
          <a:p>
            <a:pPr marL="0" indent="0">
              <a:lnSpc>
                <a:spcPct val="80000"/>
              </a:lnSpc>
              <a:buNone/>
            </a:pPr>
            <a:r>
              <a:rPr lang="en-US" altLang="en-US" sz="2000" dirty="0" smtClean="0"/>
              <a:t/>
            </a:r>
            <a:br>
              <a:rPr lang="en-US" altLang="en-US" sz="2000" dirty="0" smtClean="0"/>
            </a:br>
            <a:endParaRPr lang="en-US" altLang="en-US" dirty="0">
              <a:solidFill>
                <a:srgbClr val="006600"/>
              </a:solidFill>
            </a:endParaRPr>
          </a:p>
          <a:p>
            <a:pPr>
              <a:lnSpc>
                <a:spcPct val="80000"/>
              </a:lnSpc>
            </a:pPr>
            <a:r>
              <a:rPr lang="en-US" altLang="en-US" sz="2800" dirty="0" smtClean="0"/>
              <a:t>Moved: </a:t>
            </a:r>
            <a:endParaRPr lang="en-US" altLang="en-US" sz="2800" dirty="0"/>
          </a:p>
          <a:p>
            <a:pPr>
              <a:lnSpc>
                <a:spcPct val="80000"/>
              </a:lnSpc>
            </a:pPr>
            <a:r>
              <a:rPr lang="en-US" altLang="en-US" sz="2800" dirty="0" smtClean="0"/>
              <a:t>Seconded: </a:t>
            </a:r>
          </a:p>
          <a:p>
            <a:pPr>
              <a:lnSpc>
                <a:spcPct val="80000"/>
              </a:lnSpc>
            </a:pPr>
            <a:r>
              <a:rPr lang="en-US" altLang="en-US" sz="2800" dirty="0" smtClean="0"/>
              <a:t>Result: </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02910163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46</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approved changes to P802.11REVmd D2.0 as defined in 11-18-611, instruct </a:t>
            </a:r>
            <a:r>
              <a:rPr lang="en-US" sz="2800" dirty="0"/>
              <a:t>the editor to prepare </a:t>
            </a:r>
            <a:r>
              <a:rPr lang="en-US" sz="2800" dirty="0" smtClean="0"/>
              <a:t>P802.11REVmd D3.0 and</a:t>
            </a:r>
            <a:endParaRPr lang="en-GB" sz="2800" dirty="0"/>
          </a:p>
          <a:p>
            <a:pPr lvl="0"/>
            <a:r>
              <a:rPr lang="en-US" sz="2800" dirty="0"/>
              <a:t>Approve a </a:t>
            </a:r>
            <a:r>
              <a:rPr lang="en-US" sz="2800" dirty="0" smtClean="0"/>
              <a:t>15 </a:t>
            </a:r>
            <a:r>
              <a:rPr lang="en-US" sz="2800" dirty="0"/>
              <a:t>day Working Group Technical Letter Ballot asking the question “Should </a:t>
            </a:r>
            <a:r>
              <a:rPr lang="en-US" sz="2800" dirty="0" smtClean="0"/>
              <a:t>P802.11REVmd D3.0 </a:t>
            </a:r>
            <a:r>
              <a:rPr lang="en-US" sz="2800" dirty="0"/>
              <a:t>be forwarded to Sponsor Ballot?”</a:t>
            </a:r>
            <a:endParaRPr lang="en-GB" sz="2800" dirty="0"/>
          </a:p>
          <a:p>
            <a:r>
              <a:rPr lang="en-GB" sz="2800" dirty="0" smtClean="0"/>
              <a:t>Moved: </a:t>
            </a:r>
          </a:p>
          <a:p>
            <a:r>
              <a:rPr lang="en-US" altLang="en-US" sz="2800" kern="0" dirty="0" smtClean="0"/>
              <a:t>Seconded: </a:t>
            </a:r>
          </a:p>
          <a:p>
            <a:r>
              <a:rPr lang="en-US" altLang="en-US" sz="2800" kern="0" dirty="0" smtClean="0"/>
              <a:t>Result: </a:t>
            </a:r>
          </a:p>
          <a:p>
            <a:r>
              <a:rPr lang="en-US" altLang="en-US" sz="2800" kern="0" dirty="0" smtClean="0"/>
              <a:t>TG result:</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47</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&lt;&gt;in [Sunrise Florida/Montreal/Cambridge/Toronto] for 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48</a:t>
            </a:fld>
            <a:endParaRPr lang="en-US" smtClean="0"/>
          </a:p>
        </p:txBody>
      </p:sp>
      <p:sp>
        <p:nvSpPr>
          <p:cNvPr id="25605" name="Rectangle 2"/>
          <p:cNvSpPr>
            <a:spLocks noGrp="1" noChangeArrowheads="1"/>
          </p:cNvSpPr>
          <p:nvPr>
            <p:ph type="title"/>
          </p:nvPr>
        </p:nvSpPr>
        <p:spPr/>
        <p:txBody>
          <a:bodyPr/>
          <a:lstStyle/>
          <a:p>
            <a:r>
              <a:rPr lang="en-US" altLang="en-US" dirty="0" smtClean="0"/>
              <a:t>September 2019 – November 2019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r>
              <a:rPr lang="en-US" altLang="en-US" sz="2000" dirty="0" smtClean="0"/>
              <a:t>Oct 11, Nov 1 – </a:t>
            </a:r>
            <a:endParaRPr lang="en-US" altLang="en-US" sz="2000" dirty="0"/>
          </a:p>
          <a:p>
            <a:r>
              <a:rPr lang="en-US" altLang="en-US" sz="2000" dirty="0" smtClean="0"/>
              <a:t>Next ad-hoc:  </a:t>
            </a:r>
          </a:p>
          <a:p>
            <a:pPr lvl="1"/>
            <a:r>
              <a:rPr lang="en-US" altLang="en-US" sz="1600" dirty="0" smtClean="0"/>
              <a:t>TBD, estimated February 2020</a:t>
            </a:r>
          </a:p>
          <a:p>
            <a:r>
              <a:rPr lang="en-US" altLang="en-US" sz="2000" dirty="0" smtClean="0"/>
              <a:t>Schedule </a:t>
            </a:r>
            <a:r>
              <a:rPr lang="en-US" altLang="en-US" sz="2000" dirty="0"/>
              <a:t>review</a:t>
            </a:r>
          </a:p>
          <a:p>
            <a:r>
              <a:rPr lang="en-US" altLang="en-US" sz="2000" dirty="0"/>
              <a:t>Availability of 11md </a:t>
            </a:r>
            <a:r>
              <a:rPr lang="en-US" altLang="en-US" sz="2000" dirty="0" smtClean="0"/>
              <a:t>D2.0 </a:t>
            </a:r>
            <a:r>
              <a:rPr lang="en-US" altLang="en-US" sz="2000" dirty="0"/>
              <a:t>in the IEEE store</a:t>
            </a:r>
          </a:p>
          <a:p>
            <a:pPr lvl="1"/>
            <a:r>
              <a:rPr lang="en-US" altLang="en-US" sz="1800" dirty="0" smtClean="0"/>
              <a:t>Draft </a:t>
            </a:r>
            <a:r>
              <a:rPr lang="en-US" altLang="en-US" sz="1800" dirty="0"/>
              <a:t>2</a:t>
            </a:r>
            <a:r>
              <a:rPr lang="en-US" altLang="en-US" sz="1800" dirty="0" smtClean="0"/>
              <a:t>.0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p>
          <a:p>
            <a:r>
              <a:rPr lang="en-US" altLang="en-US" sz="2000" dirty="0" smtClean="0"/>
              <a:t>Forward </a:t>
            </a:r>
            <a:r>
              <a:rPr lang="en-US" altLang="en-US" sz="2000" dirty="0"/>
              <a:t>to ISO JTC1/SC6 WG1</a:t>
            </a:r>
          </a:p>
          <a:p>
            <a:pPr lvl="1"/>
            <a:r>
              <a:rPr lang="en-US" altLang="en-US" sz="1800" dirty="0" smtClean="0"/>
              <a:t>At initial SB</a:t>
            </a:r>
            <a:endParaRPr lang="en-US" altLang="en-US" sz="1800" dirty="0"/>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49</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5"/>
              </a:rPr>
              <a:t>mentor.ieee.org/802.11/dcn/17/11-17-0914-06-000m-revmd-wg-cc-comments.xls </a:t>
            </a:r>
            <a:endParaRPr lang="en-US" altLang="en-US" sz="2000" dirty="0" smtClean="0"/>
          </a:p>
          <a:p>
            <a:r>
              <a:rPr lang="en-US" altLang="en-US" sz="2000" dirty="0" smtClean="0"/>
              <a:t>LB232, 236 </a:t>
            </a:r>
            <a:r>
              <a:rPr lang="en-US" altLang="en-US" sz="2000" dirty="0"/>
              <a:t>comments </a:t>
            </a:r>
            <a:r>
              <a:rPr lang="en-US" altLang="en-US" sz="2000" dirty="0" smtClean="0">
                <a:hlinkClick r:id="rId6"/>
              </a:rPr>
              <a:t>https://mentor.ieee.org/802.11/dcn/18/11-18-0611</a:t>
            </a:r>
            <a:r>
              <a:rPr lang="en-US" altLang="en-US" sz="2000" dirty="0" smtClean="0"/>
              <a:t> </a:t>
            </a:r>
          </a:p>
          <a:p>
            <a:r>
              <a:rPr lang="en-US" altLang="en-US" sz="2000" dirty="0" smtClean="0"/>
              <a:t>Approved PAR: </a:t>
            </a:r>
            <a:r>
              <a:rPr lang="en-US" altLang="en-US" sz="2000" dirty="0">
                <a:hlinkClick r:id="rId7"/>
              </a:rPr>
              <a:t>https://</a:t>
            </a:r>
            <a:r>
              <a:rPr lang="en-US" altLang="en-US" sz="2000" dirty="0" smtClean="0">
                <a:hlinkClick r:id="rId7"/>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543518</TotalTime>
  <Words>4057</Words>
  <Application>Microsoft Office PowerPoint</Application>
  <PresentationFormat>Widescreen</PresentationFormat>
  <Paragraphs>959</Paragraphs>
  <Slides>49</Slides>
  <Notes>43</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49</vt:i4>
      </vt:variant>
    </vt:vector>
  </HeadingPairs>
  <TitlesOfParts>
    <vt:vector size="60" baseType="lpstr">
      <vt:lpstr>MS Gothic</vt:lpstr>
      <vt:lpstr>MS PGothic</vt:lpstr>
      <vt:lpstr>Arial</vt:lpstr>
      <vt:lpstr>Calibri</vt:lpstr>
      <vt:lpstr>Helvetica</vt:lpstr>
      <vt:lpstr>Monotype Sorts</vt:lpstr>
      <vt:lpstr>Times New Roman</vt:lpstr>
      <vt:lpstr>Wingdings</vt:lpstr>
      <vt:lpstr>802-11-Submission</vt:lpstr>
      <vt:lpstr>Document</vt:lpstr>
      <vt:lpstr>Acrobat Document</vt:lpstr>
      <vt:lpstr>IEEE 802.11 TGmd September 2019 Agenda</vt:lpstr>
      <vt:lpstr>Abstract</vt:lpstr>
      <vt:lpstr>TGmd Agenda  </vt:lpstr>
      <vt:lpstr>TGmd Agenda  </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July 2019 </vt:lpstr>
      <vt:lpstr>TGmd – Snapshot slide</vt:lpstr>
      <vt:lpstr>PowerPoint Presentation</vt:lpstr>
      <vt:lpstr>Approve prior TGmd minutes</vt:lpstr>
      <vt:lpstr>Motion  124 – GEN CIDS: July, telecons, ad-hoc</vt:lpstr>
      <vt:lpstr>Motion 125  – CID 2606</vt:lpstr>
      <vt:lpstr>Motion 126  – CID 2604</vt:lpstr>
      <vt:lpstr>Motion 127  – MAC CIDS: July, telecom, ad-hoc</vt:lpstr>
      <vt:lpstr>Motion  128 – MAC CIDS: 2071, 2070 and 2066 Beam tracking</vt:lpstr>
      <vt:lpstr>Motion 129  – MAC CID: 2472 “at TBTTs”</vt:lpstr>
      <vt:lpstr>PowerPoint Presentation</vt:lpstr>
      <vt:lpstr>Motion  130– PHY, CIDs July, telecon/ad-hoc </vt:lpstr>
      <vt:lpstr>Motion  131– PHY CID 2685</vt:lpstr>
      <vt:lpstr>Motion  132– PHY CID 2630 Operating class changes (rejected)</vt:lpstr>
      <vt:lpstr>Motion  – CID 2689 PMKSA with random MAC address</vt:lpstr>
      <vt:lpstr>Motion  133– CID 2186 Reduced capability PHY</vt:lpstr>
      <vt:lpstr>Motion  – 134 Editor, Editor(2) CIDs July, telecon/ad-hoc </vt:lpstr>
      <vt:lpstr>Motion 135  – Editor CID 2041 related</vt:lpstr>
      <vt:lpstr>Motion  – 136 Additional tech changes in 11-19-856</vt:lpstr>
      <vt:lpstr>Motion 137   – PWE in constant time</vt:lpstr>
      <vt:lpstr>PowerPoint Presentation</vt:lpstr>
      <vt:lpstr>Motion   – MEC Comments</vt:lpstr>
      <vt:lpstr>Motion  – September meeting CIDs</vt:lpstr>
      <vt:lpstr>Motion  – CID 2656 – Temporary Limited Connection</vt:lpstr>
      <vt:lpstr>Motion   – Insufficient Detail CIDs</vt:lpstr>
      <vt:lpstr>Motion   – CID 2611</vt:lpstr>
      <vt:lpstr>Motion   – CID 2636</vt:lpstr>
      <vt:lpstr>Motion   – CID 2637</vt:lpstr>
      <vt:lpstr>Motion   – CID 2084</vt:lpstr>
      <vt:lpstr>Motion   – CID 2634</vt:lpstr>
      <vt:lpstr>Motion   – CID 2678</vt:lpstr>
      <vt:lpstr>Motion   – VHT LO Leakage</vt:lpstr>
      <vt:lpstr>Motion  – Additional editorial changes in 11-19-856</vt:lpstr>
      <vt:lpstr>PowerPoint Presentation</vt:lpstr>
      <vt:lpstr>Motion: Ad-hoc</vt:lpstr>
      <vt:lpstr>September 2019 – November 2019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September 2019</cp:keywords>
  <cp:lastModifiedBy>Stanley, Dorothy</cp:lastModifiedBy>
  <cp:revision>3886</cp:revision>
  <cp:lastPrinted>1998-02-10T13:28:06Z</cp:lastPrinted>
  <dcterms:created xsi:type="dcterms:W3CDTF">2005-01-04T21:26:55Z</dcterms:created>
  <dcterms:modified xsi:type="dcterms:W3CDTF">2019-09-19T06:35:16Z</dcterms:modified>
</cp:coreProperties>
</file>