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44" r:id="rId24"/>
    <p:sldId id="736" r:id="rId25"/>
    <p:sldId id="749" r:id="rId26"/>
    <p:sldId id="753" r:id="rId27"/>
    <p:sldId id="754" r:id="rId28"/>
    <p:sldId id="747" r:id="rId29"/>
    <p:sldId id="745" r:id="rId30"/>
    <p:sldId id="750" r:id="rId31"/>
    <p:sldId id="739" r:id="rId32"/>
    <p:sldId id="741" r:id="rId33"/>
    <p:sldId id="743" r:id="rId34"/>
    <p:sldId id="746" r:id="rId35"/>
    <p:sldId id="752" r:id="rId36"/>
    <p:sldId id="755" r:id="rId37"/>
    <p:sldId id="728" r:id="rId38"/>
    <p:sldId id="756" r:id="rId39"/>
    <p:sldId id="757" r:id="rId40"/>
    <p:sldId id="758" r:id="rId41"/>
    <p:sldId id="759" r:id="rId42"/>
    <p:sldId id="761" r:id="rId43"/>
    <p:sldId id="760" r:id="rId44"/>
    <p:sldId id="740" r:id="rId45"/>
    <p:sldId id="707" r:id="rId46"/>
    <p:sldId id="684" r:id="rId47"/>
    <p:sldId id="590" r:id="rId48"/>
    <p:sldId id="516" r:id="rId4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43233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85112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5946639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9031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99359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710907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78361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802.11-19/1374r7</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8-000m-pwe-in-constant-time.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0449-13-000m-revmd-lb236-gen-comments.xls"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hyperlink" Target="https://mentor.ieee.org/802.11/dcn/19/11-19-0156-13-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1688-00-000m-no-brp-setup-phase-without-mid-and-bc.docx"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0856-12-000m-resolutions-for-some-comments-on-11md-d2-0-lb236.docx"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856-12-000m-resolutions-for-some-comments-on-11md-d2-0-lb236.docx"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2019-09-19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4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99"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Emily Qi</a:t>
            </a:r>
          </a:p>
          <a:p>
            <a:pPr>
              <a:lnSpc>
                <a:spcPct val="80000"/>
              </a:lnSpc>
            </a:pPr>
            <a:r>
              <a:rPr lang="en-US" altLang="en-US" dirty="0" smtClean="0"/>
              <a:t>Result: Unanimous approval</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3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13-0-1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125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George </a:t>
            </a:r>
            <a:r>
              <a:rPr lang="en-US" altLang="en-US" sz="2000" dirty="0" err="1" smtClean="0"/>
              <a:t>Calcev</a:t>
            </a:r>
            <a:endParaRPr lang="en-US" altLang="en-US" sz="2000" dirty="0" smtClean="0"/>
          </a:p>
          <a:p>
            <a:pPr>
              <a:lnSpc>
                <a:spcPct val="80000"/>
              </a:lnSpc>
            </a:pPr>
            <a:r>
              <a:rPr lang="en-US" altLang="en-US" sz="2000" dirty="0" smtClean="0"/>
              <a:t>Result: 15-0-0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126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Rison</a:t>
            </a:r>
            <a:endParaRPr lang="en-US" altLang="en-US" sz="2000" dirty="0"/>
          </a:p>
          <a:p>
            <a:pPr>
              <a:lnSpc>
                <a:spcPct val="80000"/>
              </a:lnSpc>
            </a:pPr>
            <a:r>
              <a:rPr lang="en-US" altLang="en-US" sz="2000" dirty="0" smtClean="0"/>
              <a:t>Seconded: Graham Smith</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127  – MAC CIDS: July, telecom,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p>
          <a:p>
            <a:pPr>
              <a:lnSpc>
                <a:spcPct val="80000"/>
              </a:lnSpc>
            </a:pPr>
            <a:endParaRPr lang="en-US" altLang="en-US" sz="2000" dirty="0" smtClean="0"/>
          </a:p>
          <a:p>
            <a:pPr lvl="1">
              <a:lnSpc>
                <a:spcPct val="80000"/>
              </a:lnSpc>
            </a:pPr>
            <a:r>
              <a:rPr lang="en-US" altLang="en-US" sz="1600" dirty="0">
                <a:hlinkClick r:id="rId3"/>
              </a:rPr>
              <a:t>https://</a:t>
            </a:r>
            <a:r>
              <a:rPr lang="en-US" altLang="en-US" sz="1600" dirty="0" smtClean="0">
                <a:hlinkClick r:id="rId3"/>
              </a:rPr>
              <a:t>mentor.ieee.org/802.11/dcn/17/11-17-0927-49-000m-revmd-mac-comments.xls</a:t>
            </a:r>
            <a:r>
              <a:rPr lang="en-US" altLang="en-US" sz="1600" dirty="0" smtClean="0"/>
              <a:t> </a:t>
            </a:r>
          </a:p>
          <a:p>
            <a:pPr lvl="1">
              <a:lnSpc>
                <a:spcPct val="80000"/>
              </a:lnSpc>
            </a:pPr>
            <a:r>
              <a:rPr lang="en-US" altLang="en-US" sz="1800" dirty="0" smtClean="0"/>
              <a:t>Motion MAC-AE tab; except for CIDs 2099 and 2100 (77) CIDs</a:t>
            </a:r>
          </a:p>
          <a:p>
            <a:pPr>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128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129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130–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15-0-2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131–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Stephen McCann</a:t>
            </a:r>
            <a:endParaRPr lang="en-US" altLang="en-US" sz="2000" dirty="0"/>
          </a:p>
          <a:p>
            <a:pPr>
              <a:lnSpc>
                <a:spcPct val="80000"/>
              </a:lnSpc>
            </a:pPr>
            <a:r>
              <a:rPr lang="en-US" altLang="en-US" sz="2000" dirty="0" smtClean="0"/>
              <a:t>Seconded: Antonio de la Oliva</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132–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Stephen Palm</a:t>
            </a:r>
          </a:p>
          <a:p>
            <a:pPr>
              <a:lnSpc>
                <a:spcPct val="80000"/>
              </a:lnSpc>
            </a:pPr>
            <a:r>
              <a:rPr lang="en-US" altLang="en-US" sz="2000" dirty="0" smtClean="0"/>
              <a:t>Result: 15-1-2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177848">
            <a:off x="2635263" y="1935124"/>
            <a:ext cx="651332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Comment withdrawn</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133–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resolution of CID 2186 (PHY) as Revised, with a resolution of </a:t>
            </a:r>
          </a:p>
          <a:p>
            <a:pPr marL="0" indent="0">
              <a:lnSpc>
                <a:spcPct val="80000"/>
              </a:lnSpc>
              <a:buNone/>
            </a:pPr>
            <a:endParaRPr lang="en-US" altLang="en-US" sz="2000" dirty="0" smtClean="0"/>
          </a:p>
          <a:p>
            <a:pPr lvl="1">
              <a:lnSpc>
                <a:spcPct val="80000"/>
              </a:lnSpc>
            </a:pPr>
            <a:r>
              <a:rPr lang="en-US" altLang="en-US" sz="1800" dirty="0"/>
              <a:t>Incorporate the changes shown on slides </a:t>
            </a:r>
            <a:r>
              <a:rPr lang="en-US" altLang="en-US" sz="1800" dirty="0" smtClean="0"/>
              <a:t>11-23 </a:t>
            </a:r>
            <a:r>
              <a:rPr lang="en-US" altLang="en-US" sz="1800" dirty="0"/>
              <a:t>in the document https://</a:t>
            </a:r>
            <a:r>
              <a:rPr lang="en-US" altLang="en-US" sz="1800" dirty="0" smtClean="0"/>
              <a:t>mentor.ieee.org/802.11/dcn/19/11-19-0181-05-000m-reduced-capability-ht-devices.pptx </a:t>
            </a:r>
            <a:r>
              <a:rPr lang="en-US" altLang="en-US" sz="1800" dirty="0"/>
              <a:t>which makes changes in the direction suggested by the </a:t>
            </a:r>
            <a:r>
              <a:rPr lang="en-US" altLang="en-US" sz="1800" dirty="0" err="1"/>
              <a:t>commentor</a:t>
            </a:r>
            <a:r>
              <a:rPr lang="en-US" altLang="en-US" sz="1800" dirty="0" smtClean="0"/>
              <a:t>.</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Sean Coffey</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12-0-4</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533400" y="457200"/>
            <a:ext cx="10744200" cy="1066800"/>
          </a:xfrm>
        </p:spPr>
        <p:txBody>
          <a:bodyPr/>
          <a:lstStyle/>
          <a:p>
            <a:r>
              <a:rPr lang="en-US" altLang="en-US" dirty="0" smtClean="0"/>
              <a:t>Motion  – 134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dirty="0" smtClean="0"/>
              <a:t>“Motion-EDITOR-O”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16-0-1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11-19-1444 </a:t>
            </a:r>
            <a:r>
              <a:rPr lang="en-US" sz="1600" dirty="0"/>
              <a:t>– Edward AU – MEC </a:t>
            </a:r>
            <a:r>
              <a:rPr lang="en-US" sz="1600" dirty="0" smtClean="0"/>
              <a:t>Review</a:t>
            </a:r>
          </a:p>
          <a:p>
            <a:pPr lvl="1"/>
            <a:r>
              <a:rPr lang="en-US" sz="1600" dirty="0"/>
              <a:t>11-19-551 </a:t>
            </a:r>
            <a:r>
              <a:rPr lang="en-US" sz="1600" dirty="0" smtClean="0"/>
              <a:t>– CIDs 2237, 2075, 2201, 2246, 2325, 2324 – </a:t>
            </a:r>
            <a:r>
              <a:rPr lang="en-US" sz="1600" dirty="0"/>
              <a:t>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a:t>
            </a:r>
            <a:r>
              <a:rPr lang="en-US" sz="1600" dirty="0" smtClean="0"/>
              <a:t>, 2098, 2611</a:t>
            </a:r>
            <a:r>
              <a:rPr lang="en-US" sz="1600" dirty="0"/>
              <a:t>, 2634, 2636, </a:t>
            </a:r>
            <a:r>
              <a:rPr lang="en-US" sz="1600" dirty="0" smtClean="0"/>
              <a:t>2637, 2099, 2100)</a:t>
            </a:r>
            <a:endParaRPr lang="en-GB" sz="1600" dirty="0"/>
          </a:p>
          <a:p>
            <a:pPr lvl="1"/>
            <a:r>
              <a:rPr lang="en-US" sz="1600" dirty="0" smtClean="0"/>
              <a:t>11-19-1620 CIDs </a:t>
            </a:r>
            <a:r>
              <a:rPr lang="en-GB" sz="1600" dirty="0" smtClean="0"/>
              <a:t>2123</a:t>
            </a:r>
            <a:r>
              <a:rPr lang="en-GB" sz="1600" dirty="0"/>
              <a:t>, 2124, and </a:t>
            </a:r>
            <a:r>
              <a:rPr lang="en-GB" sz="1600" dirty="0" smtClean="0"/>
              <a:t>2125 Emily Qi</a:t>
            </a:r>
          </a:p>
          <a:p>
            <a:pPr lvl="1"/>
            <a:r>
              <a:rPr lang="en-US" sz="1600" dirty="0"/>
              <a:t>Motions (PHY, additional, Mon, Tues, insufficient detail)</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CID </a:t>
            </a:r>
            <a:r>
              <a:rPr lang="en-US" sz="1600" dirty="0"/>
              <a:t>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p>
          <a:p>
            <a:pPr lvl="1"/>
            <a:r>
              <a:rPr lang="en-US" sz="1600" dirty="0"/>
              <a:t>Motions (</a:t>
            </a:r>
            <a:r>
              <a:rPr lang="en-US" sz="1600" dirty="0" err="1"/>
              <a:t>Telecons</a:t>
            </a:r>
            <a:r>
              <a:rPr lang="en-US" sz="1600" dirty="0"/>
              <a:t>, ad-hoc)</a:t>
            </a:r>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135  – Editor CID 2041 related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r>
              <a:rPr lang="en-US" altLang="en-US" sz="2000" dirty="0" smtClean="0"/>
              <a:t> </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136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Mark Rison</a:t>
            </a:r>
            <a:endParaRPr lang="en-US" altLang="en-US" sz="2800" dirty="0"/>
          </a:p>
          <a:p>
            <a:pPr>
              <a:lnSpc>
                <a:spcPct val="80000"/>
              </a:lnSpc>
            </a:pPr>
            <a:r>
              <a:rPr lang="en-US" altLang="en-US" sz="2800" dirty="0" smtClean="0"/>
              <a:t>Seconded: Graham Smith</a:t>
            </a:r>
          </a:p>
          <a:p>
            <a:pPr>
              <a:lnSpc>
                <a:spcPct val="80000"/>
              </a:lnSpc>
            </a:pPr>
            <a:r>
              <a:rPr lang="en-US" altLang="en-US" sz="2800" dirty="0" smtClean="0"/>
              <a:t>Result: Unanimous approval</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137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mentor.ieee.org/802.11/dcn/19/11-19-1173-18-000m-pwe-in-constant-time.docx</a:t>
            </a:r>
            <a:r>
              <a:rPr lang="en-US" dirty="0" smtClean="0"/>
              <a:t> into the </a:t>
            </a:r>
            <a:r>
              <a:rPr lang="en-US" dirty="0" err="1" smtClean="0"/>
              <a:t>TGmd</a:t>
            </a:r>
            <a:r>
              <a:rPr lang="en-US" dirty="0" smtClean="0"/>
              <a:t> draft</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Jon Rosdahl</a:t>
            </a:r>
          </a:p>
          <a:p>
            <a:pPr>
              <a:lnSpc>
                <a:spcPct val="80000"/>
              </a:lnSpc>
            </a:pPr>
            <a:r>
              <a:rPr lang="en-US" altLang="en-US" sz="2000" dirty="0" smtClean="0"/>
              <a:t>Result: 16-1-0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MAC-AH” </a:t>
            </a:r>
            <a:r>
              <a:rPr lang="en-US" altLang="en-US" sz="1800" dirty="0" smtClean="0"/>
              <a:t>(Mon/Tues) and Motion MAC-AI (Weds)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2656 – Temporary Limited Connection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 for CID 2656 in the </a:t>
            </a:r>
          </a:p>
          <a:p>
            <a:pPr lvl="1">
              <a:lnSpc>
                <a:spcPct val="80000"/>
              </a:lnSpc>
            </a:pPr>
            <a:r>
              <a:rPr lang="en-US" altLang="en-US" sz="1800" dirty="0" smtClean="0"/>
              <a:t>“</a:t>
            </a:r>
            <a:r>
              <a:rPr lang="en-US" altLang="en-US" sz="1800" dirty="0"/>
              <a:t>Motion </a:t>
            </a:r>
            <a:r>
              <a:rPr lang="en-US" altLang="en-US" sz="1800" dirty="0" smtClean="0"/>
              <a:t>MAC-AJ”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91250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and “GEN Assigned CID” tabs in </a:t>
            </a:r>
            <a:r>
              <a:rPr lang="en-US" altLang="en-US" sz="1800" dirty="0" smtClean="0">
                <a:hlinkClick r:id="rId3"/>
              </a:rPr>
              <a:t>https://mentor.ieee.org/802.11/dcn/19/11-19-0449-14-000m-revmd-lb236-gen-comments.xls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https://mentor.ieee.org/802.11/dcn/17/11-17-0927-51-000m-revmd-mac-comments.xls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and “PMKSA-Motion” tabs in </a:t>
            </a:r>
            <a:r>
              <a:rPr lang="en-US" altLang="en-US" sz="1800" dirty="0" smtClean="0">
                <a:hlinkClick r:id="rId5"/>
              </a:rPr>
              <a:t>https://mentor.ieee.org/802.11/dcn/19/11-19-0156-13-000m-lb236-revmd-phy-sec-comments.xlsx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2611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2611 as REVISED with a resolution of </a:t>
            </a:r>
            <a:endParaRPr lang="en-US" altLang="en-US" sz="2000" dirty="0" smtClean="0"/>
          </a:p>
          <a:p>
            <a:pPr marL="0" indent="0">
              <a:lnSpc>
                <a:spcPct val="80000"/>
              </a:lnSpc>
              <a:buNone/>
            </a:pPr>
            <a:endParaRPr lang="en-US" altLang="en-US" sz="2000" dirty="0"/>
          </a:p>
          <a:p>
            <a:r>
              <a:rPr lang="en-GB" sz="1600" dirty="0" smtClean="0"/>
              <a:t>At P2483L18, (#</a:t>
            </a:r>
            <a:r>
              <a:rPr lang="en-GB" sz="1600" dirty="0"/>
              <a:t>2200)An NT-MLME receiving an MLME-</a:t>
            </a:r>
            <a:r>
              <a:rPr lang="en-GB" sz="1600" dirty="0" err="1"/>
              <a:t>OCTunnel.indication</a:t>
            </a:r>
            <a:r>
              <a:rPr lang="en-GB" sz="1600" dirty="0"/>
              <a:t> primitive </a:t>
            </a:r>
            <a:r>
              <a:rPr lang="en-GB" sz="1600" u="sng" dirty="0"/>
              <a:t>carrying a request tunnelled MMPDU </a:t>
            </a:r>
            <a:r>
              <a:rPr lang="en-GB" sz="1600" dirty="0" smtClean="0"/>
              <a:t>shall</a:t>
            </a:r>
          </a:p>
          <a:p>
            <a:r>
              <a:rPr lang="en-GB" sz="1600" dirty="0" smtClean="0"/>
              <a:t>At 2484.14 (#</a:t>
            </a:r>
            <a:r>
              <a:rPr lang="en-GB" sz="1600" dirty="0"/>
              <a:t>2200)An NT-MLME receiving an MLME-</a:t>
            </a:r>
            <a:r>
              <a:rPr lang="en-GB" sz="1600" dirty="0" err="1"/>
              <a:t>OCTunnel.indication</a:t>
            </a:r>
            <a:r>
              <a:rPr lang="en-GB" sz="1600" dirty="0"/>
              <a:t> primitive </a:t>
            </a:r>
            <a:r>
              <a:rPr lang="en-GB" sz="1600" u="sng" dirty="0"/>
              <a:t>carrying a response tunnelled MMPDU </a:t>
            </a:r>
            <a:r>
              <a:rPr lang="en-GB" sz="1600" u="sng" dirty="0" smtClean="0"/>
              <a:t>shall</a:t>
            </a:r>
          </a:p>
          <a:p>
            <a:r>
              <a:rPr lang="en-GB" sz="1600" dirty="0" smtClean="0"/>
              <a:t>At 2484.16, change “Processes” to “Process”</a:t>
            </a:r>
          </a:p>
          <a:p>
            <a:r>
              <a:rPr lang="en-GB" sz="1600" dirty="0" smtClean="0"/>
              <a:t>At 2484.18, change “Generates” to “Generate”</a:t>
            </a:r>
            <a:endParaRPr lang="en-GB" sz="32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292489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2636 as REVISED with a resolution of </a:t>
            </a:r>
            <a:endParaRPr lang="en-US" altLang="en-US" sz="2000" dirty="0" smtClean="0"/>
          </a:p>
          <a:p>
            <a:pPr marL="0" indent="0">
              <a:lnSpc>
                <a:spcPct val="80000"/>
              </a:lnSpc>
              <a:buNone/>
            </a:pPr>
            <a:endParaRPr lang="en-US" altLang="en-US" sz="2000" dirty="0"/>
          </a:p>
          <a:p>
            <a:r>
              <a:rPr lang="en-GB" sz="1600" dirty="0" smtClean="0"/>
              <a:t>At D2.4 2482.54, "</a:t>
            </a:r>
            <a:r>
              <a:rPr lang="en-GB" sz="1600" dirty="0"/>
              <a:t>A  TR-MLME  receiving  an  MLME-</a:t>
            </a:r>
            <a:r>
              <a:rPr lang="en-GB" sz="1600" dirty="0" err="1"/>
              <a:t>OCTunnel.request</a:t>
            </a:r>
            <a:r>
              <a:rPr lang="en-GB" sz="1600" dirty="0"/>
              <a:t>  primitive  </a:t>
            </a:r>
            <a:r>
              <a:rPr lang="en-GB" sz="1600" u="sng" dirty="0"/>
              <a:t>with a request tunnelled MMPDU </a:t>
            </a:r>
            <a:r>
              <a:rPr lang="en-GB" sz="1600" dirty="0"/>
              <a:t>shall  transmit  an  On-channel  </a:t>
            </a:r>
            <a:r>
              <a:rPr lang="en-GB" sz="1600" dirty="0" smtClean="0"/>
              <a:t>Tunnel”</a:t>
            </a:r>
          </a:p>
          <a:p>
            <a:r>
              <a:rPr lang="en-GB" sz="1600" dirty="0" smtClean="0"/>
              <a:t>At D2.4 2483.60  </a:t>
            </a:r>
            <a:r>
              <a:rPr lang="en-GB" sz="1600" dirty="0"/>
              <a:t>"A TR-MLME receiving an MLME-</a:t>
            </a:r>
            <a:r>
              <a:rPr lang="en-GB" sz="1600" dirty="0" err="1"/>
              <a:t>OCTunnel.request</a:t>
            </a:r>
            <a:r>
              <a:rPr lang="en-GB" sz="1600" dirty="0"/>
              <a:t> primitive </a:t>
            </a:r>
            <a:r>
              <a:rPr lang="en-GB" sz="1600" u="sng" dirty="0"/>
              <a:t>with a response tunnelled MMPDU shall </a:t>
            </a:r>
            <a:r>
              <a:rPr lang="en-GB" sz="1600" dirty="0"/>
              <a:t>transmit</a:t>
            </a:r>
            <a:r>
              <a:rPr lang="en-GB" sz="1600" strike="sngStrike" dirty="0"/>
              <a:t>s</a:t>
            </a:r>
            <a:r>
              <a:rPr lang="en-GB" sz="1600" dirty="0"/>
              <a:t> an On-channel Tunnel </a:t>
            </a:r>
            <a:r>
              <a:rPr lang="en-GB" sz="1600" dirty="0" smtClean="0"/>
              <a:t>Request”</a:t>
            </a:r>
          </a:p>
          <a:p>
            <a:r>
              <a:rPr lang="en-US" sz="1600" dirty="0" smtClean="0"/>
              <a:t>At D2.4 2484.1 change “</a:t>
            </a:r>
            <a:r>
              <a:rPr lang="en-GB" sz="1600" dirty="0"/>
              <a:t>the TR-MLME issues </a:t>
            </a:r>
            <a:r>
              <a:rPr lang="en-GB" sz="1600" dirty="0" smtClean="0"/>
              <a:t>“ to “</a:t>
            </a:r>
            <a:r>
              <a:rPr lang="en-GB" sz="1600" dirty="0"/>
              <a:t>the TR-MLME </a:t>
            </a:r>
            <a:r>
              <a:rPr lang="en-GB" sz="1600" dirty="0" smtClean="0"/>
              <a:t>shall issue”</a:t>
            </a:r>
            <a:endParaRPr lang="en-GB" sz="1600" dirty="0"/>
          </a:p>
          <a:p>
            <a:endParaRPr lang="en-GB" sz="16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46074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146801" y="4049632"/>
            <a:ext cx="5791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6146801" y="1687432"/>
            <a:ext cx="5396996" cy="219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600" dirty="0"/>
              <a:t>Carlos </a:t>
            </a:r>
            <a:r>
              <a:rPr lang="en-US" sz="1600" dirty="0" smtClean="0"/>
              <a:t>CORDEIRO/</a:t>
            </a:r>
            <a:r>
              <a:rPr lang="en-US" sz="1600" dirty="0" err="1" smtClean="0"/>
              <a:t>Payam</a:t>
            </a:r>
            <a:r>
              <a:rPr lang="en-US" sz="1600" dirty="0" smtClean="0"/>
              <a:t> TORAB </a:t>
            </a:r>
            <a:r>
              <a:rPr lang="en-US" sz="1600" dirty="0"/>
              <a:t>CIDs </a:t>
            </a:r>
            <a:r>
              <a:rPr lang="en-US" sz="1600" dirty="0" smtClean="0"/>
              <a:t>(2084, </a:t>
            </a:r>
            <a:r>
              <a:rPr lang="en-US" sz="1600" dirty="0"/>
              <a:t>2611, </a:t>
            </a:r>
            <a:r>
              <a:rPr lang="en-US" sz="1600" dirty="0" smtClean="0"/>
              <a:t>2636</a:t>
            </a:r>
            <a:r>
              <a:rPr lang="en-US" sz="1600" dirty="0"/>
              <a:t>, </a:t>
            </a:r>
            <a:r>
              <a:rPr lang="en-US" sz="1600" dirty="0" smtClean="0"/>
              <a:t>2637)</a:t>
            </a:r>
          </a:p>
          <a:p>
            <a:pPr lvl="1"/>
            <a:r>
              <a:rPr lang="en-US" sz="1600" dirty="0"/>
              <a:t>11-19-0856 </a:t>
            </a:r>
            <a:r>
              <a:rPr lang="en-US" sz="1600" dirty="0" smtClean="0"/>
              <a:t>– CID 2634 </a:t>
            </a:r>
            <a:r>
              <a:rPr lang="en-US" sz="1600" dirty="0"/>
              <a:t>– Mark </a:t>
            </a:r>
            <a:r>
              <a:rPr lang="en-US" sz="1600" dirty="0" smtClean="0"/>
              <a:t>Rison</a:t>
            </a:r>
          </a:p>
          <a:p>
            <a:pPr lvl="1"/>
            <a:r>
              <a:rPr lang="en-US" sz="1600" dirty="0" smtClean="0"/>
              <a:t>CID 2678 </a:t>
            </a:r>
            <a:r>
              <a:rPr lang="en-US" sz="1600" dirty="0"/>
              <a:t>– </a:t>
            </a:r>
            <a:r>
              <a:rPr lang="en-US" sz="1600" dirty="0" smtClean="0"/>
              <a:t>Might be related to </a:t>
            </a:r>
            <a:r>
              <a:rPr lang="en-US" sz="1600" dirty="0" err="1" smtClean="0"/>
              <a:t>Payam</a:t>
            </a:r>
            <a:r>
              <a:rPr lang="en-US" sz="1600" dirty="0" smtClean="0"/>
              <a:t> TORAB CIDs</a:t>
            </a:r>
          </a:p>
          <a:p>
            <a:pPr lvl="1"/>
            <a:r>
              <a:rPr lang="en-US" sz="1600" dirty="0" smtClean="0"/>
              <a:t>Direction of CID 2107 – </a:t>
            </a:r>
            <a:r>
              <a:rPr lang="en-US" sz="1600" dirty="0" err="1" smtClean="0"/>
              <a:t>Payam</a:t>
            </a:r>
            <a:r>
              <a:rPr lang="en-US" sz="1600" dirty="0" smtClean="0"/>
              <a:t> TORAB</a:t>
            </a:r>
            <a:endParaRPr lang="en-GB" sz="1600" dirty="0"/>
          </a:p>
          <a:p>
            <a:pPr lvl="1"/>
            <a:r>
              <a:rPr lang="en-US" sz="1600" dirty="0" smtClean="0"/>
              <a:t>11-19-1561</a:t>
            </a:r>
            <a:r>
              <a:rPr lang="en-US" sz="1600" dirty="0"/>
              <a:t>, 11-19-1562, 11-19-1564 Matthew </a:t>
            </a:r>
            <a:r>
              <a:rPr lang="en-US" sz="1600" dirty="0" smtClean="0"/>
              <a:t>Fischer</a:t>
            </a:r>
            <a:endParaRPr lang="en-US" sz="1600" dirty="0"/>
          </a:p>
          <a:p>
            <a:pPr lvl="1"/>
            <a:endParaRPr lang="en-GB" sz="1600" dirty="0"/>
          </a:p>
        </p:txBody>
      </p:sp>
      <p:sp>
        <p:nvSpPr>
          <p:cNvPr id="8" name="Rectangle 19"/>
          <p:cNvSpPr>
            <a:spLocks noChangeArrowheads="1"/>
          </p:cNvSpPr>
          <p:nvPr/>
        </p:nvSpPr>
        <p:spPr bwMode="auto">
          <a:xfrm>
            <a:off x="539496" y="1699624"/>
            <a:ext cx="5390900" cy="371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11-19-0856 - CIDs 2620</a:t>
            </a:r>
            <a:r>
              <a:rPr lang="en-US" sz="1600" dirty="0"/>
              <a:t>, 2621, </a:t>
            </a:r>
            <a:r>
              <a:rPr lang="en-US" sz="1600" dirty="0" smtClean="0"/>
              <a:t>2622, 2634 </a:t>
            </a:r>
            <a:r>
              <a:rPr lang="en-US" sz="1600" dirty="0"/>
              <a:t>– Mark Rison</a:t>
            </a:r>
          </a:p>
          <a:p>
            <a:pPr lvl="1"/>
            <a:r>
              <a:rPr lang="en-US" sz="1600" dirty="0" smtClean="0"/>
              <a:t>CID 2678 – Jiamin CHEN/Michael MONTEMURRO</a:t>
            </a:r>
          </a:p>
          <a:p>
            <a:pPr lvl="1"/>
            <a:r>
              <a:rPr lang="en-GB" sz="1600" dirty="0" smtClean="0"/>
              <a:t>11-19-1189 </a:t>
            </a:r>
            <a:r>
              <a:rPr lang="en-GB" sz="1600" dirty="0"/>
              <a:t>CIDs (2702, </a:t>
            </a:r>
            <a:r>
              <a:rPr lang="en-GB" sz="1600" dirty="0" smtClean="0"/>
              <a:t>2704, </a:t>
            </a:r>
            <a:r>
              <a:rPr lang="en-US" sz="1600" dirty="0"/>
              <a:t>2429, </a:t>
            </a:r>
            <a:r>
              <a:rPr lang="en-US" sz="1600" dirty="0" smtClean="0"/>
              <a:t>2664</a:t>
            </a:r>
            <a:r>
              <a:rPr lang="en-GB" sz="1600" dirty="0" smtClean="0"/>
              <a:t>) </a:t>
            </a:r>
            <a:r>
              <a:rPr lang="en-GB" sz="1600" dirty="0"/>
              <a:t>Menzo WENTINK</a:t>
            </a:r>
          </a:p>
          <a:p>
            <a:pPr lvl="1"/>
            <a:r>
              <a:rPr lang="en-US" sz="1600" dirty="0"/>
              <a:t>Carlos </a:t>
            </a:r>
            <a:r>
              <a:rPr lang="en-US" sz="1600" dirty="0" err="1"/>
              <a:t>Cordeiro</a:t>
            </a:r>
            <a:r>
              <a:rPr lang="en-US" sz="1600" dirty="0"/>
              <a:t>/</a:t>
            </a:r>
            <a:r>
              <a:rPr lang="en-US" sz="1600" dirty="0" err="1"/>
              <a:t>Payam</a:t>
            </a:r>
            <a:r>
              <a:rPr lang="en-US" sz="1600" dirty="0"/>
              <a:t> TORAB CIDs </a:t>
            </a:r>
            <a:r>
              <a:rPr lang="en-US" sz="1600" dirty="0" smtClean="0"/>
              <a:t>(2084, 2611, </a:t>
            </a:r>
            <a:r>
              <a:rPr lang="en-US" sz="1600" dirty="0"/>
              <a:t>2636, 2637, 2099, </a:t>
            </a:r>
            <a:r>
              <a:rPr lang="en-US" sz="1600" dirty="0" smtClean="0"/>
              <a:t>2100, 2107, 2678)</a:t>
            </a:r>
            <a:endParaRPr lang="en-GB" sz="1600" dirty="0"/>
          </a:p>
          <a:p>
            <a:pPr lvl="1"/>
            <a:r>
              <a:rPr lang="en-US" sz="1600" dirty="0" smtClean="0"/>
              <a:t>CID 2656 - 11-19-306 Matthew Fischer</a:t>
            </a:r>
          </a:p>
          <a:p>
            <a:pPr lvl="1"/>
            <a:r>
              <a:rPr lang="en-US" sz="1600" dirty="0" smtClean="0"/>
              <a:t>CID 2237 – 11-19-551 - Mark Hamilton</a:t>
            </a:r>
          </a:p>
          <a:p>
            <a:pPr lvl="1"/>
            <a:r>
              <a:rPr lang="en-US" sz="1600" dirty="0" smtClean="0"/>
              <a:t>11-19-1561</a:t>
            </a:r>
            <a:r>
              <a:rPr lang="en-US" sz="1600" dirty="0"/>
              <a:t>, 11-19-1562, 11-19-1564 Matthew </a:t>
            </a:r>
            <a:r>
              <a:rPr lang="en-US" sz="1600" dirty="0" smtClean="0"/>
              <a:t>Fischer</a:t>
            </a:r>
          </a:p>
          <a:p>
            <a:pPr lvl="1"/>
            <a:endParaRPr lang="en-US" sz="1600" dirty="0" smtClean="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2637 as REVISED with a resolution of </a:t>
            </a:r>
            <a:endParaRPr lang="en-US" altLang="en-US" sz="2000" dirty="0" smtClean="0"/>
          </a:p>
          <a:p>
            <a:pPr marL="0" indent="0">
              <a:lnSpc>
                <a:spcPct val="80000"/>
              </a:lnSpc>
              <a:buNone/>
            </a:pPr>
            <a:endParaRPr lang="en-US" altLang="en-US" sz="2000" dirty="0"/>
          </a:p>
          <a:p>
            <a:r>
              <a:rPr lang="en-GB" sz="1600" dirty="0" smtClean="0"/>
              <a:t>At D2.4 P2483.8 "</a:t>
            </a:r>
            <a:r>
              <a:rPr lang="en-GB" sz="1600" dirty="0"/>
              <a:t>A  TR-MLME  receiving  an  On-channel  Tunnel  Request  frame  </a:t>
            </a:r>
            <a:r>
              <a:rPr lang="en-GB" sz="1600" u="sng" dirty="0"/>
              <a:t>carrying a request tunnelled MMPDU </a:t>
            </a:r>
            <a:r>
              <a:rPr lang="en-GB" sz="1600" dirty="0"/>
              <a:t>shall  generate  an  MLME-</a:t>
            </a:r>
            <a:r>
              <a:rPr lang="en-GB" sz="1600" dirty="0" err="1"/>
              <a:t>OCTunnel.indication</a:t>
            </a:r>
            <a:r>
              <a:rPr lang="en-GB" sz="1600" dirty="0"/>
              <a:t>  primitive </a:t>
            </a:r>
            <a:r>
              <a:rPr lang="en-GB" sz="1600" dirty="0" smtClean="0"/>
              <a:t> </a:t>
            </a:r>
          </a:p>
          <a:p>
            <a:r>
              <a:rPr lang="en-GB" sz="1600" dirty="0" smtClean="0"/>
              <a:t>At D2.4 P2484.5 "</a:t>
            </a:r>
            <a:r>
              <a:rPr lang="en-GB" sz="1600" dirty="0"/>
              <a:t>A TR-MLME receiving an On-channel Tunnel Request frame </a:t>
            </a:r>
            <a:r>
              <a:rPr lang="en-GB" sz="1600" u="sng" dirty="0"/>
              <a:t>carrying a response tunnelled MMPDU shall </a:t>
            </a:r>
            <a:r>
              <a:rPr lang="en-GB" sz="1600" dirty="0"/>
              <a:t>generate</a:t>
            </a:r>
            <a:r>
              <a:rPr lang="en-GB" sz="1600" strike="sngStrike" dirty="0"/>
              <a:t>s</a:t>
            </a:r>
            <a:r>
              <a:rPr lang="en-GB" sz="1600" dirty="0"/>
              <a:t> an MLME-</a:t>
            </a:r>
            <a:r>
              <a:rPr lang="en-GB" sz="1600" dirty="0" err="1"/>
              <a:t>OCTunnel.indication</a:t>
            </a:r>
            <a:r>
              <a:rPr lang="en-GB" sz="1600" dirty="0"/>
              <a:t> primitive </a:t>
            </a:r>
            <a:endParaRPr lang="en-GB" sz="1600" dirty="0" smtClean="0"/>
          </a:p>
          <a:p>
            <a:r>
              <a:rPr lang="en-GB" sz="1600" dirty="0"/>
              <a:t>At D2.4 </a:t>
            </a:r>
            <a:r>
              <a:rPr lang="en-GB" sz="1600" dirty="0" smtClean="0"/>
              <a:t>P2484.10 From “The </a:t>
            </a:r>
            <a:r>
              <a:rPr lang="en-GB" sz="1600" dirty="0"/>
              <a:t>MLME-</a:t>
            </a:r>
            <a:r>
              <a:rPr lang="en-GB" sz="1600" dirty="0" err="1"/>
              <a:t>OCTunnel.indication</a:t>
            </a:r>
            <a:r>
              <a:rPr lang="en-GB" sz="1600" dirty="0"/>
              <a:t> </a:t>
            </a:r>
            <a:r>
              <a:rPr lang="en-GB" sz="1600" dirty="0" smtClean="0"/>
              <a:t>primitive is generated” to “</a:t>
            </a:r>
            <a:r>
              <a:rPr lang="en-GB" sz="1600" dirty="0"/>
              <a:t>The MLME-</a:t>
            </a:r>
            <a:r>
              <a:rPr lang="en-GB" sz="1600" dirty="0" err="1"/>
              <a:t>OCTunnel.indication</a:t>
            </a:r>
            <a:r>
              <a:rPr lang="en-GB" sz="1600" dirty="0"/>
              <a:t> primitive </a:t>
            </a:r>
            <a:r>
              <a:rPr lang="en-GB" sz="1600" u="sng" dirty="0" smtClean="0"/>
              <a:t>shall be </a:t>
            </a:r>
            <a:r>
              <a:rPr lang="en-GB" sz="1600" dirty="0" smtClean="0"/>
              <a:t>generated”</a:t>
            </a:r>
            <a:endParaRPr lang="en-GB" sz="16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36118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2084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2084 as REVISED with a resolution of </a:t>
            </a:r>
            <a:endParaRPr lang="en-US" altLang="en-US" sz="2000" dirty="0" smtClean="0"/>
          </a:p>
          <a:p>
            <a:pPr marL="0" indent="0">
              <a:lnSpc>
                <a:spcPct val="80000"/>
              </a:lnSpc>
              <a:buNone/>
            </a:pPr>
            <a:endParaRPr lang="en-US" altLang="en-US" sz="2000" dirty="0"/>
          </a:p>
          <a:p>
            <a:r>
              <a:rPr lang="en-GB" sz="1800" dirty="0" smtClean="0"/>
              <a:t>Incorporate the  changes </a:t>
            </a:r>
            <a:r>
              <a:rPr lang="en-GB" sz="1800" dirty="0"/>
              <a:t>indicated in </a:t>
            </a:r>
            <a:r>
              <a:rPr lang="en-GB" sz="1800" dirty="0">
                <a:hlinkClick r:id="rId3"/>
              </a:rPr>
              <a:t>https://</a:t>
            </a:r>
            <a:r>
              <a:rPr lang="en-GB" sz="1800" dirty="0" smtClean="0">
                <a:hlinkClick r:id="rId3"/>
              </a:rPr>
              <a:t>mentor.ieee.org/802.11/dcn/19/11-19-1688-01-000m-no-brp-setup-phase-without-mid-and-bc.docx</a:t>
            </a:r>
            <a:r>
              <a:rPr lang="en-GB" sz="1800" dirty="0" smtClean="0"/>
              <a:t> , which resolve the comment in the direction suggested by the commenter.</a:t>
            </a:r>
            <a:endParaRPr lang="en-GB" sz="18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7925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2634 as REVISED with a resolution of </a:t>
            </a:r>
            <a:endParaRPr lang="en-US" altLang="en-US" sz="2000" dirty="0" smtClean="0"/>
          </a:p>
          <a:p>
            <a:pPr marL="0" indent="0">
              <a:lnSpc>
                <a:spcPct val="80000"/>
              </a:lnSpc>
              <a:buNone/>
            </a:pPr>
            <a:endParaRPr lang="en-US" altLang="en-US" sz="2000" dirty="0"/>
          </a:p>
          <a:p>
            <a:r>
              <a:rPr lang="en-GB" sz="1800" dirty="0"/>
              <a:t>Make the changes shown under “Proposed changes” for CID 2634 in </a:t>
            </a:r>
            <a:r>
              <a:rPr lang="en-GB" sz="1800" dirty="0">
                <a:hlinkClick r:id="rId3"/>
              </a:rPr>
              <a:t>https://</a:t>
            </a:r>
            <a:r>
              <a:rPr lang="en-GB" sz="1800" dirty="0" smtClean="0">
                <a:hlinkClick r:id="rId3"/>
              </a:rPr>
              <a:t>mentor.ieee.org/802.11/dcn/19/11-19-0856-12-000m-resolutions-for-some-comments-on-11md-d2-0-lb236.docx</a:t>
            </a:r>
            <a:r>
              <a:rPr lang="en-GB" sz="1800" dirty="0" smtClean="0"/>
              <a:t> which </a:t>
            </a:r>
            <a:r>
              <a:rPr lang="en-GB" sz="1800" dirty="0"/>
              <a:t>introduce an OCT Source element to ensure unnecessary octets are not transmitted.</a:t>
            </a:r>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22104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2678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2678 as REVISED with a resolution of </a:t>
            </a:r>
            <a:endParaRPr lang="en-US" altLang="en-US" sz="2000" dirty="0" smtClean="0"/>
          </a:p>
          <a:p>
            <a:pPr marL="0" indent="0">
              <a:lnSpc>
                <a:spcPct val="80000"/>
              </a:lnSpc>
              <a:buNone/>
            </a:pPr>
            <a:endParaRPr lang="en-US" altLang="en-US" sz="2000" dirty="0"/>
          </a:p>
          <a:p>
            <a:r>
              <a:rPr lang="en-GB" sz="1800" dirty="0"/>
              <a:t>Make the changes shown </a:t>
            </a:r>
            <a:r>
              <a:rPr lang="en-GB" sz="1800" dirty="0" smtClean="0"/>
              <a:t>for </a:t>
            </a:r>
            <a:r>
              <a:rPr lang="en-GB" sz="1800" dirty="0"/>
              <a:t>CID </a:t>
            </a:r>
            <a:r>
              <a:rPr lang="en-GB" sz="1800" dirty="0" smtClean="0"/>
              <a:t>2678 </a:t>
            </a:r>
            <a:r>
              <a:rPr lang="en-GB" sz="1800" dirty="0"/>
              <a:t>in </a:t>
            </a:r>
            <a:r>
              <a:rPr lang="en-GB" sz="1800" dirty="0">
                <a:hlinkClick r:id="rId3"/>
              </a:rPr>
              <a:t>https://</a:t>
            </a:r>
            <a:r>
              <a:rPr lang="en-GB" sz="1800" dirty="0" smtClean="0">
                <a:hlinkClick r:id="rId3"/>
              </a:rPr>
              <a:t>mentor.ieee.org/802.11/dcn/19/11-19-0856-12-000m-resolutions-for-some-comments-on-11md-d2-0-lb236.docx</a:t>
            </a:r>
            <a:r>
              <a:rPr lang="en-GB" sz="1800" dirty="0" smtClean="0"/>
              <a:t> .</a:t>
            </a: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346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47</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 estimated February 2020</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543453</TotalTime>
  <Words>3987</Words>
  <Application>Microsoft Office PowerPoint</Application>
  <PresentationFormat>Widescreen</PresentationFormat>
  <Paragraphs>938</Paragraphs>
  <Slides>48</Slides>
  <Notes>42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9"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 ad-hoc</vt:lpstr>
      <vt:lpstr>Motion 125  – CID 2606</vt:lpstr>
      <vt:lpstr>Motion 126  – CID 2604</vt:lpstr>
      <vt:lpstr>Motion 127  – MAC CIDS: July, telecom, ad-hoc</vt:lpstr>
      <vt:lpstr>Motion  128 – MAC CIDS: 2071, 2070 and 2066 Beam tracking</vt:lpstr>
      <vt:lpstr>Motion 129  – MAC CID: 2472 “at TBTTs”</vt:lpstr>
      <vt:lpstr>PowerPoint Presentation</vt:lpstr>
      <vt:lpstr>Motion  130– PHY, CIDs July, telecon/ad-hoc </vt:lpstr>
      <vt:lpstr>Motion  131– PHY CID 2685</vt:lpstr>
      <vt:lpstr>Motion  132– PHY CID 2630 Operating class changes (rejected)</vt:lpstr>
      <vt:lpstr>Motion  – CID 2689 PMKSA with random MAC address</vt:lpstr>
      <vt:lpstr>Motion  133– CID 2186 Reduced capability PHY</vt:lpstr>
      <vt:lpstr>Motion  – 134 Editor, Editor(2) CIDs July, telecon/ad-hoc </vt:lpstr>
      <vt:lpstr>Motion 135  – Editor CID 2041 related</vt:lpstr>
      <vt:lpstr>Motion  – 136 Additional tech changes in 11-19-856</vt:lpstr>
      <vt:lpstr>Motion 137   – PWE in constant time</vt:lpstr>
      <vt:lpstr>PowerPoint Presentation</vt:lpstr>
      <vt:lpstr>Motion   – MEC Comments</vt:lpstr>
      <vt:lpstr>Motion  – September meeting CIDs</vt:lpstr>
      <vt:lpstr>Motion  – CID 2656 – Temporary Limited Connection</vt:lpstr>
      <vt:lpstr>Motion   – Insufficient Detail CIDs</vt:lpstr>
      <vt:lpstr>Motion   – CID 2611</vt:lpstr>
      <vt:lpstr>Motion   – CID 2636</vt:lpstr>
      <vt:lpstr>Motion   – CID 2637</vt:lpstr>
      <vt:lpstr>Motion   – CID 2084</vt:lpstr>
      <vt:lpstr>Motion   – CID 2634</vt:lpstr>
      <vt:lpstr>Motion   – CID 2678</vt:lpstr>
      <vt:lpstr>Motion  – Additional editorial changes in 11-19-856</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3882</cp:revision>
  <cp:lastPrinted>1998-02-10T13:28:06Z</cp:lastPrinted>
  <dcterms:created xsi:type="dcterms:W3CDTF">2005-01-04T21:26:55Z</dcterms:created>
  <dcterms:modified xsi:type="dcterms:W3CDTF">2019-09-19T05:30:10Z</dcterms:modified>
</cp:coreProperties>
</file>