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44" r:id="rId24"/>
    <p:sldId id="736" r:id="rId25"/>
    <p:sldId id="749" r:id="rId26"/>
    <p:sldId id="753" r:id="rId27"/>
    <p:sldId id="754" r:id="rId28"/>
    <p:sldId id="747" r:id="rId29"/>
    <p:sldId id="745" r:id="rId30"/>
    <p:sldId id="750" r:id="rId31"/>
    <p:sldId id="739" r:id="rId32"/>
    <p:sldId id="741" r:id="rId33"/>
    <p:sldId id="743" r:id="rId34"/>
    <p:sldId id="746" r:id="rId35"/>
    <p:sldId id="752" r:id="rId36"/>
    <p:sldId id="755" r:id="rId37"/>
    <p:sldId id="728" r:id="rId38"/>
    <p:sldId id="740" r:id="rId39"/>
    <p:sldId id="707" r:id="rId40"/>
    <p:sldId id="684" r:id="rId41"/>
    <p:sldId id="590" r:id="rId42"/>
    <p:sldId id="516" r:id="rId4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79"/>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802.11-19/1374r6</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432338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802.11-19/1374r6</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802.11-19/1374r6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1173-18-000m-pwe-in-constant-time.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7/11-17-0927-51-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7/11-17-0927-51-000m-revmd-mac-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0449-13-000m-revmd-lb236-gen-comments.xls"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hyperlink" Target="https://mentor.ieee.org/802.11/dcn/19/11-19-0156-13-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2019-09-18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42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282"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Now open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for 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 Michael </a:t>
            </a:r>
            <a:r>
              <a:rPr lang="en-US" altLang="en-US" dirty="0" err="1" smtClean="0"/>
              <a:t>Montemurro</a:t>
            </a:r>
            <a:endParaRPr lang="en-US" altLang="en-US" dirty="0" smtClean="0"/>
          </a:p>
          <a:p>
            <a:pPr>
              <a:lnSpc>
                <a:spcPct val="80000"/>
              </a:lnSpc>
            </a:pPr>
            <a:r>
              <a:rPr lang="en-US" altLang="en-US" dirty="0" smtClean="0"/>
              <a:t>Seconded:  Emily Qi</a:t>
            </a:r>
          </a:p>
          <a:p>
            <a:pPr>
              <a:lnSpc>
                <a:spcPct val="80000"/>
              </a:lnSpc>
            </a:pPr>
            <a:r>
              <a:rPr lang="en-US" altLang="en-US" dirty="0" smtClean="0"/>
              <a:t>Result: Unanimous approval</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3 CIDs </a:t>
            </a:r>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9” 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11 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13-0-1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125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George </a:t>
            </a:r>
            <a:r>
              <a:rPr lang="en-US" altLang="en-US" sz="2000" dirty="0" err="1" smtClean="0"/>
              <a:t>Calcev</a:t>
            </a:r>
            <a:endParaRPr lang="en-US" altLang="en-US" sz="2000" dirty="0" smtClean="0"/>
          </a:p>
          <a:p>
            <a:pPr>
              <a:lnSpc>
                <a:spcPct val="80000"/>
              </a:lnSpc>
            </a:pPr>
            <a:r>
              <a:rPr lang="en-US" altLang="en-US" sz="2000" dirty="0" smtClean="0"/>
              <a:t>Result: 15-0-0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126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Rison</a:t>
            </a:r>
            <a:endParaRPr lang="en-US" altLang="en-US" sz="2000" dirty="0"/>
          </a:p>
          <a:p>
            <a:pPr>
              <a:lnSpc>
                <a:spcPct val="80000"/>
              </a:lnSpc>
            </a:pPr>
            <a:r>
              <a:rPr lang="en-US" altLang="en-US" sz="2000" dirty="0" smtClean="0"/>
              <a:t>Seconded: Graham Smith</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127  – MAC CIDS: July, telecom,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p>
          <a:p>
            <a:pPr>
              <a:lnSpc>
                <a:spcPct val="80000"/>
              </a:lnSpc>
            </a:pPr>
            <a:endParaRPr lang="en-US" altLang="en-US" sz="2000" dirty="0" smtClean="0"/>
          </a:p>
          <a:p>
            <a:pPr lvl="1">
              <a:lnSpc>
                <a:spcPct val="80000"/>
              </a:lnSpc>
            </a:pPr>
            <a:r>
              <a:rPr lang="en-US" altLang="en-US" sz="1600" dirty="0">
                <a:hlinkClick r:id="rId3"/>
              </a:rPr>
              <a:t>https://</a:t>
            </a:r>
            <a:r>
              <a:rPr lang="en-US" altLang="en-US" sz="1600" dirty="0" smtClean="0">
                <a:hlinkClick r:id="rId3"/>
              </a:rPr>
              <a:t>mentor.ieee.org/802.11/dcn/17/11-17-0927-49-000m-revmd-mac-comments.xls</a:t>
            </a:r>
            <a:r>
              <a:rPr lang="en-US" altLang="en-US" sz="1600" dirty="0" smtClean="0"/>
              <a:t> </a:t>
            </a:r>
          </a:p>
          <a:p>
            <a:pPr lvl="1">
              <a:lnSpc>
                <a:spcPct val="80000"/>
              </a:lnSpc>
            </a:pPr>
            <a:r>
              <a:rPr lang="en-US" altLang="en-US" sz="1800" dirty="0" smtClean="0"/>
              <a:t>Motion MAC-AE tab; except for CIDs 2099 and 2100 (77) CIDs</a:t>
            </a:r>
          </a:p>
          <a:p>
            <a:pPr>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Hamilton</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128 –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https://mentor.ieee.org/802.11/dcn/17/11-17-0927-49-000m-revmd-mac-comments.xls</a:t>
            </a:r>
            <a:r>
              <a:rPr lang="en-US" altLang="en-US" sz="2000" dirty="0" smtClean="0"/>
              <a:t> :</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129  –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https://mentor.ieee.org/802.11/dcn/17/11-17-0927-49-000m-revmd-mac-comments.xls</a:t>
            </a:r>
            <a:r>
              <a:rPr lang="en-US" altLang="en-US" sz="2000" dirty="0" smtClean="0"/>
              <a:t> :</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Hamilton</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130– </a:t>
            </a:r>
            <a:r>
              <a:rPr lang="en-US" altLang="en-US" dirty="0" smtClean="0"/>
              <a:t>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https://mentor.ieee.org/802.11/dcn/19/11-19-0156-13-000m-lb236-revmd-phy-sec-comments.xlsx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a:p>
          <a:p>
            <a:pPr>
              <a:lnSpc>
                <a:spcPct val="80000"/>
              </a:lnSpc>
            </a:pPr>
            <a:r>
              <a:rPr lang="en-US" altLang="en-US" sz="2000" dirty="0" smtClean="0"/>
              <a:t>Seconded: </a:t>
            </a:r>
            <a:r>
              <a:rPr lang="en-US" altLang="en-US" sz="2000" dirty="0" smtClean="0"/>
              <a:t>Edward Au</a:t>
            </a:r>
            <a:endParaRPr lang="en-US" altLang="en-US" sz="2000" dirty="0" smtClean="0"/>
          </a:p>
          <a:p>
            <a:pPr>
              <a:lnSpc>
                <a:spcPct val="80000"/>
              </a:lnSpc>
            </a:pPr>
            <a:r>
              <a:rPr lang="en-US" altLang="en-US" sz="2000" dirty="0" smtClean="0"/>
              <a:t>Result: </a:t>
            </a:r>
            <a:r>
              <a:rPr lang="en-US" altLang="en-US" sz="2000" dirty="0" smtClean="0"/>
              <a:t>15-0-2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131– </a:t>
            </a:r>
            <a:r>
              <a:rPr lang="en-US" altLang="en-US" dirty="0" smtClean="0"/>
              <a:t>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https://mentor.ieee.org/802.11/dcn/19/11-19-0156-13-000m-lb236-revmd-phy-sec-comments.xlsx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Stephen McCann</a:t>
            </a:r>
            <a:endParaRPr lang="en-US" altLang="en-US" sz="2000" dirty="0"/>
          </a:p>
          <a:p>
            <a:pPr>
              <a:lnSpc>
                <a:spcPct val="80000"/>
              </a:lnSpc>
            </a:pPr>
            <a:r>
              <a:rPr lang="en-US" altLang="en-US" sz="2000" dirty="0" smtClean="0"/>
              <a:t>Seconded: </a:t>
            </a:r>
            <a:r>
              <a:rPr lang="en-US" altLang="en-US" sz="2000" dirty="0" smtClean="0"/>
              <a:t>Antonio de la Oliva</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a:t>
            </a:r>
            <a:r>
              <a:rPr lang="en-US" altLang="en-US" dirty="0" smtClean="0"/>
              <a:t>132– </a:t>
            </a:r>
            <a:r>
              <a:rPr lang="en-US" altLang="en-US" dirty="0" smtClean="0"/>
              <a:t>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a:t>
            </a:r>
            <a:r>
              <a:rPr lang="en-US" altLang="en-US" sz="1800" dirty="0" smtClean="0">
                <a:hlinkClick r:id="rId3"/>
              </a:rPr>
              <a:t>mentor.ieee.org/802.11/dcn/19/11-19-0156-13-000m-lb236-revmd-phy-sec-comments.xlsx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a:p>
          <a:p>
            <a:pPr>
              <a:lnSpc>
                <a:spcPct val="80000"/>
              </a:lnSpc>
            </a:pPr>
            <a:r>
              <a:rPr lang="en-US" altLang="en-US" sz="2000" dirty="0" smtClean="0"/>
              <a:t>Seconded: </a:t>
            </a:r>
            <a:r>
              <a:rPr lang="en-US" altLang="en-US" sz="2000" dirty="0" smtClean="0"/>
              <a:t>Stephen Palm</a:t>
            </a:r>
            <a:endParaRPr lang="en-US" altLang="en-US" sz="2000" dirty="0" smtClean="0"/>
          </a:p>
          <a:p>
            <a:pPr>
              <a:lnSpc>
                <a:spcPct val="80000"/>
              </a:lnSpc>
            </a:pPr>
            <a:r>
              <a:rPr lang="en-US" altLang="en-US" sz="2000" dirty="0" smtClean="0"/>
              <a:t>Result: </a:t>
            </a:r>
            <a:r>
              <a:rPr lang="en-US" altLang="en-US" sz="2000" dirty="0" smtClean="0"/>
              <a:t>15-1-2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177848">
            <a:off x="2635263" y="1935124"/>
            <a:ext cx="6513323"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Comment withdrawn</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a:t>
            </a:r>
            <a:r>
              <a:rPr lang="en-US" altLang="en-US" dirty="0" smtClean="0"/>
              <a:t>133– </a:t>
            </a:r>
            <a:r>
              <a:rPr lang="en-US" altLang="en-US" dirty="0" smtClean="0"/>
              <a:t>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a:t>
            </a:r>
            <a:r>
              <a:rPr lang="en-US" altLang="en-US" sz="2000" dirty="0" smtClean="0"/>
              <a:t>the resolution of CID 2186 </a:t>
            </a:r>
            <a:r>
              <a:rPr lang="en-US" altLang="en-US" sz="2000" dirty="0" smtClean="0"/>
              <a:t>(PHY) </a:t>
            </a:r>
            <a:r>
              <a:rPr lang="en-US" altLang="en-US" sz="2000" dirty="0" smtClean="0"/>
              <a:t>as Revised, with a resolution of </a:t>
            </a:r>
            <a:endParaRPr lang="en-US" altLang="en-US" sz="2000" dirty="0" smtClean="0"/>
          </a:p>
          <a:p>
            <a:pPr marL="0" indent="0">
              <a:lnSpc>
                <a:spcPct val="80000"/>
              </a:lnSpc>
              <a:buNone/>
            </a:pPr>
            <a:endParaRPr lang="en-US" altLang="en-US" sz="2000" dirty="0" smtClean="0"/>
          </a:p>
          <a:p>
            <a:pPr lvl="1">
              <a:lnSpc>
                <a:spcPct val="80000"/>
              </a:lnSpc>
            </a:pPr>
            <a:r>
              <a:rPr lang="en-US" altLang="en-US" sz="1800" dirty="0"/>
              <a:t>Incorporate the changes shown on slides </a:t>
            </a:r>
            <a:r>
              <a:rPr lang="en-US" altLang="en-US" sz="1800" dirty="0" smtClean="0"/>
              <a:t>11-23 </a:t>
            </a:r>
            <a:r>
              <a:rPr lang="en-US" altLang="en-US" sz="1800" dirty="0"/>
              <a:t>in the document https://</a:t>
            </a:r>
            <a:r>
              <a:rPr lang="en-US" altLang="en-US" sz="1800" dirty="0" smtClean="0"/>
              <a:t>mentor.ieee.org/802.11/dcn/19/11-19-0181-05-000m-reduced-capability-ht-devices.pptx </a:t>
            </a:r>
            <a:r>
              <a:rPr lang="en-US" altLang="en-US" sz="1800" dirty="0"/>
              <a:t>which makes changes in the direction suggested by the </a:t>
            </a:r>
            <a:r>
              <a:rPr lang="en-US" altLang="en-US" sz="1800" dirty="0" err="1"/>
              <a:t>commentor</a:t>
            </a:r>
            <a:r>
              <a:rPr lang="en-US" altLang="en-US" sz="1800" dirty="0" smtClean="0"/>
              <a:t>.</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 Sean Coffey</a:t>
            </a:r>
            <a:endParaRPr lang="en-US" altLang="en-US" sz="2000" dirty="0"/>
          </a:p>
          <a:p>
            <a:pPr>
              <a:lnSpc>
                <a:spcPct val="80000"/>
              </a:lnSpc>
            </a:pPr>
            <a:r>
              <a:rPr lang="en-US" altLang="en-US" sz="2000" dirty="0" smtClean="0"/>
              <a:t>Seconded: </a:t>
            </a:r>
            <a:r>
              <a:rPr lang="en-US" altLang="en-US" sz="2000" dirty="0" smtClean="0"/>
              <a:t>Michael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12-0-4</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533400" y="457200"/>
            <a:ext cx="10744200" cy="1066800"/>
          </a:xfrm>
        </p:spPr>
        <p:txBody>
          <a:bodyPr/>
          <a:lstStyle/>
          <a:p>
            <a:r>
              <a:rPr lang="en-US" altLang="en-US" dirty="0" smtClean="0"/>
              <a:t>Motion  – </a:t>
            </a:r>
            <a:r>
              <a:rPr lang="en-US" altLang="en-US" dirty="0" smtClean="0"/>
              <a:t>134 Editor</a:t>
            </a:r>
            <a:r>
              <a:rPr lang="en-US" altLang="en-US" dirty="0" smtClean="0"/>
              <a:t>,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dirty="0" smtClean="0"/>
              <a:t>“Motion-EDITOR-O”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Emily Qi</a:t>
            </a:r>
            <a:endParaRPr lang="en-US" altLang="en-US" sz="2000" dirty="0"/>
          </a:p>
          <a:p>
            <a:pPr>
              <a:lnSpc>
                <a:spcPct val="80000"/>
              </a:lnSpc>
            </a:pPr>
            <a:r>
              <a:rPr lang="en-US" altLang="en-US" sz="2000" dirty="0" smtClean="0"/>
              <a:t>Seconded: </a:t>
            </a:r>
            <a:r>
              <a:rPr lang="en-US" altLang="en-US" sz="2000" dirty="0" smtClean="0"/>
              <a:t>Edward Au</a:t>
            </a:r>
            <a:endParaRPr lang="en-US" altLang="en-US" sz="2000" dirty="0" smtClean="0"/>
          </a:p>
          <a:p>
            <a:pPr>
              <a:lnSpc>
                <a:spcPct val="80000"/>
              </a:lnSpc>
            </a:pPr>
            <a:r>
              <a:rPr lang="en-US" altLang="en-US" sz="2000" dirty="0" smtClean="0"/>
              <a:t>Result: </a:t>
            </a:r>
            <a:r>
              <a:rPr lang="en-US" altLang="en-US" sz="2000" dirty="0" smtClean="0"/>
              <a:t>16-0-1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447800"/>
            <a:ext cx="5943600"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CID </a:t>
            </a:r>
            <a:r>
              <a:rPr lang="en-US" sz="1600" dirty="0" smtClean="0"/>
              <a:t>2654 Mark RISON </a:t>
            </a:r>
          </a:p>
          <a:p>
            <a:pPr lvl="1"/>
            <a:r>
              <a:rPr lang="en-US" sz="1600" dirty="0" smtClean="0"/>
              <a:t>11-18-2165 CIDs 2051, 2670 – Assaf KASHER</a:t>
            </a:r>
            <a:endParaRPr lang="en-GB" sz="1600" dirty="0" smtClean="0"/>
          </a:p>
          <a:p>
            <a:pPr lvl="1"/>
            <a:r>
              <a:rPr lang="en-US" sz="1600" dirty="0" smtClean="0"/>
              <a:t>Carlos CORDEIRO/</a:t>
            </a:r>
            <a:r>
              <a:rPr lang="en-US" sz="1600" dirty="0" err="1" smtClean="0"/>
              <a:t>Payam</a:t>
            </a:r>
            <a:r>
              <a:rPr lang="en-US" sz="1600" dirty="0" smtClean="0"/>
              <a:t> TORAB CID 2105</a:t>
            </a:r>
          </a:p>
          <a:p>
            <a:pPr lvl="1"/>
            <a:r>
              <a:rPr lang="en-GB" sz="1600" dirty="0" smtClean="0"/>
              <a:t>CIDs </a:t>
            </a:r>
            <a:r>
              <a:rPr lang="en-GB" sz="1600" dirty="0"/>
              <a:t>(2520, 2429, </a:t>
            </a:r>
            <a:r>
              <a:rPr lang="en-GB" sz="1600" dirty="0" smtClean="0"/>
              <a:t>2664) </a:t>
            </a:r>
            <a:r>
              <a:rPr lang="en-GB" sz="1600" dirty="0"/>
              <a:t>Menzo WENTINK</a:t>
            </a:r>
          </a:p>
          <a:p>
            <a:pPr lvl="1"/>
            <a:r>
              <a:rPr lang="en-US" sz="1600" dirty="0" smtClean="0"/>
              <a:t>11-19-1173 – Michael MONTEMURRO</a:t>
            </a:r>
            <a:endParaRPr lang="en-GB" sz="1600" dirty="0"/>
          </a:p>
          <a:p>
            <a:pPr lvl="1"/>
            <a:endParaRPr lang="en-US" sz="1600" dirty="0" smtClean="0"/>
          </a:p>
        </p:txBody>
      </p:sp>
      <p:sp>
        <p:nvSpPr>
          <p:cNvPr id="8" name="Rectangle 19"/>
          <p:cNvSpPr>
            <a:spLocks noChangeArrowheads="1"/>
          </p:cNvSpPr>
          <p:nvPr/>
        </p:nvSpPr>
        <p:spPr bwMode="auto">
          <a:xfrm>
            <a:off x="6781800" y="1447800"/>
            <a:ext cx="5156886"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11-19-1444 </a:t>
            </a:r>
            <a:r>
              <a:rPr lang="en-US" sz="1600" dirty="0"/>
              <a:t>– Edward AU – MEC </a:t>
            </a:r>
            <a:r>
              <a:rPr lang="en-US" sz="1600" dirty="0" smtClean="0"/>
              <a:t>Review</a:t>
            </a:r>
          </a:p>
          <a:p>
            <a:pPr lvl="1"/>
            <a:r>
              <a:rPr lang="en-US" sz="1600" dirty="0"/>
              <a:t>11-19-551 </a:t>
            </a:r>
            <a:r>
              <a:rPr lang="en-US" sz="1600" dirty="0" smtClean="0"/>
              <a:t>– CIDs 2237, 2075, 2201, 2246, 2325, 2324 – </a:t>
            </a:r>
            <a:r>
              <a:rPr lang="en-US" sz="1600" dirty="0"/>
              <a:t>Mark HAMILTON</a:t>
            </a:r>
            <a:endParaRPr lang="en-GB" sz="1600" dirty="0"/>
          </a:p>
          <a:p>
            <a:pPr lvl="1"/>
            <a:r>
              <a:rPr lang="en-US" sz="1600" dirty="0"/>
              <a:t>Carlos </a:t>
            </a:r>
            <a:r>
              <a:rPr lang="en-US" sz="1600" dirty="0" err="1" smtClean="0"/>
              <a:t>Cordeiro</a:t>
            </a:r>
            <a:r>
              <a:rPr lang="en-US" sz="1600" dirty="0" smtClean="0"/>
              <a:t>/</a:t>
            </a:r>
            <a:r>
              <a:rPr lang="en-US" sz="1600" dirty="0" err="1" smtClean="0"/>
              <a:t>Payam</a:t>
            </a:r>
            <a:r>
              <a:rPr lang="en-US" sz="1600" dirty="0" smtClean="0"/>
              <a:t> TORAB </a:t>
            </a:r>
            <a:r>
              <a:rPr lang="en-US" sz="1600" dirty="0"/>
              <a:t>CIDs </a:t>
            </a:r>
            <a:r>
              <a:rPr lang="en-US" sz="1600" dirty="0" smtClean="0"/>
              <a:t>(2079</a:t>
            </a:r>
            <a:r>
              <a:rPr lang="en-US" sz="1600" dirty="0"/>
              <a:t>, 2080, 2084</a:t>
            </a:r>
            <a:r>
              <a:rPr lang="en-US" sz="1600" dirty="0" smtClean="0"/>
              <a:t>, 2098, </a:t>
            </a:r>
            <a:r>
              <a:rPr lang="en-US" sz="1600" dirty="0" smtClean="0"/>
              <a:t>2611</a:t>
            </a:r>
            <a:r>
              <a:rPr lang="en-US" sz="1600" dirty="0"/>
              <a:t>, 2634, 2636, </a:t>
            </a:r>
            <a:r>
              <a:rPr lang="en-US" sz="1600" dirty="0" smtClean="0"/>
              <a:t>2637, 2099, 2100)</a:t>
            </a:r>
            <a:endParaRPr lang="en-GB" sz="1600" dirty="0"/>
          </a:p>
          <a:p>
            <a:pPr lvl="1"/>
            <a:r>
              <a:rPr lang="en-US" sz="1600" dirty="0" smtClean="0"/>
              <a:t>11-19-1620 CIDs </a:t>
            </a:r>
            <a:r>
              <a:rPr lang="en-GB" sz="1600" dirty="0" smtClean="0"/>
              <a:t>2123</a:t>
            </a:r>
            <a:r>
              <a:rPr lang="en-GB" sz="1600" dirty="0"/>
              <a:t>, 2124, and </a:t>
            </a:r>
            <a:r>
              <a:rPr lang="en-GB" sz="1600" dirty="0" smtClean="0"/>
              <a:t>2125 Emily Qi</a:t>
            </a:r>
          </a:p>
          <a:p>
            <a:pPr lvl="1"/>
            <a:r>
              <a:rPr lang="en-US" sz="1600" dirty="0"/>
              <a:t>Motions (PHY, additional, Mon, Tues, insufficient detail)</a:t>
            </a:r>
          </a:p>
          <a:p>
            <a:pPr lvl="1"/>
            <a:endParaRPr lang="en-GB" sz="1600" dirty="0"/>
          </a:p>
        </p:txBody>
      </p:sp>
      <p:sp>
        <p:nvSpPr>
          <p:cNvPr id="9" name="Rectangle 19"/>
          <p:cNvSpPr>
            <a:spLocks noChangeArrowheads="1"/>
          </p:cNvSpPr>
          <p:nvPr/>
        </p:nvSpPr>
        <p:spPr bwMode="auto">
          <a:xfrm>
            <a:off x="558114" y="3962401"/>
            <a:ext cx="5690286"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CID </a:t>
            </a:r>
            <a:r>
              <a:rPr lang="en-US" sz="1600" dirty="0"/>
              <a:t>2343 – </a:t>
            </a:r>
            <a:r>
              <a:rPr lang="en-US" sz="1600" dirty="0" err="1"/>
              <a:t>Youhan</a:t>
            </a:r>
            <a:r>
              <a:rPr lang="en-US" sz="1600" dirty="0"/>
              <a:t> KIM</a:t>
            </a:r>
            <a:endParaRPr lang="en-GB" sz="1600" dirty="0"/>
          </a:p>
          <a:p>
            <a:pPr lvl="1"/>
            <a:r>
              <a:rPr lang="en-GB" sz="1600" dirty="0" smtClean="0"/>
              <a:t>11-19-0181 </a:t>
            </a:r>
            <a:r>
              <a:rPr lang="en-GB" sz="1600" dirty="0"/>
              <a:t>- CID 2186 – Sean </a:t>
            </a:r>
            <a:r>
              <a:rPr lang="en-GB" sz="1600" dirty="0" smtClean="0"/>
              <a:t>COFFEY</a:t>
            </a:r>
          </a:p>
          <a:p>
            <a:pPr lvl="1"/>
            <a:r>
              <a:rPr lang="en-US" sz="1600" dirty="0"/>
              <a:t>CIDs 2696, 2088, 2694, 2698 - Thomas DERHAM </a:t>
            </a:r>
          </a:p>
          <a:p>
            <a:pPr lvl="1"/>
            <a:r>
              <a:rPr lang="en-GB" sz="1600" dirty="0" smtClean="0"/>
              <a:t>11-19-1189 CIDs (2702, 2704) </a:t>
            </a:r>
            <a:r>
              <a:rPr lang="en-GB" sz="1600" dirty="0"/>
              <a:t>Menzo WENTINK</a:t>
            </a:r>
          </a:p>
          <a:p>
            <a:pPr lvl="1"/>
            <a:r>
              <a:rPr lang="en-US" sz="1600" dirty="0"/>
              <a:t>11-19-551 - MAC CIDs– Mark </a:t>
            </a:r>
            <a:r>
              <a:rPr lang="en-US" sz="1600" dirty="0" smtClean="0"/>
              <a:t>HAMILTON</a:t>
            </a:r>
          </a:p>
          <a:p>
            <a:pPr lvl="1"/>
            <a:r>
              <a:rPr lang="en-US" sz="1600" dirty="0"/>
              <a:t>Motions (</a:t>
            </a:r>
            <a:r>
              <a:rPr lang="en-US" sz="1600" dirty="0" err="1"/>
              <a:t>Telecons</a:t>
            </a:r>
            <a:r>
              <a:rPr lang="en-US" sz="1600" dirty="0"/>
              <a:t>, ad-hoc)</a:t>
            </a:r>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135  </a:t>
            </a:r>
            <a:r>
              <a:rPr lang="en-US" altLang="en-US" dirty="0" smtClean="0"/>
              <a:t>– Editor CID </a:t>
            </a:r>
            <a:r>
              <a:rPr lang="en-US" altLang="en-US" dirty="0" smtClean="0"/>
              <a:t>2041 related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Emily Qi</a:t>
            </a:r>
            <a:endParaRPr lang="en-US" altLang="en-US" sz="2000" dirty="0"/>
          </a:p>
          <a:p>
            <a:pPr>
              <a:lnSpc>
                <a:spcPct val="80000"/>
              </a:lnSpc>
            </a:pPr>
            <a:r>
              <a:rPr lang="en-US" altLang="en-US" sz="2000" dirty="0" smtClean="0"/>
              <a:t>Seconded: </a:t>
            </a:r>
            <a:r>
              <a:rPr lang="en-US" altLang="en-US" sz="2000" dirty="0" smtClean="0"/>
              <a:t>Michael </a:t>
            </a:r>
            <a:r>
              <a:rPr lang="en-US" altLang="en-US" sz="2000" dirty="0" err="1" smtClean="0"/>
              <a:t>Montemurro</a:t>
            </a:r>
            <a:r>
              <a:rPr lang="en-US" altLang="en-US" sz="2000" dirty="0" smtClean="0"/>
              <a:t> </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136 Additional </a:t>
            </a:r>
            <a:r>
              <a:rPr lang="en-US" altLang="en-US" dirty="0" smtClean="0"/>
              <a:t>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r>
              <a:rPr lang="en-US" altLang="en-US" sz="2800" dirty="0" smtClean="0"/>
              <a:t>Mark Rison</a:t>
            </a:r>
            <a:endParaRPr lang="en-US" altLang="en-US" sz="2800" dirty="0"/>
          </a:p>
          <a:p>
            <a:pPr>
              <a:lnSpc>
                <a:spcPct val="80000"/>
              </a:lnSpc>
            </a:pPr>
            <a:r>
              <a:rPr lang="en-US" altLang="en-US" sz="2800" dirty="0" smtClean="0"/>
              <a:t>Seconded: </a:t>
            </a:r>
            <a:r>
              <a:rPr lang="en-US" altLang="en-US" sz="2800" dirty="0" smtClean="0"/>
              <a:t>Graham Smith</a:t>
            </a:r>
            <a:endParaRPr lang="en-US" altLang="en-US" sz="2800" dirty="0" smtClean="0"/>
          </a:p>
          <a:p>
            <a:pPr>
              <a:lnSpc>
                <a:spcPct val="80000"/>
              </a:lnSpc>
            </a:pPr>
            <a:r>
              <a:rPr lang="en-US" altLang="en-US" sz="2800" dirty="0" smtClean="0"/>
              <a:t>Result: </a:t>
            </a:r>
            <a:r>
              <a:rPr lang="en-US" altLang="en-US" sz="2800" dirty="0" smtClean="0"/>
              <a:t>Unanimous approval</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137   </a:t>
            </a:r>
            <a:r>
              <a:rPr lang="en-US" altLang="en-US" dirty="0" smtClean="0"/>
              <a:t>–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mentor.ieee.org/802.11/dcn/19/11-19-1173-18-000m-pwe-in-constant-time.docx</a:t>
            </a:r>
            <a:r>
              <a:rPr lang="en-US" dirty="0" smtClean="0"/>
              <a:t> into the </a:t>
            </a:r>
            <a:r>
              <a:rPr lang="en-US" dirty="0" err="1" smtClean="0"/>
              <a:t>TGmd</a:t>
            </a:r>
            <a:r>
              <a:rPr lang="en-US" dirty="0" smtClean="0"/>
              <a:t> draft</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a:p>
          <a:p>
            <a:pPr>
              <a:lnSpc>
                <a:spcPct val="80000"/>
              </a:lnSpc>
            </a:pPr>
            <a:r>
              <a:rPr lang="en-US" altLang="en-US" sz="2000" dirty="0" smtClean="0"/>
              <a:t>Seconded: </a:t>
            </a:r>
            <a:r>
              <a:rPr lang="en-US" altLang="en-US" sz="2000" dirty="0" smtClean="0"/>
              <a:t>Jon Rosdahl</a:t>
            </a:r>
            <a:endParaRPr lang="en-US" altLang="en-US" sz="2000" dirty="0" smtClean="0"/>
          </a:p>
          <a:p>
            <a:pPr>
              <a:lnSpc>
                <a:spcPct val="80000"/>
              </a:lnSpc>
            </a:pPr>
            <a:r>
              <a:rPr lang="en-US" altLang="en-US" sz="2000" dirty="0" smtClean="0"/>
              <a:t>Result: </a:t>
            </a:r>
            <a:r>
              <a:rPr lang="en-US" altLang="en-US" sz="2000" dirty="0" smtClean="0"/>
              <a:t>16-1-0 passes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September </a:t>
            </a:r>
            <a:r>
              <a:rPr lang="en-US" altLang="en-US" dirty="0" smtClean="0"/>
              <a:t>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Motion MAC-AH” </a:t>
            </a:r>
            <a:r>
              <a:rPr lang="en-US" altLang="en-US" sz="1800" dirty="0" smtClean="0"/>
              <a:t>(Mon/Tues) and Motion MAC-AI (Weds) tab </a:t>
            </a:r>
            <a:r>
              <a:rPr lang="en-US" altLang="en-US" sz="1800" dirty="0"/>
              <a:t>in </a:t>
            </a:r>
            <a:r>
              <a:rPr lang="en-US" altLang="en-US" sz="1800" dirty="0">
                <a:hlinkClick r:id="rId3"/>
              </a:rPr>
              <a:t>https://</a:t>
            </a:r>
            <a:r>
              <a:rPr lang="en-US" altLang="en-US" sz="1800" dirty="0" smtClean="0">
                <a:hlinkClick r:id="rId3"/>
              </a:rPr>
              <a:t>mentor.ieee.org/802.11/dcn/17/11-17-0927-51-000m-revmd-mac-comments.xls</a:t>
            </a:r>
            <a:r>
              <a:rPr lang="en-US" altLang="en-US" sz="1800" dirty="0" smtClean="0"/>
              <a:t> </a:t>
            </a:r>
            <a:endParaRPr lang="en-US" altLang="en-US" sz="1800" dirty="0"/>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2656 – Temporary Limited Connection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a:t>
            </a:r>
            <a:r>
              <a:rPr lang="en-US" altLang="en-US" sz="2000" dirty="0" smtClean="0"/>
              <a:t>resolution for CID 2656 </a:t>
            </a:r>
            <a:r>
              <a:rPr lang="en-US" altLang="en-US" sz="2000" dirty="0" smtClean="0"/>
              <a:t>in the </a:t>
            </a:r>
          </a:p>
          <a:p>
            <a:pPr lvl="1">
              <a:lnSpc>
                <a:spcPct val="80000"/>
              </a:lnSpc>
            </a:pPr>
            <a:r>
              <a:rPr lang="en-US" altLang="en-US" sz="1800" dirty="0" smtClean="0"/>
              <a:t>“</a:t>
            </a:r>
            <a:r>
              <a:rPr lang="en-US" altLang="en-US" sz="1800" dirty="0"/>
              <a:t>Motion </a:t>
            </a:r>
            <a:r>
              <a:rPr lang="en-US" altLang="en-US" sz="1800" dirty="0" smtClean="0"/>
              <a:t>MAC-AJ” tab </a:t>
            </a:r>
            <a:r>
              <a:rPr lang="en-US" altLang="en-US" sz="1800" dirty="0"/>
              <a:t>in </a:t>
            </a:r>
            <a:r>
              <a:rPr lang="en-US" altLang="en-US" sz="1800" dirty="0">
                <a:hlinkClick r:id="rId3"/>
              </a:rPr>
              <a:t>https://</a:t>
            </a:r>
            <a:r>
              <a:rPr lang="en-US" altLang="en-US" sz="1800" dirty="0" smtClean="0">
                <a:hlinkClick r:id="rId3"/>
              </a:rPr>
              <a:t>mentor.ieee.org/802.11/dcn/17/11-17-0927-51-000m-revmd-mac-comments.xls</a:t>
            </a:r>
            <a:r>
              <a:rPr lang="en-US" altLang="en-US" sz="1800" dirty="0" smtClean="0"/>
              <a:t> </a:t>
            </a:r>
            <a:endParaRPr lang="en-US" altLang="en-US" sz="1800" dirty="0"/>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912508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a:t>
            </a:r>
            <a:r>
              <a:rPr lang="en-US" altLang="en-US" sz="1800" dirty="0" smtClean="0"/>
              <a:t>and “GEN Assigned CID” tabs </a:t>
            </a:r>
            <a:r>
              <a:rPr lang="en-US" altLang="en-US" sz="1800" dirty="0" smtClean="0"/>
              <a:t>in </a:t>
            </a:r>
            <a:r>
              <a:rPr lang="en-US" altLang="en-US" sz="1800" dirty="0" smtClean="0">
                <a:hlinkClick r:id="rId3"/>
              </a:rPr>
              <a:t>https://</a:t>
            </a:r>
            <a:r>
              <a:rPr lang="en-US" altLang="en-US" sz="1800" dirty="0" smtClean="0">
                <a:hlinkClick r:id="rId3"/>
              </a:rPr>
              <a:t>mentor.ieee.org/802.11/dcn/19/11-19-0449-14-000m-revmd-lb236-gen-comments.xls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a:t>
            </a:r>
            <a:r>
              <a:rPr lang="en-US" altLang="en-US" sz="1800" dirty="0" smtClean="0">
                <a:hlinkClick r:id="rId4"/>
              </a:rPr>
              <a:t>mentor.ieee.org/802.11/dcn/17/11-17-0927-51-000m-revmd-mac-comments.xls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a:t>
            </a:r>
            <a:r>
              <a:rPr lang="en-US" altLang="en-US" sz="1800" dirty="0" smtClean="0"/>
              <a:t>” and “PMKSA-Motion” tabs </a:t>
            </a:r>
            <a:r>
              <a:rPr lang="en-US" altLang="en-US" sz="1800" dirty="0" smtClean="0"/>
              <a:t>in </a:t>
            </a:r>
            <a:r>
              <a:rPr lang="en-US" altLang="en-US" sz="1800" dirty="0" smtClean="0">
                <a:hlinkClick r:id="rId5"/>
              </a:rPr>
              <a:t>https://mentor.ieee.org/802.11/dcn/19/11-19-0156-13-000m-lb236-revmd-phy-sec-comments.xlsx</a:t>
            </a:r>
            <a:r>
              <a:rPr lang="en-US" altLang="en-US" sz="1800" dirty="0" smtClean="0"/>
              <a:t> </a:t>
            </a:r>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363207" y="4267200"/>
            <a:ext cx="57912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6146801" y="1687432"/>
            <a:ext cx="5396996" cy="219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600" dirty="0"/>
              <a:t>Carlos </a:t>
            </a:r>
            <a:r>
              <a:rPr lang="en-US" sz="1600" dirty="0" smtClean="0"/>
              <a:t>CORDEIRO/</a:t>
            </a:r>
            <a:r>
              <a:rPr lang="en-US" sz="1600" dirty="0" err="1" smtClean="0"/>
              <a:t>Payam</a:t>
            </a:r>
            <a:r>
              <a:rPr lang="en-US" sz="1600" dirty="0" smtClean="0"/>
              <a:t> TORAB </a:t>
            </a:r>
            <a:r>
              <a:rPr lang="en-US" sz="1600" dirty="0"/>
              <a:t>CIDs </a:t>
            </a:r>
            <a:r>
              <a:rPr lang="en-US" sz="1600" dirty="0" smtClean="0"/>
              <a:t>(2084, </a:t>
            </a:r>
            <a:r>
              <a:rPr lang="en-US" sz="1600" dirty="0"/>
              <a:t>2611, </a:t>
            </a:r>
            <a:r>
              <a:rPr lang="en-US" sz="1600" dirty="0" smtClean="0"/>
              <a:t>2636</a:t>
            </a:r>
            <a:r>
              <a:rPr lang="en-US" sz="1600" dirty="0"/>
              <a:t>, </a:t>
            </a:r>
            <a:r>
              <a:rPr lang="en-US" sz="1600" dirty="0" smtClean="0"/>
              <a:t>2637)</a:t>
            </a:r>
          </a:p>
          <a:p>
            <a:pPr lvl="1"/>
            <a:r>
              <a:rPr lang="en-US" sz="1600" dirty="0"/>
              <a:t>11-19-0856 </a:t>
            </a:r>
            <a:r>
              <a:rPr lang="en-US" sz="1600" dirty="0" smtClean="0"/>
              <a:t>– CID 2634 </a:t>
            </a:r>
            <a:r>
              <a:rPr lang="en-US" sz="1600" dirty="0"/>
              <a:t>– Mark </a:t>
            </a:r>
            <a:r>
              <a:rPr lang="en-US" sz="1600" dirty="0" smtClean="0"/>
              <a:t>Rison</a:t>
            </a:r>
          </a:p>
          <a:p>
            <a:pPr lvl="1"/>
            <a:r>
              <a:rPr lang="en-US" sz="1600" dirty="0" smtClean="0"/>
              <a:t>CID 2678 </a:t>
            </a:r>
            <a:r>
              <a:rPr lang="en-US" sz="1600" dirty="0"/>
              <a:t>– </a:t>
            </a:r>
            <a:r>
              <a:rPr lang="en-US" sz="1600" dirty="0" smtClean="0"/>
              <a:t>Might be related to </a:t>
            </a:r>
            <a:r>
              <a:rPr lang="en-US" sz="1600" dirty="0" err="1" smtClean="0"/>
              <a:t>Payam</a:t>
            </a:r>
            <a:r>
              <a:rPr lang="en-US" sz="1600" dirty="0" smtClean="0"/>
              <a:t> TORAB CIDs</a:t>
            </a:r>
          </a:p>
          <a:p>
            <a:pPr lvl="1"/>
            <a:r>
              <a:rPr lang="en-US" sz="1600" dirty="0" smtClean="0"/>
              <a:t>Direction of CID 2107 – </a:t>
            </a:r>
            <a:r>
              <a:rPr lang="en-US" sz="1600" dirty="0" err="1" smtClean="0"/>
              <a:t>Payam</a:t>
            </a:r>
            <a:r>
              <a:rPr lang="en-US" sz="1600" dirty="0" smtClean="0"/>
              <a:t> TORAB</a:t>
            </a:r>
            <a:endParaRPr lang="en-GB" sz="1600" dirty="0"/>
          </a:p>
          <a:p>
            <a:pPr lvl="1"/>
            <a:r>
              <a:rPr lang="en-US" sz="1600" dirty="0" smtClean="0"/>
              <a:t>11-19-1561</a:t>
            </a:r>
            <a:r>
              <a:rPr lang="en-US" sz="1600" dirty="0"/>
              <a:t>, 11-19-1562, 11-19-1564 Matthew </a:t>
            </a:r>
            <a:r>
              <a:rPr lang="en-US" sz="1600" dirty="0" smtClean="0"/>
              <a:t>Fischer</a:t>
            </a:r>
            <a:endParaRPr lang="en-US" sz="1600" dirty="0"/>
          </a:p>
          <a:p>
            <a:pPr lvl="1"/>
            <a:endParaRPr lang="en-GB" sz="1600" dirty="0"/>
          </a:p>
        </p:txBody>
      </p:sp>
      <p:sp>
        <p:nvSpPr>
          <p:cNvPr id="8" name="Rectangle 19"/>
          <p:cNvSpPr>
            <a:spLocks noChangeArrowheads="1"/>
          </p:cNvSpPr>
          <p:nvPr/>
        </p:nvSpPr>
        <p:spPr bwMode="auto">
          <a:xfrm>
            <a:off x="539496" y="1699624"/>
            <a:ext cx="5390900" cy="371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CIDs 2300, 2388 - Graham SMITH</a:t>
            </a:r>
          </a:p>
          <a:p>
            <a:pPr lvl="1"/>
            <a:r>
              <a:rPr lang="en-US" sz="1600" dirty="0" smtClean="0"/>
              <a:t>11-19-0856 - CIDs </a:t>
            </a:r>
            <a:r>
              <a:rPr lang="en-US" sz="1600" dirty="0" smtClean="0"/>
              <a:t>2620</a:t>
            </a:r>
            <a:r>
              <a:rPr lang="en-US" sz="1600" dirty="0"/>
              <a:t>, 2621, </a:t>
            </a:r>
            <a:r>
              <a:rPr lang="en-US" sz="1600" dirty="0" smtClean="0"/>
              <a:t>2622, 2634 </a:t>
            </a:r>
            <a:r>
              <a:rPr lang="en-US" sz="1600" dirty="0"/>
              <a:t>– Mark Rison</a:t>
            </a:r>
          </a:p>
          <a:p>
            <a:pPr lvl="1"/>
            <a:r>
              <a:rPr lang="en-US" sz="1600" dirty="0" smtClean="0"/>
              <a:t>CID 2678 – Jiamin CHEN/Michael MONTEMURRO</a:t>
            </a:r>
          </a:p>
          <a:p>
            <a:pPr lvl="1"/>
            <a:r>
              <a:rPr lang="en-GB" sz="1600" dirty="0" smtClean="0"/>
              <a:t>11-19-1189 </a:t>
            </a:r>
            <a:r>
              <a:rPr lang="en-GB" sz="1600" dirty="0"/>
              <a:t>CIDs (2702, </a:t>
            </a:r>
            <a:r>
              <a:rPr lang="en-GB" sz="1600" dirty="0" smtClean="0"/>
              <a:t>2704, </a:t>
            </a:r>
            <a:r>
              <a:rPr lang="en-US" sz="1600" dirty="0"/>
              <a:t>2429, </a:t>
            </a:r>
            <a:r>
              <a:rPr lang="en-US" sz="1600" dirty="0" smtClean="0"/>
              <a:t>2664</a:t>
            </a:r>
            <a:r>
              <a:rPr lang="en-GB" sz="1600" dirty="0" smtClean="0"/>
              <a:t>) </a:t>
            </a:r>
            <a:r>
              <a:rPr lang="en-GB" sz="1600" dirty="0"/>
              <a:t>Menzo WENTINK</a:t>
            </a:r>
          </a:p>
          <a:p>
            <a:pPr lvl="1"/>
            <a:r>
              <a:rPr lang="en-US" sz="1600" dirty="0"/>
              <a:t>Carlos </a:t>
            </a:r>
            <a:r>
              <a:rPr lang="en-US" sz="1600" dirty="0" err="1"/>
              <a:t>Cordeiro</a:t>
            </a:r>
            <a:r>
              <a:rPr lang="en-US" sz="1600" dirty="0"/>
              <a:t>/</a:t>
            </a:r>
            <a:r>
              <a:rPr lang="en-US" sz="1600" dirty="0" err="1"/>
              <a:t>Payam</a:t>
            </a:r>
            <a:r>
              <a:rPr lang="en-US" sz="1600" dirty="0"/>
              <a:t> TORAB CIDs </a:t>
            </a:r>
            <a:r>
              <a:rPr lang="en-US" sz="1600" dirty="0" smtClean="0"/>
              <a:t>(2084, 2611, </a:t>
            </a:r>
            <a:r>
              <a:rPr lang="en-US" sz="1600" dirty="0"/>
              <a:t>2636, 2637, 2099, </a:t>
            </a:r>
            <a:r>
              <a:rPr lang="en-US" sz="1600" dirty="0" smtClean="0"/>
              <a:t>2100, 2107, 2678)</a:t>
            </a:r>
            <a:endParaRPr lang="en-GB" sz="1600" dirty="0"/>
          </a:p>
          <a:p>
            <a:pPr lvl="1"/>
            <a:r>
              <a:rPr lang="en-US" sz="1600" dirty="0" smtClean="0"/>
              <a:t>CID 2656 - 11-19-306 </a:t>
            </a:r>
            <a:r>
              <a:rPr lang="en-US" sz="1600" dirty="0" smtClean="0"/>
              <a:t>Matthew Fischer</a:t>
            </a:r>
          </a:p>
          <a:p>
            <a:pPr lvl="1"/>
            <a:r>
              <a:rPr lang="en-US" sz="1600" dirty="0" smtClean="0"/>
              <a:t>CID 2237 – 11-19-551 - Mark Hamilton</a:t>
            </a:r>
            <a:endParaRPr lang="en-US" sz="1600" dirty="0" smtClean="0"/>
          </a:p>
          <a:p>
            <a:pPr lvl="1"/>
            <a:r>
              <a:rPr lang="en-US" sz="1600" dirty="0" smtClean="0"/>
              <a:t>11-19-1561</a:t>
            </a:r>
            <a:r>
              <a:rPr lang="en-US" sz="1600" dirty="0"/>
              <a:t>, 11-19-1562, 11-19-1564 Matthew </a:t>
            </a:r>
            <a:r>
              <a:rPr lang="en-US" sz="1600" dirty="0" smtClean="0"/>
              <a:t>Fischer</a:t>
            </a:r>
          </a:p>
          <a:p>
            <a:pPr lvl="1"/>
            <a:endParaRPr lang="en-US" sz="1600" dirty="0" smtClean="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41</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r>
              <a:rPr lang="en-US" altLang="en-US" sz="2000" dirty="0" smtClean="0"/>
              <a:t>Oct 11, Nov 1 – </a:t>
            </a:r>
            <a:endParaRPr lang="en-US" altLang="en-US" sz="2000" dirty="0"/>
          </a:p>
          <a:p>
            <a:r>
              <a:rPr lang="en-US" altLang="en-US" sz="2000" dirty="0" smtClean="0"/>
              <a:t>Next ad-hoc:  </a:t>
            </a:r>
          </a:p>
          <a:p>
            <a:pPr lvl="1"/>
            <a:r>
              <a:rPr lang="en-US" altLang="en-US" sz="1600" dirty="0" smtClean="0"/>
              <a:t>TBD, estimated February 2020</a:t>
            </a:r>
            <a:endParaRPr lang="en-US" altLang="en-US" sz="1600" dirty="0" smtClean="0"/>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543240</TotalTime>
  <Words>3417</Words>
  <Application>Microsoft Office PowerPoint</Application>
  <PresentationFormat>Widescreen</PresentationFormat>
  <Paragraphs>805</Paragraphs>
  <Slides>42</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3"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 ad-hoc</vt:lpstr>
      <vt:lpstr>Motion 125  – CID 2606</vt:lpstr>
      <vt:lpstr>Motion 126  – CID 2604</vt:lpstr>
      <vt:lpstr>Motion 127  – MAC CIDS: July, telecom, ad-hoc</vt:lpstr>
      <vt:lpstr>Motion  128 – MAC CIDS: 2071, 2070 and 2066 Beam tracking</vt:lpstr>
      <vt:lpstr>Motion 129  – MAC CID: 2472 “at TBTTs”</vt:lpstr>
      <vt:lpstr>PowerPoint Presentation</vt:lpstr>
      <vt:lpstr>Motion  130– PHY, CIDs July, telecon/ad-hoc </vt:lpstr>
      <vt:lpstr>Motion  131– PHY CID 2685</vt:lpstr>
      <vt:lpstr>Motion  132– PHY CID 2630 Operating class changes (rejected)</vt:lpstr>
      <vt:lpstr>Motion  – CID 2689 PMKSA with random MAC address</vt:lpstr>
      <vt:lpstr>Motion  133– CID 2186 Reduced capability PHY</vt:lpstr>
      <vt:lpstr>Motion  – 134 Editor, Editor(2) CIDs July, telecon/ad-hoc </vt:lpstr>
      <vt:lpstr>Motion 135  – Editor CID 2041 related</vt:lpstr>
      <vt:lpstr>Motion  – 136 Additional tech changes in 11-19-856</vt:lpstr>
      <vt:lpstr>Motion 137   – PWE in constant time</vt:lpstr>
      <vt:lpstr>PowerPoint Presentation</vt:lpstr>
      <vt:lpstr>Motion   – MEC Comments</vt:lpstr>
      <vt:lpstr>Motion  – September meeting CIDs</vt:lpstr>
      <vt:lpstr>Motion  – CID 2656 – Temporary Limited Connection</vt:lpstr>
      <vt:lpstr>Motion   – Insufficient Detail CIDs</vt:lpstr>
      <vt:lpstr>Motion  – Additional editorial changes in 11-19-856</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3871</cp:revision>
  <cp:lastPrinted>1998-02-10T13:28:06Z</cp:lastPrinted>
  <dcterms:created xsi:type="dcterms:W3CDTF">2005-01-04T21:26:55Z</dcterms:created>
  <dcterms:modified xsi:type="dcterms:W3CDTF">2019-09-18T11:47:15Z</dcterms:modified>
</cp:coreProperties>
</file>