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69" r:id="rId2"/>
    <p:sldId id="278" r:id="rId3"/>
    <p:sldId id="724" r:id="rId4"/>
    <p:sldId id="632" r:id="rId5"/>
    <p:sldId id="665" r:id="rId6"/>
    <p:sldId id="666" r:id="rId7"/>
    <p:sldId id="667" r:id="rId8"/>
    <p:sldId id="668" r:id="rId9"/>
    <p:sldId id="669" r:id="rId10"/>
    <p:sldId id="670" r:id="rId11"/>
    <p:sldId id="629" r:id="rId12"/>
    <p:sldId id="710" r:id="rId13"/>
    <p:sldId id="711" r:id="rId14"/>
    <p:sldId id="647" r:id="rId15"/>
    <p:sldId id="742" r:id="rId16"/>
    <p:sldId id="677" r:id="rId17"/>
    <p:sldId id="721" r:id="rId18"/>
    <p:sldId id="737" r:id="rId19"/>
    <p:sldId id="733" r:id="rId20"/>
    <p:sldId id="738" r:id="rId21"/>
    <p:sldId id="748" r:id="rId22"/>
    <p:sldId id="751" r:id="rId23"/>
    <p:sldId id="736" r:id="rId24"/>
    <p:sldId id="749" r:id="rId25"/>
    <p:sldId id="753" r:id="rId26"/>
    <p:sldId id="754" r:id="rId27"/>
    <p:sldId id="747" r:id="rId28"/>
    <p:sldId id="745" r:id="rId29"/>
    <p:sldId id="750" r:id="rId30"/>
    <p:sldId id="739" r:id="rId31"/>
    <p:sldId id="740" r:id="rId32"/>
    <p:sldId id="741" r:id="rId33"/>
    <p:sldId id="744" r:id="rId34"/>
    <p:sldId id="732" r:id="rId35"/>
    <p:sldId id="728" r:id="rId36"/>
    <p:sldId id="743" r:id="rId37"/>
    <p:sldId id="746" r:id="rId38"/>
    <p:sldId id="752" r:id="rId39"/>
    <p:sldId id="707" r:id="rId40"/>
    <p:sldId id="684" r:id="rId41"/>
    <p:sldId id="590" r:id="rId42"/>
    <p:sldId id="516" r:id="rId43"/>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8000"/>
    <a:srgbClr val="0066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p:scale>
          <a:sx n="60" d="100"/>
          <a:sy n="60" d="100"/>
        </p:scale>
        <p:origin x="686" y="24"/>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802.11-19/1374r3</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802.11-19/1374r3</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802.11-19/1374r3</a:t>
            </a:r>
            <a:endParaRPr lang="en-US"/>
          </a:p>
        </p:txBody>
      </p:sp>
      <p:sp>
        <p:nvSpPr>
          <p:cNvPr id="5" name="Date Placeholder 4"/>
          <p:cNvSpPr>
            <a:spLocks noGrp="1"/>
          </p:cNvSpPr>
          <p:nvPr>
            <p:ph type="dt" idx="11"/>
          </p:nvPr>
        </p:nvSpPr>
        <p:spPr/>
        <p:txBody>
          <a:bodyPr/>
          <a:lstStyle/>
          <a:p>
            <a:pPr>
              <a:defRPr/>
            </a:pPr>
            <a:r>
              <a:rPr lang="en-US" smtClean="0"/>
              <a:t>September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37315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264984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592489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425733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669012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490607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059093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378707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7179700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0490907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132616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122618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0167816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748431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1892223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952965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626020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043285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14862942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9805997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802.11-19/1374r3</a:t>
            </a:r>
            <a:endParaRPr lang="en-US"/>
          </a:p>
        </p:txBody>
      </p:sp>
      <p:sp>
        <p:nvSpPr>
          <p:cNvPr id="5" name="Date Placeholder 4"/>
          <p:cNvSpPr>
            <a:spLocks noGrp="1"/>
          </p:cNvSpPr>
          <p:nvPr>
            <p:ph type="dt" idx="11"/>
          </p:nvPr>
        </p:nvSpPr>
        <p:spPr/>
        <p:txBody>
          <a:bodyPr/>
          <a:lstStyle/>
          <a:p>
            <a:pPr>
              <a:defRPr/>
            </a:pPr>
            <a:r>
              <a:rPr lang="en-US" smtClean="0"/>
              <a:t>September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39</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40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41</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42</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September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802.11-19/1374r3</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1008-01-000m-minutes-for-revmd-july-2019-vienna.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hyperlink" Target="https://mentor.ieee.org/802.11/dcn/19/11-19-1450-00-000m-minutes-for-revmd-aug-2019-toronto.docx" TargetMode="External"/><Relationship Id="rId5" Type="http://schemas.openxmlformats.org/officeDocument/2006/relationships/hyperlink" Target="https://mentor.ieee.org/802.11/dcn/19/11-19-1238-01-000m-telecon-minutes-for-revmd-july-11.docx" TargetMode="External"/><Relationship Id="rId4" Type="http://schemas.openxmlformats.org/officeDocument/2006/relationships/hyperlink" Target="https://mentor.ieee.org/802.11/dcn/19/11-19-1382-06-000m-tgmd-2019-july-august-september-teleconference-minutes.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449-12-000m-revmd-lb236-gen-comments.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449-12-000m-revmd-lb236-gen-comments.x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449-12-000m-revmd-lb236-gen-comments.xls"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0927-48-000m-revmd-mac-comments.xls%20except%20for%202082"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7/11-17-0927-48-000m-revmd-mac-comments.xls"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7/11-17-0927-48-000m-revmd-mac-comments.xls"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9/11-19-0156-12-000m-lb236-revmd-phy-sec-comments.xlsx"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9/11-19-0156-12-000m-lb236-revmd-phy-sec-comments.xlsx"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9/11-19-0156-12-000m-lb236-revmd-phy-sec-comments.xlsx"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9/11-19-0156-12-000m-lb236-revmd-phy-sec-comments.xlsx"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9/11-19-0156-12-000m-lb236-revmd-phy-sec-comments.xlsx"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9/11-19-0142-10-000m-revmd-wg-lb236-comments-for-editor-ad-hoc.xls"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hyperlink" Target="https://mentor.ieee.org/802.11/dcn/19/11-19-0143-13-000m-revmd-editor2-lb236-comments.xls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urldefense.proofpoint.com/v2/url?u=https-3A__mentor.ieee.org_802.11_dcn_19_11-2D19-2D1286-2D01-2D000m-2Dlb236-2Dsome-2Dxdmg-2Dphy-2Dcids.docx&amp;d=DwMGaQ&amp;c=C5b8zRQO1miGmBeVZ2LFWg&amp;r=NTHtA_KHOOrju0kuqznMMhn2PgeiJdiVcWeUfvVgSN4&amp;m=2pFUbiE-FUQgExZ9HSwsuo5_1IBmcTEKnZ-fY5ztptk&amp;s=eAUl9Lnvk8ASXDsc-XP6gfqQgNbv1FHCp5_7gib4s0M&amp;e="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9/11-19-0856-10-000m-resolutions-for-some-comments-on-11md-d2-0-lb236.docx" TargetMode="External"/><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9/11-19-0856-10-000m-resolutions-for-some-comments-on-11md-d2-0-lb236.docx" TargetMode="External"/><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9/11-19-1173-15-000m-pwe-in-constant-time.docx" TargetMode="External"/><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17/11-17-0927-49-000m-revmd-mac-comments.xls" TargetMode="External"/><Relationship Id="rId2" Type="http://schemas.openxmlformats.org/officeDocument/2006/relationships/notesSlide" Target="../notesSlides/notesSlide29.xml"/><Relationship Id="rId1" Type="http://schemas.openxmlformats.org/officeDocument/2006/relationships/slideLayout" Target="../slideLayouts/slideLayout7.xml"/><Relationship Id="rId5" Type="http://schemas.openxmlformats.org/officeDocument/2006/relationships/hyperlink" Target="https://mentor.ieee.org/802.11/dcn/19/11-19-0449-12-000m-revmd-lb236-gen-comments.xls" TargetMode="External"/><Relationship Id="rId4" Type="http://schemas.openxmlformats.org/officeDocument/2006/relationships/hyperlink" Target="https://mentor.ieee.org/802.11/dcn/19/11-19-0156-09-000m-lb236-revmd-phy-sec-comments.xls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19/11-19-0449-12-000m-revmd-lb236-gen-comments.xls" TargetMode="External"/><Relationship Id="rId2" Type="http://schemas.openxmlformats.org/officeDocument/2006/relationships/notesSlide" Target="../notesSlides/notesSlide30.xml"/><Relationship Id="rId1" Type="http://schemas.openxmlformats.org/officeDocument/2006/relationships/slideLayout" Target="../slideLayouts/slideLayout7.xml"/><Relationship Id="rId5" Type="http://schemas.openxmlformats.org/officeDocument/2006/relationships/hyperlink" Target="https://mentor.ieee.org/802.11/dcn/19/11-19-0156-09-000m-lb236-revmd-phy-sec-comments.xlsx" TargetMode="External"/><Relationship Id="rId4" Type="http://schemas.openxmlformats.org/officeDocument/2006/relationships/hyperlink" Target="https://mentor.ieee.org/802.11/dcn/17/11-17-0927-48-000m-revmd-mac-comments.xls%20except%20for%202082"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19/11-19-1444-04-000m-proposed-changes-re-ieee-sa-mec-comment-related-to-draft-2-1-of-ieee-p802-11revmd.docx" TargetMode="External"/><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17/11-17-0927-44-000m-revmd-mac-comments.xls" TargetMode="External"/><Relationship Id="rId2" Type="http://schemas.openxmlformats.org/officeDocument/2006/relationships/notesSlide" Target="../notesSlides/notesSlide32.xml"/><Relationship Id="rId1" Type="http://schemas.openxmlformats.org/officeDocument/2006/relationships/slideLayout" Target="../slideLayouts/slideLayout7.xml"/><Relationship Id="rId5" Type="http://schemas.openxmlformats.org/officeDocument/2006/relationships/hyperlink" Target="https://mentor.ieee.org/802.11/dcn/19/11-19-0449-12-000m-revmd-lb236-gen-comments.xls" TargetMode="External"/><Relationship Id="rId4" Type="http://schemas.openxmlformats.org/officeDocument/2006/relationships/hyperlink" Target="https://mentor.ieee.org/802.11/dcn/19/11-19-0156-09-000m-lb236-revmd-phy-sec-comments.xlsx"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7" Type="http://schemas.openxmlformats.org/officeDocument/2006/relationships/hyperlink" Target="https://standards.ieee.org/develop/project/802.11.html"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hyperlink" Target="https://mentor.ieee.org/802.11/dcn/18/11-18-0611" TargetMode="External"/><Relationship Id="rId5" Type="http://schemas.openxmlformats.org/officeDocument/2006/relationships/hyperlink" Target="https://mentor.ieee.org/802.11/dcn/17/11-17-0914-13-000m-revmd-wg-cc-comments.xls" TargetMode="External"/><Relationship Id="rId4" Type="http://schemas.openxmlformats.org/officeDocument/2006/relationships/hyperlink" Target="https://mentor.ieee.org/802.11/dcn/17/11-17-0914-06-000m-revmd-wg-cc-comments.xls"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September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2019-09-16</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383"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1160041590"/>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u="sng" dirty="0" smtClean="0"/>
                        <a:t>September</a:t>
                      </a:r>
                      <a:r>
                        <a:rPr 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u="sng" dirty="0" smtClean="0"/>
                        <a:t>August</a:t>
                      </a:r>
                      <a:r>
                        <a:rPr lang="en-US" alt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u="sng" dirty="0" smtClean="0"/>
                        <a:t>November 2019</a:t>
                      </a:r>
                      <a:r>
                        <a:rPr lang="en-US" sz="1400" b="1" dirty="0" smtClean="0"/>
                        <a:t>,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u="sng" dirty="0" smtClean="0"/>
                        <a:t>December</a:t>
                      </a:r>
                      <a:r>
                        <a:rPr lang="en-US" sz="1400" b="1" dirty="0" smtClean="0"/>
                        <a:t>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dirty="0" smtClean="0"/>
                        <a:t>March</a:t>
                      </a:r>
                      <a:r>
                        <a:rPr lang="en-US" sz="1400" b="1" baseline="0" dirty="0" smtClean="0"/>
                        <a: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dirty="0" smtClean="0"/>
                        <a:t>June</a:t>
                      </a:r>
                      <a:r>
                        <a:rPr lang="en-US" sz="1400" b="1" baseline="0" dirty="0" smtClean="0"/>
                        <a:t> </a:t>
                      </a:r>
                      <a:r>
                        <a:rPr lang="en-US" sz="1400" b="1" dirty="0" smtClean="0"/>
                        <a:t>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July</a:t>
                      </a:r>
                      <a:r>
                        <a:rPr lang="en-US" sz="1400" b="1" baseline="0" dirty="0" smtClean="0"/>
                        <a:t>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Sept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See 2020 SASB dates</a:t>
            </a:r>
            <a:endParaRPr kumimoji="0" lang="en-GB" sz="1200" b="0" i="0" u="none" strike="noStrike" cap="none" normalizeH="0" baseline="0" dirty="0" smtClean="0">
              <a:ln>
                <a:noFill/>
              </a:ln>
              <a:solidFill>
                <a:schemeClr val="tx1"/>
              </a:solidFill>
              <a:effectLst/>
              <a:latin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937789242"/>
              </p:ext>
            </p:extLst>
          </p:nvPr>
        </p:nvGraphicFramePr>
        <p:xfrm>
          <a:off x="8749422" y="4747021"/>
          <a:ext cx="914400" cy="815975"/>
        </p:xfrm>
        <a:graphic>
          <a:graphicData uri="http://schemas.openxmlformats.org/presentationml/2006/ole">
            <mc:AlternateContent xmlns:mc="http://schemas.openxmlformats.org/markup-compatibility/2006">
              <mc:Choice xmlns:v="urn:schemas-microsoft-com:vml" Requires="v">
                <p:oleObj spid="_x0000_s5241" name="Acrobat Document" showAsIcon="1" r:id="rId4" imgW="914400" imgH="816480" progId="AcroExch.Document.11">
                  <p:embed/>
                </p:oleObj>
              </mc:Choice>
              <mc:Fallback>
                <p:oleObj name="Acrobat Document" showAsIcon="1" r:id="rId4" imgW="914400" imgH="816480" progId="AcroExch.Document.11">
                  <p:embed/>
                  <p:pic>
                    <p:nvPicPr>
                      <p:cNvPr id="0" name=""/>
                      <p:cNvPicPr/>
                      <p:nvPr/>
                    </p:nvPicPr>
                    <p:blipFill>
                      <a:blip r:embed="rId5"/>
                      <a:stretch>
                        <a:fillRect/>
                      </a:stretch>
                    </p:blipFill>
                    <p:spPr>
                      <a:xfrm>
                        <a:off x="8749422" y="4747021"/>
                        <a:ext cx="914400" cy="815975"/>
                      </a:xfrm>
                      <a:prstGeom prst="rect">
                        <a:avLst/>
                      </a:prstGeom>
                    </p:spPr>
                  </p:pic>
                </p:oleObj>
              </mc:Fallback>
            </mc:AlternateContent>
          </a:graphicData>
        </a:graphic>
      </p:graphicFrame>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July 2019</a:t>
            </a:r>
            <a:r>
              <a:rPr lang="en-US" dirty="0"/>
              <a:t/>
            </a:r>
            <a:br>
              <a:rPr lang="en-US" dirty="0"/>
            </a:br>
            <a:endParaRPr lang="en-US" dirty="0"/>
          </a:p>
        </p:txBody>
      </p:sp>
      <p:sp>
        <p:nvSpPr>
          <p:cNvPr id="3" name="Content Placeholder 2"/>
          <p:cNvSpPr>
            <a:spLocks noGrp="1"/>
          </p:cNvSpPr>
          <p:nvPr>
            <p:ph idx="1"/>
          </p:nvPr>
        </p:nvSpPr>
        <p:spPr>
          <a:xfrm>
            <a:off x="1943100" y="1828800"/>
            <a:ext cx="92583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smtClean="0"/>
              <a:t>September</a:t>
            </a:r>
            <a:r>
              <a:rPr lang="en-US" altLang="en-US" dirty="0" smtClean="0"/>
              <a:t> </a:t>
            </a:r>
            <a:r>
              <a:rPr lang="en-US" altLang="en-US" dirty="0"/>
              <a:t>2019 – D3.0 WGLB Recirculation LB </a:t>
            </a:r>
          </a:p>
          <a:p>
            <a:pPr>
              <a:lnSpc>
                <a:spcPct val="80000"/>
              </a:lnSpc>
            </a:pPr>
            <a:r>
              <a:rPr lang="en-US" altLang="en-US" u="sng" dirty="0" smtClean="0"/>
              <a:t>September</a:t>
            </a:r>
            <a:r>
              <a:rPr lang="en-US" altLang="en-US" dirty="0" smtClean="0"/>
              <a:t> </a:t>
            </a:r>
            <a:r>
              <a:rPr lang="en-US" altLang="en-US" dirty="0"/>
              <a:t>2019 – Form SB Pool </a:t>
            </a:r>
            <a:r>
              <a:rPr lang="en-US" altLang="en-US" dirty="0" smtClean="0"/>
              <a:t>– Now open closes 2019-10-11</a:t>
            </a:r>
            <a:endParaRPr lang="en-US" altLang="en-US" dirty="0"/>
          </a:p>
          <a:p>
            <a:pPr>
              <a:lnSpc>
                <a:spcPct val="80000"/>
              </a:lnSpc>
            </a:pPr>
            <a:r>
              <a:rPr lang="en-US" altLang="en-US" u="sng" dirty="0" smtClean="0"/>
              <a:t>November</a:t>
            </a:r>
            <a:r>
              <a:rPr lang="en-US" altLang="en-US" dirty="0" smtClean="0"/>
              <a:t> </a:t>
            </a:r>
            <a:r>
              <a:rPr lang="en-US" altLang="en-US" dirty="0"/>
              <a:t>2019 – D3.0 Recirculation (unchanged)</a:t>
            </a:r>
          </a:p>
          <a:p>
            <a:pPr>
              <a:lnSpc>
                <a:spcPct val="80000"/>
              </a:lnSpc>
            </a:pPr>
            <a:r>
              <a:rPr lang="en-US" altLang="en-US" u="sng" dirty="0" smtClean="0"/>
              <a:t>December </a:t>
            </a:r>
            <a:r>
              <a:rPr lang="en-US" altLang="en-US" dirty="0"/>
              <a:t>2019 – Initial SB D3.0</a:t>
            </a:r>
          </a:p>
          <a:p>
            <a:pPr>
              <a:lnSpc>
                <a:spcPct val="80000"/>
              </a:lnSpc>
            </a:pPr>
            <a:r>
              <a:rPr lang="en-US" altLang="en-US" dirty="0"/>
              <a:t>March 2020– Recirculation SB D4.0</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lvl="1">
              <a:lnSpc>
                <a:spcPct val="90000"/>
              </a:lnSpc>
            </a:pPr>
            <a:r>
              <a:rPr lang="en-US" altLang="zh-CN" dirty="0" smtClean="0"/>
              <a:t>Approximately 60 comments remain to be resolved</a:t>
            </a:r>
            <a:endParaRPr lang="en-US" altLang="zh-CN" dirty="0"/>
          </a:p>
          <a:p>
            <a:pPr>
              <a:lnSpc>
                <a:spcPct val="90000"/>
              </a:lnSpc>
            </a:pPr>
            <a:r>
              <a:rPr lang="en-US" altLang="zh-CN" dirty="0"/>
              <a:t>Since </a:t>
            </a:r>
            <a:r>
              <a:rPr lang="en-US" altLang="zh-CN" dirty="0" smtClean="0"/>
              <a:t>July </a:t>
            </a:r>
            <a:r>
              <a:rPr lang="en-US" altLang="zh-CN" dirty="0"/>
              <a:t>2019 meeting</a:t>
            </a:r>
          </a:p>
          <a:p>
            <a:pPr lvl="1">
              <a:lnSpc>
                <a:spcPct val="90000"/>
              </a:lnSpc>
            </a:pPr>
            <a:r>
              <a:rPr lang="en-US" altLang="zh-CN" dirty="0" smtClean="0"/>
              <a:t>Seven teleconferences and an Ad-hoc meeting were held </a:t>
            </a:r>
            <a:r>
              <a:rPr lang="en-US" altLang="zh-CN" dirty="0"/>
              <a:t>to continue comment resolution</a:t>
            </a:r>
          </a:p>
          <a:p>
            <a:pPr>
              <a:lnSpc>
                <a:spcPct val="90000"/>
              </a:lnSpc>
            </a:pPr>
            <a:r>
              <a:rPr lang="en-US" altLang="zh-CN" dirty="0" smtClean="0"/>
              <a:t>September </a:t>
            </a:r>
            <a:r>
              <a:rPr lang="en-US" altLang="zh-CN" dirty="0"/>
              <a:t>2019 meeting goals </a:t>
            </a:r>
            <a:r>
              <a:rPr lang="en-US" altLang="zh-CN" dirty="0" smtClean="0"/>
              <a:t>(6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a:t>
            </a:r>
            <a:r>
              <a:rPr lang="en-US" dirty="0">
                <a:cs typeface="Arial" panose="020B0604020202020204" pitchFamily="34" charset="0"/>
                <a:sym typeface="Wingdings" panose="05000000000000000000" pitchFamily="2" charset="2"/>
              </a:rPr>
              <a:t>LB236 comment </a:t>
            </a:r>
            <a:r>
              <a:rPr lang="en-US" dirty="0" smtClean="0">
                <a:cs typeface="Arial" panose="020B0604020202020204" pitchFamily="34" charset="0"/>
                <a:sym typeface="Wingdings" panose="05000000000000000000" pitchFamily="2" charset="2"/>
              </a:rPr>
              <a:t>resolution</a:t>
            </a:r>
          </a:p>
          <a:p>
            <a:pPr lvl="1">
              <a:lnSpc>
                <a:spcPct val="90000"/>
              </a:lnSpc>
            </a:pPr>
            <a:r>
              <a:rPr lang="en-US" altLang="zh-CN" dirty="0" smtClean="0">
                <a:cs typeface="Arial" panose="020B0604020202020204" pitchFamily="34" charset="0"/>
                <a:sym typeface="Wingdings" panose="05000000000000000000" pitchFamily="2" charset="2"/>
              </a:rPr>
              <a:t>Plans for September - November </a:t>
            </a:r>
            <a:r>
              <a:rPr lang="en-US" altLang="zh-CN" dirty="0">
                <a:cs typeface="Arial" panose="020B0604020202020204" pitchFamily="34" charset="0"/>
                <a:sym typeface="Wingdings" panose="05000000000000000000" pitchFamily="2" charset="2"/>
              </a:rPr>
              <a:t>2019: </a:t>
            </a:r>
            <a:r>
              <a:rPr lang="en-US" altLang="zh-CN" dirty="0" smtClean="0">
                <a:cs typeface="Arial" panose="020B0604020202020204" pitchFamily="34" charset="0"/>
                <a:sym typeface="Wingdings" panose="05000000000000000000" pitchFamily="2" charset="2"/>
              </a:rPr>
              <a:t>comment resolution for recirculation LB comments</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11-19-1374</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15</a:t>
            </a:fld>
            <a:endParaRPr lang="en-US"/>
          </a:p>
        </p:txBody>
      </p:sp>
      <p:sp>
        <p:nvSpPr>
          <p:cNvPr id="5" name="TextBox 4"/>
          <p:cNvSpPr txBox="1"/>
          <p:nvPr/>
        </p:nvSpPr>
        <p:spPr>
          <a:xfrm>
            <a:off x="2057400" y="1905000"/>
            <a:ext cx="3387274" cy="646331"/>
          </a:xfrm>
          <a:prstGeom prst="rect">
            <a:avLst/>
          </a:prstGeom>
          <a:noFill/>
        </p:spPr>
        <p:txBody>
          <a:bodyPr wrap="none" rtlCol="0">
            <a:spAutoFit/>
          </a:bodyPr>
          <a:lstStyle/>
          <a:p>
            <a:r>
              <a:rPr lang="en-US" sz="3600" dirty="0" smtClean="0"/>
              <a:t>Tuesday Motions</a:t>
            </a:r>
            <a:endParaRPr lang="en-GB" sz="3600" dirty="0"/>
          </a:p>
        </p:txBody>
      </p:sp>
    </p:spTree>
    <p:extLst>
      <p:ext uri="{BB962C8B-B14F-4D97-AF65-F5344CB8AC3E}">
        <p14:creationId xmlns:p14="http://schemas.microsoft.com/office/powerpoint/2010/main" val="28261594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July meeting minutes: </a:t>
            </a:r>
          </a:p>
          <a:p>
            <a:pPr lvl="2">
              <a:lnSpc>
                <a:spcPct val="80000"/>
              </a:lnSpc>
            </a:pPr>
            <a:r>
              <a:rPr lang="en-US" altLang="en-US" dirty="0">
                <a:hlinkClick r:id="rId3"/>
              </a:rPr>
              <a:t>https://</a:t>
            </a:r>
            <a:r>
              <a:rPr lang="en-US" altLang="en-US" dirty="0" smtClean="0">
                <a:hlinkClick r:id="rId3"/>
              </a:rPr>
              <a:t>mentor.ieee.org/802.11/dcn/19/11-19-1008-01-000m-minutes-for-revmd-july-2019-vienna.docx</a:t>
            </a:r>
            <a:r>
              <a:rPr lang="en-US" altLang="en-US" dirty="0" smtClean="0"/>
              <a:t> </a:t>
            </a:r>
          </a:p>
          <a:p>
            <a:pPr lvl="1">
              <a:lnSpc>
                <a:spcPct val="80000"/>
              </a:lnSpc>
            </a:pPr>
            <a:r>
              <a:rPr lang="en-US" altLang="en-US" dirty="0" smtClean="0"/>
              <a:t>Teleconference and ad-hoc minutes:</a:t>
            </a:r>
          </a:p>
          <a:p>
            <a:pPr lvl="2">
              <a:lnSpc>
                <a:spcPct val="80000"/>
              </a:lnSpc>
            </a:pPr>
            <a:r>
              <a:rPr lang="en-US" altLang="en-US" dirty="0">
                <a:hlinkClick r:id="rId4"/>
              </a:rPr>
              <a:t>https://</a:t>
            </a:r>
            <a:r>
              <a:rPr lang="en-US" altLang="en-US" dirty="0" smtClean="0">
                <a:hlinkClick r:id="rId4"/>
              </a:rPr>
              <a:t>mentor.ieee.org/802.11/dcn/19/11-19-1382-06-000m-tgmd-2019-july-august-september-teleconference-minutes.docx</a:t>
            </a:r>
            <a:r>
              <a:rPr lang="en-US" altLang="en-US" dirty="0" smtClean="0"/>
              <a:t> </a:t>
            </a:r>
          </a:p>
          <a:p>
            <a:pPr lvl="2">
              <a:lnSpc>
                <a:spcPct val="80000"/>
              </a:lnSpc>
            </a:pPr>
            <a:r>
              <a:rPr lang="en-US" altLang="en-US" dirty="0">
                <a:hlinkClick r:id="rId5"/>
              </a:rPr>
              <a:t>https://</a:t>
            </a:r>
            <a:r>
              <a:rPr lang="en-US" altLang="en-US" dirty="0" smtClean="0">
                <a:hlinkClick r:id="rId5"/>
              </a:rPr>
              <a:t>mentor.ieee.org/802.11/dcn/19/11-19-1238-01-000m-telecon-minutes-for-revmd-july-11.docx</a:t>
            </a:r>
            <a:r>
              <a:rPr lang="en-US" altLang="en-US" dirty="0" smtClean="0"/>
              <a:t> </a:t>
            </a:r>
          </a:p>
          <a:p>
            <a:pPr lvl="2">
              <a:lnSpc>
                <a:spcPct val="80000"/>
              </a:lnSpc>
            </a:pPr>
            <a:r>
              <a:rPr lang="en-US" altLang="en-US" dirty="0" smtClean="0">
                <a:hlinkClick r:id="rId6"/>
              </a:rPr>
              <a:t>https</a:t>
            </a:r>
            <a:r>
              <a:rPr lang="en-US" altLang="en-US" dirty="0">
                <a:hlinkClick r:id="rId6"/>
              </a:rPr>
              <a:t>://</a:t>
            </a:r>
            <a:r>
              <a:rPr lang="en-US" altLang="en-US" dirty="0" smtClean="0">
                <a:hlinkClick r:id="rId6"/>
              </a:rPr>
              <a:t>mentor.ieee.org/802.11/dcn/19/11-19-1450-00-000m-minutes-for-revmd-aug-2019-toronto.docx</a:t>
            </a:r>
            <a:r>
              <a:rPr lang="en-US" altLang="en-US" dirty="0" smtClean="0"/>
              <a:t> </a:t>
            </a:r>
          </a:p>
          <a:p>
            <a:pPr>
              <a:lnSpc>
                <a:spcPct val="80000"/>
              </a:lnSpc>
            </a:pPr>
            <a:r>
              <a:rPr lang="en-US" altLang="en-US" dirty="0" smtClean="0"/>
              <a:t>Moved:</a:t>
            </a:r>
          </a:p>
          <a:p>
            <a:pPr>
              <a:lnSpc>
                <a:spcPct val="80000"/>
              </a:lnSpc>
            </a:pPr>
            <a:r>
              <a:rPr lang="en-US" altLang="en-US" dirty="0" smtClean="0"/>
              <a:t>Seconded:  </a:t>
            </a:r>
          </a:p>
          <a:p>
            <a:pPr>
              <a:lnSpc>
                <a:spcPct val="80000"/>
              </a:lnSpc>
            </a:pPr>
            <a:r>
              <a:rPr lang="en-US" altLang="en-US" dirty="0" smtClean="0"/>
              <a:t>Result: </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124 – GEN CIDS: July, </a:t>
            </a:r>
            <a:r>
              <a:rPr lang="en-US" altLang="en-US" dirty="0" err="1" smtClean="0"/>
              <a:t>telecons</a:t>
            </a:r>
            <a:r>
              <a:rPr lang="en-US" altLang="en-US" dirty="0" smtClean="0"/>
              <a:t>/ad-hoc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GEN comment resolutions in </a:t>
            </a:r>
            <a:r>
              <a:rPr lang="en-US" altLang="en-US" sz="2000" dirty="0">
                <a:hlinkClick r:id="rId3"/>
              </a:rPr>
              <a:t>https://</a:t>
            </a:r>
            <a:r>
              <a:rPr lang="en-US" altLang="en-US" sz="2000" dirty="0" smtClean="0">
                <a:hlinkClick r:id="rId3"/>
              </a:rPr>
              <a:t>mentor.ieee.org/802.11/dcn/19/11-19-0449-12-000m-revmd-lb236-gen-comments.xls</a:t>
            </a:r>
            <a:r>
              <a:rPr lang="en-US" altLang="en-US" sz="2000" dirty="0" smtClean="0"/>
              <a:t> :</a:t>
            </a:r>
          </a:p>
          <a:p>
            <a:pPr lvl="1">
              <a:lnSpc>
                <a:spcPct val="80000"/>
              </a:lnSpc>
            </a:pPr>
            <a:r>
              <a:rPr lang="en-GB" sz="1800" dirty="0" smtClean="0"/>
              <a:t>“GEN </a:t>
            </a:r>
            <a:r>
              <a:rPr lang="en-GB" sz="1800" dirty="0"/>
              <a:t>Motion Vienna </a:t>
            </a:r>
            <a:r>
              <a:rPr lang="en-GB" sz="1800" dirty="0" smtClean="0"/>
              <a:t>Thursday” </a:t>
            </a:r>
            <a:r>
              <a:rPr lang="en-GB" sz="1800" dirty="0"/>
              <a:t>4 CIDs </a:t>
            </a:r>
            <a:endParaRPr lang="en-GB" sz="1800" dirty="0" smtClean="0"/>
          </a:p>
          <a:p>
            <a:pPr lvl="1">
              <a:lnSpc>
                <a:spcPct val="80000"/>
              </a:lnSpc>
            </a:pPr>
            <a:r>
              <a:rPr lang="en-GB" sz="1800" dirty="0" smtClean="0"/>
              <a:t>“GEN </a:t>
            </a:r>
            <a:r>
              <a:rPr lang="en-GB" sz="1800" dirty="0"/>
              <a:t>Motion </a:t>
            </a:r>
            <a:r>
              <a:rPr lang="en-GB" sz="1800" dirty="0" err="1"/>
              <a:t>Telecon</a:t>
            </a:r>
            <a:r>
              <a:rPr lang="en-GB" sz="1800" dirty="0"/>
              <a:t>- July </a:t>
            </a:r>
            <a:r>
              <a:rPr lang="en-GB" sz="1800" dirty="0" smtClean="0"/>
              <a:t>30” 2 CIDs </a:t>
            </a:r>
          </a:p>
          <a:p>
            <a:pPr lvl="1">
              <a:lnSpc>
                <a:spcPct val="80000"/>
              </a:lnSpc>
            </a:pPr>
            <a:r>
              <a:rPr lang="en-GB" sz="1800" dirty="0" smtClean="0"/>
              <a:t>“GEN </a:t>
            </a:r>
            <a:r>
              <a:rPr lang="en-GB" sz="1800" dirty="0"/>
              <a:t>Motion </a:t>
            </a:r>
            <a:r>
              <a:rPr lang="en-GB" sz="1800" dirty="0" err="1"/>
              <a:t>Telecon</a:t>
            </a:r>
            <a:r>
              <a:rPr lang="en-GB" sz="1800" dirty="0"/>
              <a:t> - Aug 2 </a:t>
            </a:r>
            <a:r>
              <a:rPr lang="en-GB" sz="1800" dirty="0" smtClean="0"/>
              <a:t>– 9” 4 </a:t>
            </a:r>
            <a:r>
              <a:rPr lang="en-GB" sz="1800" dirty="0"/>
              <a:t>CIDs </a:t>
            </a:r>
            <a:endParaRPr lang="en-GB" sz="1800" dirty="0" smtClean="0"/>
          </a:p>
          <a:p>
            <a:pPr lvl="1">
              <a:lnSpc>
                <a:spcPct val="80000"/>
              </a:lnSpc>
            </a:pPr>
            <a:r>
              <a:rPr lang="en-US" altLang="en-US" sz="1800" dirty="0" smtClean="0"/>
              <a:t>“</a:t>
            </a:r>
            <a:r>
              <a:rPr lang="en-US" altLang="en-US" sz="1800" dirty="0" err="1" smtClean="0"/>
              <a:t>GENMotionTeleconAugToronto</a:t>
            </a:r>
            <a:r>
              <a:rPr lang="en-US" altLang="en-US" sz="1800" dirty="0" smtClean="0"/>
              <a:t>” 11 CIDS</a:t>
            </a:r>
          </a:p>
          <a:p>
            <a:pPr lvl="1">
              <a:lnSpc>
                <a:spcPct val="80000"/>
              </a:lnSpc>
            </a:pPr>
            <a:r>
              <a:rPr lang="en-GB" sz="1800" dirty="0" smtClean="0"/>
              <a:t>“GEN </a:t>
            </a:r>
            <a:r>
              <a:rPr lang="en-GB" sz="1800" dirty="0"/>
              <a:t>Motion </a:t>
            </a:r>
            <a:r>
              <a:rPr lang="en-GB" sz="1800" dirty="0" err="1"/>
              <a:t>Telecon</a:t>
            </a:r>
            <a:r>
              <a:rPr lang="en-GB" sz="1800" dirty="0"/>
              <a:t> - Sept </a:t>
            </a:r>
            <a:r>
              <a:rPr lang="en-GB" sz="1800" dirty="0" smtClean="0"/>
              <a:t>3” </a:t>
            </a:r>
            <a:r>
              <a:rPr lang="en-GB" sz="1800" dirty="0"/>
              <a:t>2 CIDs</a:t>
            </a:r>
          </a:p>
          <a:p>
            <a:pPr lvl="1">
              <a:lnSpc>
                <a:spcPct val="80000"/>
              </a:lnSpc>
            </a:pP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791245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CID 2606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(GEN) comment resolution </a:t>
            </a:r>
            <a:r>
              <a:rPr lang="en-US" altLang="en-US" sz="2000" dirty="0"/>
              <a:t>in </a:t>
            </a:r>
            <a:r>
              <a:rPr lang="en-US" altLang="en-US" sz="2000" dirty="0">
                <a:hlinkClick r:id="rId3"/>
              </a:rPr>
              <a:t>https://</a:t>
            </a:r>
            <a:r>
              <a:rPr lang="en-US" altLang="en-US" sz="2000" dirty="0" smtClean="0">
                <a:hlinkClick r:id="rId3"/>
              </a:rPr>
              <a:t>mentor.ieee.org/802.11/dcn/19/11-19-0449-12-000m-revmd-lb236-gen-comments.xls</a:t>
            </a:r>
            <a:r>
              <a:rPr lang="en-US" altLang="en-US" sz="2000" dirty="0" smtClean="0"/>
              <a:t> :</a:t>
            </a:r>
          </a:p>
          <a:p>
            <a:pPr lvl="1">
              <a:lnSpc>
                <a:spcPct val="80000"/>
              </a:lnSpc>
            </a:pPr>
            <a:r>
              <a:rPr lang="en-GB" sz="1800" dirty="0" smtClean="0"/>
              <a:t>GEN </a:t>
            </a:r>
            <a:r>
              <a:rPr lang="en-GB" sz="1800" dirty="0"/>
              <a:t>Motion Present - CID 2606- Single CID requested for separate motion- Present vs included - updated resolution</a:t>
            </a:r>
          </a:p>
          <a:p>
            <a:pPr>
              <a:lnSpc>
                <a:spcPct val="80000"/>
              </a:lnSpc>
            </a:pPr>
            <a:endParaRPr lang="en-US" altLang="en-US" sz="20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9638283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CID 2604</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(GEN) comment resolution in </a:t>
            </a:r>
            <a:r>
              <a:rPr lang="en-US" altLang="en-US" sz="2000" dirty="0">
                <a:hlinkClick r:id="rId3"/>
              </a:rPr>
              <a:t>https://</a:t>
            </a:r>
            <a:r>
              <a:rPr lang="en-US" altLang="en-US" sz="2000" dirty="0" smtClean="0">
                <a:hlinkClick r:id="rId3"/>
              </a:rPr>
              <a:t>mentor.ieee.org/802.11/dcn/19/11-19-0449-12-000m-revmd-lb236-gen-comments.xls</a:t>
            </a:r>
            <a:r>
              <a:rPr lang="en-US" altLang="en-US" sz="2000" dirty="0" smtClean="0"/>
              <a:t> in the following tab: </a:t>
            </a:r>
          </a:p>
          <a:p>
            <a:pPr lvl="1">
              <a:lnSpc>
                <a:spcPct val="80000"/>
              </a:lnSpc>
            </a:pPr>
            <a:r>
              <a:rPr lang="en-GB" sz="1800" dirty="0"/>
              <a:t>GEN Motion </a:t>
            </a:r>
            <a:r>
              <a:rPr lang="en-GB" sz="1800" dirty="0" err="1"/>
              <a:t>Telecon</a:t>
            </a:r>
            <a:r>
              <a:rPr lang="en-GB" sz="1800" dirty="0"/>
              <a:t> </a:t>
            </a:r>
            <a:r>
              <a:rPr lang="en-GB" sz="1800" dirty="0" smtClean="0"/>
              <a:t>– CID </a:t>
            </a:r>
            <a:r>
              <a:rPr lang="en-GB" sz="1800" dirty="0"/>
              <a:t>2604 - Single CID requested for separate Motion - deletes "successful[</a:t>
            </a:r>
            <a:r>
              <a:rPr lang="en-GB" sz="1800" dirty="0" err="1"/>
              <a:t>ly</a:t>
            </a:r>
            <a:r>
              <a:rPr lang="en-GB" sz="1800" dirty="0"/>
              <a:t>]“</a:t>
            </a:r>
          </a:p>
          <a:p>
            <a:pPr>
              <a:lnSpc>
                <a:spcPct val="80000"/>
              </a:lnSpc>
            </a:pPr>
            <a:endParaRPr lang="en-US" altLang="en-US" sz="20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5590120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September 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MAC CIDS: July, </a:t>
            </a:r>
            <a:r>
              <a:rPr lang="en-US" altLang="en-US" dirty="0" err="1" smtClean="0"/>
              <a:t>telecon</a:t>
            </a:r>
            <a:r>
              <a:rPr lang="en-US" altLang="en-US" dirty="0" smtClean="0"/>
              <a:t>/ad-hoc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(MAC) comment resolutions in </a:t>
            </a:r>
            <a:r>
              <a:rPr lang="en-US" altLang="en-US" sz="2000" dirty="0" smtClean="0">
                <a:hlinkClick r:id="rId3"/>
              </a:rPr>
              <a:t>https://mentor.ieee.org/802.11/dcn/17/11-17-0927-48-000m-revmd-mac-comments.xls%20except%20for%202082</a:t>
            </a:r>
            <a:r>
              <a:rPr lang="en-US" altLang="en-US" sz="2000" dirty="0" smtClean="0"/>
              <a:t> :</a:t>
            </a:r>
          </a:p>
          <a:p>
            <a:pPr lvl="1">
              <a:lnSpc>
                <a:spcPct val="80000"/>
              </a:lnSpc>
            </a:pPr>
            <a:r>
              <a:rPr lang="en-US" altLang="en-US" sz="1800" dirty="0" smtClean="0"/>
              <a:t>Motion MAC-AE;79 CIDs</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856092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117601" y="845758"/>
            <a:ext cx="10058400" cy="1066800"/>
          </a:xfrm>
        </p:spPr>
        <p:txBody>
          <a:bodyPr/>
          <a:lstStyle/>
          <a:p>
            <a:r>
              <a:rPr lang="en-US" altLang="en-US" dirty="0" smtClean="0"/>
              <a:t>Motion   – MAC CIDS: </a:t>
            </a:r>
            <a:r>
              <a:rPr lang="en-GB" dirty="0" smtClean="0"/>
              <a:t>2071</a:t>
            </a:r>
            <a:r>
              <a:rPr lang="en-GB" dirty="0"/>
              <a:t>, 2070 and 2066 </a:t>
            </a:r>
            <a:r>
              <a:rPr lang="en-GB" dirty="0" smtClean="0"/>
              <a:t>Beam tracking</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2286000"/>
            <a:ext cx="9479280" cy="2883408"/>
          </a:xfrm>
        </p:spPr>
        <p:txBody>
          <a:bodyPr/>
          <a:lstStyle/>
          <a:p>
            <a:pPr>
              <a:lnSpc>
                <a:spcPct val="80000"/>
              </a:lnSpc>
            </a:pPr>
            <a:r>
              <a:rPr lang="en-US" altLang="en-US" sz="2000" dirty="0" smtClean="0"/>
              <a:t>Approve the (MAC) comment resolutions in </a:t>
            </a:r>
            <a:r>
              <a:rPr lang="en-US" altLang="en-US" sz="2000" dirty="0" smtClean="0">
                <a:hlinkClick r:id="rId3"/>
              </a:rPr>
              <a:t>https://mentor.ieee.org/802.11/dcn/17/11-17-0927-48-000m-revmd-mac-comments.xls</a:t>
            </a:r>
            <a:r>
              <a:rPr lang="en-US" altLang="en-US" sz="2000" dirty="0" smtClean="0"/>
              <a:t> :</a:t>
            </a:r>
          </a:p>
          <a:p>
            <a:pPr lvl="1">
              <a:lnSpc>
                <a:spcPct val="80000"/>
              </a:lnSpc>
            </a:pPr>
            <a:r>
              <a:rPr lang="en-US" altLang="en-US" sz="1800" dirty="0" smtClean="0"/>
              <a:t>Motion MAC-AG; 3CIDs</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0641936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117601" y="845758"/>
            <a:ext cx="10058400" cy="1066800"/>
          </a:xfrm>
        </p:spPr>
        <p:txBody>
          <a:bodyPr/>
          <a:lstStyle/>
          <a:p>
            <a:r>
              <a:rPr lang="en-US" altLang="en-US" dirty="0" smtClean="0"/>
              <a:t>Motion   – MAC CID: </a:t>
            </a:r>
            <a:r>
              <a:rPr lang="en-GB" dirty="0" smtClean="0"/>
              <a:t>2472 “at TBTTs”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81200"/>
            <a:ext cx="9479280" cy="3188208"/>
          </a:xfrm>
        </p:spPr>
        <p:txBody>
          <a:bodyPr/>
          <a:lstStyle/>
          <a:p>
            <a:pPr>
              <a:lnSpc>
                <a:spcPct val="80000"/>
              </a:lnSpc>
            </a:pPr>
            <a:r>
              <a:rPr lang="en-US" altLang="en-US" sz="2000" dirty="0" smtClean="0"/>
              <a:t>Approve the (MAC) comment resolutions in </a:t>
            </a:r>
            <a:r>
              <a:rPr lang="en-US" altLang="en-US" sz="2000" dirty="0" smtClean="0">
                <a:hlinkClick r:id="rId3"/>
              </a:rPr>
              <a:t>https://mentor.ieee.org/802.11/dcn/17/11-17-0927-48-000m-revmd-mac-comments.xls</a:t>
            </a:r>
            <a:r>
              <a:rPr lang="en-US" altLang="en-US" sz="2000" dirty="0" smtClean="0"/>
              <a:t> :</a:t>
            </a:r>
          </a:p>
          <a:p>
            <a:pPr lvl="1">
              <a:lnSpc>
                <a:spcPct val="80000"/>
              </a:lnSpc>
            </a:pPr>
            <a:r>
              <a:rPr lang="en-US" altLang="en-US" sz="1800" dirty="0" smtClean="0"/>
              <a:t>Motion MAC-AF; </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8865645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PHY, CIDs July, </a:t>
            </a:r>
            <a:r>
              <a:rPr lang="en-US" altLang="en-US" dirty="0" err="1" smtClean="0"/>
              <a:t>telecon</a:t>
            </a:r>
            <a:r>
              <a:rPr lang="en-US" altLang="en-US" dirty="0" smtClean="0"/>
              <a:t>/ad-hoc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(PHY) comment resolutions in the </a:t>
            </a:r>
          </a:p>
          <a:p>
            <a:pPr lvl="1">
              <a:lnSpc>
                <a:spcPct val="80000"/>
              </a:lnSpc>
            </a:pPr>
            <a:r>
              <a:rPr lang="en-US" altLang="en-US" sz="1800" dirty="0" smtClean="0"/>
              <a:t>“PHY Motion </a:t>
            </a:r>
            <a:r>
              <a:rPr lang="en-US" altLang="en-US" sz="1800" dirty="0"/>
              <a:t>H</a:t>
            </a:r>
            <a:r>
              <a:rPr lang="en-US" altLang="en-US" sz="1800" dirty="0" smtClean="0"/>
              <a:t>”, tab in </a:t>
            </a:r>
            <a:r>
              <a:rPr lang="en-US" altLang="en-US" sz="1800" dirty="0" smtClean="0">
                <a:hlinkClick r:id="rId3"/>
              </a:rPr>
              <a:t>https://mentor.ieee.org/802.11/dcn/19/11-19-0156-12-000m-lb236-revmd-phy-sec-comments.xlsx</a:t>
            </a:r>
            <a:r>
              <a:rPr lang="en-US" altLang="en-US" sz="1800" dirty="0" smtClean="0"/>
              <a:t>   </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169494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PHY CID 2685</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(PHY) comment resolution in the </a:t>
            </a:r>
          </a:p>
          <a:p>
            <a:pPr marL="0" indent="0">
              <a:lnSpc>
                <a:spcPct val="80000"/>
              </a:lnSpc>
              <a:buNone/>
            </a:pPr>
            <a:endParaRPr lang="en-US" altLang="en-US" sz="2000" dirty="0" smtClean="0"/>
          </a:p>
          <a:p>
            <a:pPr lvl="1">
              <a:lnSpc>
                <a:spcPct val="80000"/>
              </a:lnSpc>
            </a:pPr>
            <a:r>
              <a:rPr lang="en-US" altLang="en-US" sz="1800" dirty="0" smtClean="0"/>
              <a:t>“</a:t>
            </a:r>
            <a:r>
              <a:rPr lang="en-GB" sz="1800" dirty="0" err="1"/>
              <a:t>MACAddrPolicy</a:t>
            </a:r>
            <a:r>
              <a:rPr lang="en-US" altLang="en-US" sz="1800" dirty="0" smtClean="0"/>
              <a:t>”, tab in </a:t>
            </a:r>
            <a:r>
              <a:rPr lang="en-US" altLang="en-US" sz="1800" dirty="0" smtClean="0">
                <a:hlinkClick r:id="rId3"/>
              </a:rPr>
              <a:t>https://mentor.ieee.org/802.11/dcn/19/11-19-0156-12-000m-lb236-revmd-phy-sec-comments.xlsx</a:t>
            </a:r>
            <a:r>
              <a:rPr lang="en-US" altLang="en-US" sz="1800" dirty="0" smtClean="0"/>
              <a:t>   </a:t>
            </a:r>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1947030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219200" y="646177"/>
            <a:ext cx="10058400" cy="1066800"/>
          </a:xfrm>
        </p:spPr>
        <p:txBody>
          <a:bodyPr/>
          <a:lstStyle/>
          <a:p>
            <a:r>
              <a:rPr lang="en-US" altLang="en-US" dirty="0" smtClean="0"/>
              <a:t>Motion  – PHY CID 2630 Operating class changes (rejected)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49197" y="2133600"/>
            <a:ext cx="9479280" cy="3112008"/>
          </a:xfrm>
        </p:spPr>
        <p:txBody>
          <a:bodyPr/>
          <a:lstStyle/>
          <a:p>
            <a:pPr>
              <a:lnSpc>
                <a:spcPct val="80000"/>
              </a:lnSpc>
            </a:pPr>
            <a:r>
              <a:rPr lang="en-US" altLang="en-US" sz="2000" dirty="0" smtClean="0"/>
              <a:t>Approve the (PHY) comment resolution in the </a:t>
            </a:r>
          </a:p>
          <a:p>
            <a:pPr marL="0" indent="0">
              <a:lnSpc>
                <a:spcPct val="80000"/>
              </a:lnSpc>
              <a:buNone/>
            </a:pPr>
            <a:endParaRPr lang="en-US" altLang="en-US" sz="2000" dirty="0" smtClean="0"/>
          </a:p>
          <a:p>
            <a:pPr lvl="1">
              <a:lnSpc>
                <a:spcPct val="80000"/>
              </a:lnSpc>
            </a:pPr>
            <a:r>
              <a:rPr lang="en-US" altLang="en-US" sz="1800" dirty="0"/>
              <a:t>“</a:t>
            </a:r>
            <a:r>
              <a:rPr lang="en-GB" altLang="en-US" sz="1800" dirty="0"/>
              <a:t>Motion-</a:t>
            </a:r>
            <a:r>
              <a:rPr lang="en-GB" altLang="en-US" sz="1800" dirty="0" err="1"/>
              <a:t>OpClass</a:t>
            </a:r>
            <a:r>
              <a:rPr lang="en-US" altLang="en-US" sz="1800" dirty="0"/>
              <a:t>”, tab in </a:t>
            </a:r>
            <a:r>
              <a:rPr lang="en-US" altLang="en-US" sz="1800" dirty="0">
                <a:hlinkClick r:id="rId3"/>
              </a:rPr>
              <a:t>https://</a:t>
            </a:r>
            <a:r>
              <a:rPr lang="en-US" altLang="en-US" sz="1800" dirty="0" smtClean="0">
                <a:hlinkClick r:id="rId3"/>
              </a:rPr>
              <a:t>mentor.ieee.org/802.11/dcn/19/11-19-0156-12-000m-lb236-revmd-phy-sec-comments.xlsx</a:t>
            </a:r>
            <a:r>
              <a:rPr lang="en-US" altLang="en-US" sz="1800" dirty="0" smtClean="0"/>
              <a:t>   </a:t>
            </a:r>
            <a:endParaRPr lang="en-US" altLang="en-US" sz="1800" dirty="0"/>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01862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26</a:t>
            </a:fld>
            <a:endParaRPr lang="en-US" smtClean="0"/>
          </a:p>
        </p:txBody>
      </p:sp>
      <p:sp>
        <p:nvSpPr>
          <p:cNvPr id="9222" name="Rectangle 2"/>
          <p:cNvSpPr>
            <a:spLocks noGrp="1" noChangeArrowheads="1"/>
          </p:cNvSpPr>
          <p:nvPr>
            <p:ph type="title" idx="4294967295"/>
          </p:nvPr>
        </p:nvSpPr>
        <p:spPr>
          <a:xfrm>
            <a:off x="1219200" y="646177"/>
            <a:ext cx="10058400" cy="1066800"/>
          </a:xfrm>
        </p:spPr>
        <p:txBody>
          <a:bodyPr/>
          <a:lstStyle/>
          <a:p>
            <a:r>
              <a:rPr lang="en-US" altLang="en-US" dirty="0" smtClean="0"/>
              <a:t>Motion  – CID 2689 PMKSA with random MAC address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49197" y="2133600"/>
            <a:ext cx="9479280" cy="3112008"/>
          </a:xfrm>
        </p:spPr>
        <p:txBody>
          <a:bodyPr/>
          <a:lstStyle/>
          <a:p>
            <a:pPr>
              <a:lnSpc>
                <a:spcPct val="80000"/>
              </a:lnSpc>
            </a:pPr>
            <a:r>
              <a:rPr lang="en-US" altLang="en-US" sz="2000" dirty="0" smtClean="0"/>
              <a:t>Approve the (PHY) comment resolution in the </a:t>
            </a:r>
          </a:p>
          <a:p>
            <a:pPr marL="0" indent="0">
              <a:lnSpc>
                <a:spcPct val="80000"/>
              </a:lnSpc>
              <a:buNone/>
            </a:pPr>
            <a:endParaRPr lang="en-US" altLang="en-US" sz="2000" dirty="0" smtClean="0"/>
          </a:p>
          <a:p>
            <a:pPr lvl="1">
              <a:lnSpc>
                <a:spcPct val="80000"/>
              </a:lnSpc>
            </a:pPr>
            <a:r>
              <a:rPr lang="en-US" altLang="en-US" sz="1800" dirty="0" smtClean="0"/>
              <a:t>“</a:t>
            </a:r>
            <a:r>
              <a:rPr lang="en-GB" altLang="en-US" sz="1800" dirty="0" smtClean="0"/>
              <a:t>PMKSA-Motion</a:t>
            </a:r>
            <a:r>
              <a:rPr lang="en-US" altLang="en-US" sz="1800" dirty="0" smtClean="0"/>
              <a:t>”, </a:t>
            </a:r>
            <a:r>
              <a:rPr lang="en-US" altLang="en-US" sz="1800" dirty="0"/>
              <a:t>tab in </a:t>
            </a:r>
            <a:r>
              <a:rPr lang="en-US" altLang="en-US" sz="1800" dirty="0">
                <a:hlinkClick r:id="rId3"/>
              </a:rPr>
              <a:t>https://</a:t>
            </a:r>
            <a:r>
              <a:rPr lang="en-US" altLang="en-US" sz="1800" dirty="0" smtClean="0">
                <a:hlinkClick r:id="rId3"/>
              </a:rPr>
              <a:t>mentor.ieee.org/802.11/dcn/19/11-19-0156-12-000m-lb236-revmd-phy-sec-comments.xlsx</a:t>
            </a:r>
            <a:r>
              <a:rPr lang="en-US" altLang="en-US" sz="1800" dirty="0" smtClean="0"/>
              <a:t>   </a:t>
            </a:r>
            <a:endParaRPr lang="en-US" altLang="en-US" sz="1800" dirty="0"/>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8573213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27</a:t>
            </a:fld>
            <a:endParaRPr lang="en-US" smtClean="0"/>
          </a:p>
        </p:txBody>
      </p:sp>
      <p:sp>
        <p:nvSpPr>
          <p:cNvPr id="9222" name="Rectangle 2"/>
          <p:cNvSpPr>
            <a:spLocks noGrp="1" noChangeArrowheads="1"/>
          </p:cNvSpPr>
          <p:nvPr>
            <p:ph type="title" idx="4294967295"/>
          </p:nvPr>
        </p:nvSpPr>
        <p:spPr>
          <a:xfrm>
            <a:off x="1219200" y="646177"/>
            <a:ext cx="10058400" cy="1066800"/>
          </a:xfrm>
        </p:spPr>
        <p:txBody>
          <a:bodyPr/>
          <a:lstStyle/>
          <a:p>
            <a:r>
              <a:rPr lang="en-US" altLang="en-US" dirty="0" smtClean="0"/>
              <a:t>Motion  – CID 2186 Reduced capability PHY</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49197" y="2133600"/>
            <a:ext cx="9479280" cy="3112008"/>
          </a:xfrm>
        </p:spPr>
        <p:txBody>
          <a:bodyPr/>
          <a:lstStyle/>
          <a:p>
            <a:pPr>
              <a:lnSpc>
                <a:spcPct val="80000"/>
              </a:lnSpc>
            </a:pPr>
            <a:r>
              <a:rPr lang="en-US" altLang="en-US" sz="2000" dirty="0" smtClean="0"/>
              <a:t>Approve the (PHY) comment resolution in the </a:t>
            </a:r>
          </a:p>
          <a:p>
            <a:pPr marL="0" indent="0">
              <a:lnSpc>
                <a:spcPct val="80000"/>
              </a:lnSpc>
              <a:buNone/>
            </a:pPr>
            <a:endParaRPr lang="en-US" altLang="en-US" sz="2000" dirty="0" smtClean="0"/>
          </a:p>
          <a:p>
            <a:pPr lvl="1">
              <a:lnSpc>
                <a:spcPct val="80000"/>
              </a:lnSpc>
            </a:pPr>
            <a:r>
              <a:rPr lang="en-US" altLang="en-US" sz="1800" dirty="0" smtClean="0"/>
              <a:t>“</a:t>
            </a:r>
            <a:r>
              <a:rPr lang="en-GB" altLang="en-US" sz="1800" dirty="0" smtClean="0"/>
              <a:t>PHY Modes</a:t>
            </a:r>
            <a:r>
              <a:rPr lang="en-US" altLang="en-US" sz="1800" dirty="0" smtClean="0"/>
              <a:t>”, </a:t>
            </a:r>
            <a:r>
              <a:rPr lang="en-US" altLang="en-US" sz="1800" dirty="0"/>
              <a:t>tab in </a:t>
            </a:r>
            <a:r>
              <a:rPr lang="en-US" altLang="en-US" sz="1800" dirty="0">
                <a:hlinkClick r:id="rId3"/>
              </a:rPr>
              <a:t>https://</a:t>
            </a:r>
            <a:r>
              <a:rPr lang="en-US" altLang="en-US" sz="1800" dirty="0" smtClean="0">
                <a:hlinkClick r:id="rId3"/>
              </a:rPr>
              <a:t>mentor.ieee.org/802.11/dcn/19/11-19-0156-12-000m-lb236-revmd-phy-sec-comments.xlsx</a:t>
            </a:r>
            <a:r>
              <a:rPr lang="en-US" altLang="en-US" sz="1800" dirty="0" smtClean="0"/>
              <a:t>   </a:t>
            </a:r>
            <a:endParaRPr lang="en-US" altLang="en-US" sz="1800" dirty="0"/>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0020138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Editor, Editor(2) CIDs July, </a:t>
            </a:r>
            <a:r>
              <a:rPr lang="en-US" altLang="en-US" dirty="0" err="1" smtClean="0"/>
              <a:t>telecon</a:t>
            </a:r>
            <a:r>
              <a:rPr lang="en-US" altLang="en-US" dirty="0" smtClean="0"/>
              <a:t>/ad-hoc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(Editor) comment resolutions in the </a:t>
            </a:r>
          </a:p>
          <a:p>
            <a:pPr marL="0" indent="0">
              <a:lnSpc>
                <a:spcPct val="80000"/>
              </a:lnSpc>
              <a:buNone/>
            </a:pPr>
            <a:endParaRPr lang="en-US" altLang="en-US" sz="2000" dirty="0" smtClean="0"/>
          </a:p>
          <a:p>
            <a:pPr lvl="1">
              <a:lnSpc>
                <a:spcPct val="80000"/>
              </a:lnSpc>
            </a:pPr>
            <a:r>
              <a:rPr lang="en-US" altLang="en-US" sz="1800" smtClean="0"/>
              <a:t>“Motion-EDITOR-O</a:t>
            </a:r>
            <a:r>
              <a:rPr lang="en-US" altLang="en-US" sz="1800" dirty="0" smtClean="0"/>
              <a:t>” in </a:t>
            </a:r>
            <a:r>
              <a:rPr lang="en-US" altLang="en-US" sz="1800" dirty="0">
                <a:hlinkClick r:id="rId3"/>
              </a:rPr>
              <a:t>https://</a:t>
            </a:r>
            <a:r>
              <a:rPr lang="en-US" altLang="en-US" sz="1800" dirty="0" smtClean="0">
                <a:hlinkClick r:id="rId3"/>
              </a:rPr>
              <a:t>mentor.ieee.org/802.11/dcn/19/11-19-0142-10-000m-revmd-wg-lb236-comments-for-editor-ad-hoc.xls</a:t>
            </a:r>
            <a:r>
              <a:rPr lang="en-US" altLang="en-US" sz="1800" dirty="0" smtClean="0"/>
              <a:t> </a:t>
            </a:r>
            <a:br>
              <a:rPr lang="en-US" altLang="en-US" sz="1800" dirty="0" smtClean="0"/>
            </a:br>
            <a:endParaRPr lang="en-US" altLang="en-US" sz="1800" dirty="0" smtClean="0"/>
          </a:p>
          <a:p>
            <a:pPr lvl="1">
              <a:lnSpc>
                <a:spcPct val="80000"/>
              </a:lnSpc>
            </a:pPr>
            <a:r>
              <a:rPr lang="en-US" altLang="en-US" sz="1800" dirty="0" smtClean="0"/>
              <a:t>“Motion-EDITOR2-J”in </a:t>
            </a:r>
            <a:r>
              <a:rPr lang="en-US" altLang="en-US" sz="1800" dirty="0">
                <a:hlinkClick r:id="rId4"/>
              </a:rPr>
              <a:t>https://</a:t>
            </a:r>
            <a:r>
              <a:rPr lang="en-US" altLang="en-US" sz="1800" dirty="0" smtClean="0">
                <a:hlinkClick r:id="rId4"/>
              </a:rPr>
              <a:t>mentor.ieee.org/802.11/dcn/19/11-19-0143-13-000m-revmd-editor2-lb236-comments.xlsx</a:t>
            </a:r>
            <a:r>
              <a:rPr lang="en-US" altLang="en-US" sz="1800" dirty="0" smtClean="0"/>
              <a:t> </a:t>
            </a:r>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5547926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Editor CID 2041</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sz="1800" b="1" dirty="0" smtClean="0"/>
              <a:t>Incorporate </a:t>
            </a:r>
            <a:r>
              <a:rPr lang="en-US" sz="1800" b="1" dirty="0"/>
              <a:t>the changes shown under CID 2041 in </a:t>
            </a:r>
            <a:r>
              <a:rPr lang="en-US" sz="1800" b="1" dirty="0" smtClean="0"/>
              <a:t>document</a:t>
            </a:r>
          </a:p>
          <a:p>
            <a:pPr marL="0" indent="0">
              <a:lnSpc>
                <a:spcPct val="80000"/>
              </a:lnSpc>
              <a:buNone/>
            </a:pPr>
            <a:endParaRPr lang="en-US" sz="1800" dirty="0"/>
          </a:p>
          <a:p>
            <a:pPr marL="0" indent="0">
              <a:lnSpc>
                <a:spcPct val="80000"/>
              </a:lnSpc>
              <a:buNone/>
            </a:pPr>
            <a:r>
              <a:rPr lang="en-US" sz="1800" b="1" dirty="0" smtClean="0"/>
              <a:t> </a:t>
            </a:r>
            <a:r>
              <a:rPr lang="en-US" sz="1800" b="1" dirty="0"/>
              <a:t> </a:t>
            </a:r>
            <a:r>
              <a:rPr lang="en-US" sz="1800" u="sng" dirty="0">
                <a:hlinkClick r:id="rId3"/>
              </a:rPr>
              <a:t>https://mentor.ieee.org/802.11/dcn/19/11-19-1286-01-000m-lb236-some-xdmg-phy-cids.docx</a:t>
            </a:r>
            <a:r>
              <a:rPr lang="en-US" altLang="en-US" sz="1800" dirty="0" smtClean="0"/>
              <a:t/>
            </a:r>
            <a:br>
              <a:rPr lang="en-US" altLang="en-US" sz="1800" dirty="0" smtClean="0"/>
            </a:br>
            <a:endParaRPr lang="en-US" altLang="en-US" sz="1800" dirty="0" smtClean="0"/>
          </a:p>
          <a:p>
            <a:pPr lvl="1">
              <a:lnSpc>
                <a:spcPct val="80000"/>
              </a:lnSpc>
            </a:pPr>
            <a:endParaRPr lang="en-US" altLang="en-US" sz="1800" dirty="0" smtClean="0"/>
          </a:p>
          <a:p>
            <a:pPr>
              <a:lnSpc>
                <a:spcPct val="80000"/>
              </a:lnSpc>
            </a:pPr>
            <a:r>
              <a:rPr lang="en-US" altLang="en-US" sz="2000" dirty="0" smtClean="0"/>
              <a:t>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134162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58114" y="1676399"/>
            <a:ext cx="5943600" cy="2921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a:t>
            </a:r>
            <a:r>
              <a:rPr lang="en-US" altLang="en-US" sz="1600" dirty="0" smtClean="0"/>
              <a:t>reminder, Approve agenda</a:t>
            </a:r>
            <a:endParaRPr lang="en-US" altLang="en-US" sz="1600" dirty="0"/>
          </a:p>
          <a:p>
            <a:pPr lvl="1"/>
            <a:r>
              <a:rPr lang="en-US" altLang="en-US" sz="1600" dirty="0"/>
              <a:t>Status, Review of </a:t>
            </a:r>
            <a:r>
              <a:rPr lang="en-US" altLang="en-US" sz="1600" dirty="0" smtClean="0"/>
              <a:t>Objectives, </a:t>
            </a:r>
            <a:r>
              <a:rPr lang="en-US" sz="1600" dirty="0" smtClean="0"/>
              <a:t>Editor Report 11-17-0920</a:t>
            </a:r>
            <a:endParaRPr lang="en-GB" dirty="0"/>
          </a:p>
          <a:p>
            <a:pPr lvl="1"/>
            <a:r>
              <a:rPr lang="en-US" sz="1600" dirty="0"/>
              <a:t>CID </a:t>
            </a:r>
            <a:r>
              <a:rPr lang="en-US" sz="1600" dirty="0" smtClean="0"/>
              <a:t>2654 Mark RISON </a:t>
            </a:r>
          </a:p>
          <a:p>
            <a:pPr lvl="1"/>
            <a:r>
              <a:rPr lang="en-US" sz="1600" dirty="0" smtClean="0"/>
              <a:t>11-18-2165 </a:t>
            </a:r>
            <a:r>
              <a:rPr lang="en-US" sz="1600" dirty="0" smtClean="0"/>
              <a:t>CIDs 2051, 2670 – Assaf KASHER</a:t>
            </a:r>
            <a:endParaRPr lang="en-GB" sz="1600" dirty="0" smtClean="0"/>
          </a:p>
          <a:p>
            <a:pPr lvl="1"/>
            <a:r>
              <a:rPr lang="en-GB" sz="1600" dirty="0" smtClean="0"/>
              <a:t>CIDs </a:t>
            </a:r>
            <a:r>
              <a:rPr lang="en-GB" sz="1600" dirty="0"/>
              <a:t>(2520, 2429, </a:t>
            </a:r>
            <a:r>
              <a:rPr lang="en-GB" sz="1600" dirty="0" smtClean="0"/>
              <a:t>2664, 2702) </a:t>
            </a:r>
            <a:r>
              <a:rPr lang="en-GB" sz="1600" dirty="0"/>
              <a:t>Menzo WENTINK</a:t>
            </a:r>
          </a:p>
          <a:p>
            <a:pPr lvl="1"/>
            <a:r>
              <a:rPr lang="en-US" sz="1600" dirty="0" smtClean="0"/>
              <a:t>11-19-1173 – Michael MONTEMURRO</a:t>
            </a:r>
            <a:endParaRPr lang="en-GB" sz="1600" dirty="0" smtClean="0"/>
          </a:p>
          <a:p>
            <a:pPr lvl="1"/>
            <a:r>
              <a:rPr lang="en-US" sz="1600" dirty="0" smtClean="0"/>
              <a:t>Carlos </a:t>
            </a:r>
            <a:r>
              <a:rPr lang="en-US" sz="1600" dirty="0" err="1" smtClean="0"/>
              <a:t>Cordeiro</a:t>
            </a:r>
            <a:r>
              <a:rPr lang="en-US" sz="1600" dirty="0" smtClean="0"/>
              <a:t>/</a:t>
            </a:r>
            <a:r>
              <a:rPr lang="en-US" sz="1600" dirty="0" err="1" smtClean="0"/>
              <a:t>Payam</a:t>
            </a:r>
            <a:r>
              <a:rPr lang="en-US" sz="1600" dirty="0" smtClean="0"/>
              <a:t> TORAB </a:t>
            </a:r>
            <a:r>
              <a:rPr lang="en-US" sz="1600" dirty="0" smtClean="0"/>
              <a:t>CIDs (2079, 2080, 2084, 2098, 2105, 2611, 2634, 2636, 2637</a:t>
            </a:r>
            <a:r>
              <a:rPr lang="en-US" sz="1600" dirty="0"/>
              <a:t>) </a:t>
            </a:r>
            <a:endParaRPr lang="en-US" sz="1600" dirty="0" smtClean="0"/>
          </a:p>
          <a:p>
            <a:pPr lvl="1"/>
            <a:r>
              <a:rPr lang="en-US" sz="1600" dirty="0" smtClean="0"/>
              <a:t>CIDs </a:t>
            </a:r>
            <a:r>
              <a:rPr lang="en-US" sz="1600" dirty="0"/>
              <a:t>2696, </a:t>
            </a:r>
            <a:r>
              <a:rPr lang="en-US" sz="1600" dirty="0" smtClean="0"/>
              <a:t>2088, 2694, 2698 </a:t>
            </a:r>
            <a:r>
              <a:rPr lang="en-US" sz="1600" dirty="0"/>
              <a:t>- Thomas DERHAM </a:t>
            </a:r>
          </a:p>
          <a:p>
            <a:pPr lvl="1"/>
            <a:endParaRPr lang="en-GB" sz="1600" dirty="0"/>
          </a:p>
          <a:p>
            <a:pPr lvl="1"/>
            <a:endParaRPr lang="en-US" sz="1600" dirty="0" smtClean="0"/>
          </a:p>
        </p:txBody>
      </p:sp>
      <p:sp>
        <p:nvSpPr>
          <p:cNvPr id="8" name="Rectangle 19"/>
          <p:cNvSpPr>
            <a:spLocks noChangeArrowheads="1"/>
          </p:cNvSpPr>
          <p:nvPr/>
        </p:nvSpPr>
        <p:spPr bwMode="auto">
          <a:xfrm>
            <a:off x="6781800" y="1962572"/>
            <a:ext cx="5156886" cy="23808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PM1</a:t>
            </a:r>
            <a:endParaRPr lang="en-US" altLang="en-US" sz="2400" b="1" dirty="0"/>
          </a:p>
          <a:p>
            <a:pPr lvl="1"/>
            <a:r>
              <a:rPr lang="en-US" sz="1600" dirty="0" smtClean="0"/>
              <a:t>Motions (Mon, Tues, insufficient detail)</a:t>
            </a:r>
          </a:p>
          <a:p>
            <a:pPr lvl="1"/>
            <a:r>
              <a:rPr lang="en-US" sz="1600" dirty="0"/>
              <a:t>11-19-1444 – Edward AU – MEC </a:t>
            </a:r>
            <a:r>
              <a:rPr lang="en-US" sz="1600" dirty="0" smtClean="0"/>
              <a:t>Review</a:t>
            </a:r>
          </a:p>
          <a:p>
            <a:pPr lvl="1"/>
            <a:r>
              <a:rPr lang="en-US" sz="1600" dirty="0"/>
              <a:t>11-19-551 - MAC CIDs– Mark HAMILTON</a:t>
            </a:r>
            <a:endParaRPr lang="en-GB" sz="1600" dirty="0"/>
          </a:p>
          <a:p>
            <a:pPr lvl="1"/>
            <a:r>
              <a:rPr lang="en-US" sz="1600" dirty="0"/>
              <a:t>Carlos </a:t>
            </a:r>
            <a:r>
              <a:rPr lang="en-US" sz="1600" dirty="0" err="1" smtClean="0"/>
              <a:t>Cordeiro</a:t>
            </a:r>
            <a:r>
              <a:rPr lang="en-US" sz="1600" dirty="0" smtClean="0"/>
              <a:t>/</a:t>
            </a:r>
            <a:r>
              <a:rPr lang="en-US" sz="1600" dirty="0" err="1" smtClean="0"/>
              <a:t>Payam</a:t>
            </a:r>
            <a:r>
              <a:rPr lang="en-US" sz="1600" dirty="0" smtClean="0"/>
              <a:t> TORAB </a:t>
            </a:r>
            <a:r>
              <a:rPr lang="en-US" sz="1600" dirty="0"/>
              <a:t>CIDs (2079, 2080, 2084, 2098, 2105, 2611, 2634, 2636, 2637)</a:t>
            </a:r>
            <a:endParaRPr lang="en-GB" sz="1600" dirty="0"/>
          </a:p>
          <a:p>
            <a:pPr lvl="1"/>
            <a:r>
              <a:rPr lang="en-US" sz="1600" dirty="0" smtClean="0"/>
              <a:t>11-19-1620 </a:t>
            </a:r>
            <a:r>
              <a:rPr lang="en-US" sz="1600" dirty="0" smtClean="0"/>
              <a:t>CIDs </a:t>
            </a:r>
            <a:r>
              <a:rPr lang="en-GB" sz="1600" dirty="0" smtClean="0"/>
              <a:t>2123</a:t>
            </a:r>
            <a:r>
              <a:rPr lang="en-GB" sz="1600" dirty="0"/>
              <a:t>, 2124, and </a:t>
            </a:r>
            <a:r>
              <a:rPr lang="en-GB" sz="1600" dirty="0" smtClean="0"/>
              <a:t>2125 Emily Qi</a:t>
            </a:r>
          </a:p>
          <a:p>
            <a:pPr lvl="1"/>
            <a:endParaRPr lang="en-GB" sz="1600" dirty="0"/>
          </a:p>
        </p:txBody>
      </p:sp>
      <p:sp>
        <p:nvSpPr>
          <p:cNvPr id="9" name="Rectangle 19"/>
          <p:cNvSpPr>
            <a:spLocks noChangeArrowheads="1"/>
          </p:cNvSpPr>
          <p:nvPr/>
        </p:nvSpPr>
        <p:spPr bwMode="auto">
          <a:xfrm>
            <a:off x="558114" y="4597487"/>
            <a:ext cx="5690286" cy="1955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a:t>
            </a:r>
            <a:r>
              <a:rPr lang="en-US" altLang="en-US" sz="2400" b="1" dirty="0"/>
              <a:t>A</a:t>
            </a:r>
            <a:r>
              <a:rPr lang="en-US" altLang="en-US" sz="2400" b="1" dirty="0" smtClean="0"/>
              <a:t>M2</a:t>
            </a:r>
            <a:endParaRPr lang="en-US" altLang="en-US" sz="2400" b="1" dirty="0"/>
          </a:p>
          <a:p>
            <a:pPr lvl="1"/>
            <a:r>
              <a:rPr lang="en-US" sz="1600" dirty="0" smtClean="0"/>
              <a:t>Motions (</a:t>
            </a:r>
            <a:r>
              <a:rPr lang="en-US" sz="1600" dirty="0" err="1" smtClean="0"/>
              <a:t>Telecons</a:t>
            </a:r>
            <a:r>
              <a:rPr lang="en-US" sz="1600" dirty="0" smtClean="0"/>
              <a:t>, ad-hoc)</a:t>
            </a:r>
          </a:p>
          <a:p>
            <a:pPr lvl="1"/>
            <a:r>
              <a:rPr lang="en-US" sz="1600" dirty="0"/>
              <a:t>CID 2343 – </a:t>
            </a:r>
            <a:r>
              <a:rPr lang="en-US" sz="1600" dirty="0" err="1"/>
              <a:t>Youhan</a:t>
            </a:r>
            <a:r>
              <a:rPr lang="en-US" sz="1600" dirty="0"/>
              <a:t> KIM</a:t>
            </a:r>
            <a:endParaRPr lang="en-GB" sz="1600" dirty="0"/>
          </a:p>
          <a:p>
            <a:pPr lvl="1"/>
            <a:r>
              <a:rPr lang="en-GB" sz="1600" dirty="0" smtClean="0"/>
              <a:t>11-19-0181 </a:t>
            </a:r>
            <a:r>
              <a:rPr lang="en-GB" sz="1600" dirty="0"/>
              <a:t>- CID 2186 – Sean COFFEY</a:t>
            </a:r>
          </a:p>
          <a:p>
            <a:pPr lvl="1"/>
            <a:r>
              <a:rPr lang="en-GB" sz="1600" dirty="0"/>
              <a:t>CIDs (2520, 2429, </a:t>
            </a:r>
            <a:r>
              <a:rPr lang="en-GB" sz="1600" dirty="0" smtClean="0"/>
              <a:t>2664, 2702) </a:t>
            </a:r>
            <a:r>
              <a:rPr lang="en-GB" sz="1600" dirty="0"/>
              <a:t>Menzo WENTINK</a:t>
            </a:r>
          </a:p>
          <a:p>
            <a:pPr lvl="1"/>
            <a:r>
              <a:rPr lang="en-US" sz="1600" dirty="0"/>
              <a:t>11-19-551 - MAC CIDs– Mark HAMILTON</a:t>
            </a:r>
            <a:endParaRPr lang="en-GB" sz="1600" dirty="0"/>
          </a:p>
          <a:p>
            <a:pPr lvl="1"/>
            <a:endParaRPr lang="en-GB" sz="1600" dirty="0"/>
          </a:p>
          <a:p>
            <a:pPr lvl="1"/>
            <a:endParaRPr lang="en-GB" sz="1600" dirty="0"/>
          </a:p>
          <a:p>
            <a:pPr lvl="1"/>
            <a:endParaRPr lang="en-GB" sz="1200" dirty="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smtClean="0"/>
              <a:t>– Additional tech changes in 11-19-856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Incorporate the changes </a:t>
            </a:r>
          </a:p>
          <a:p>
            <a:pPr lvl="1">
              <a:lnSpc>
                <a:spcPct val="80000"/>
              </a:lnSpc>
            </a:pPr>
            <a:r>
              <a:rPr lang="en-GB" sz="2400" dirty="0" smtClean="0"/>
              <a:t>Shown </a:t>
            </a:r>
            <a:r>
              <a:rPr lang="en-GB" sz="2400" dirty="0"/>
              <a:t>under “Proposed technical changes” </a:t>
            </a:r>
            <a:r>
              <a:rPr lang="en-GB" sz="2400" dirty="0" smtClean="0"/>
              <a:t> under “Stand-alone </a:t>
            </a:r>
            <a:r>
              <a:rPr lang="en-GB" sz="2400" dirty="0"/>
              <a:t>changes re optional </a:t>
            </a:r>
            <a:r>
              <a:rPr lang="en-GB" sz="2400" dirty="0" err="1"/>
              <a:t>subelements</a:t>
            </a:r>
            <a:r>
              <a:rPr lang="en-GB" sz="2400" dirty="0"/>
              <a:t>” in </a:t>
            </a:r>
            <a:r>
              <a:rPr lang="en-GB" sz="2400" dirty="0" smtClean="0">
                <a:hlinkClick r:id="rId3"/>
              </a:rPr>
              <a:t>https://mentor.ieee.org/802.11/dcn/19/11-19-0856-10-000m-resolutions-for-some-comments-on-11md-d2-0-lb236.docx</a:t>
            </a:r>
            <a:r>
              <a:rPr lang="en-GB" sz="2400" dirty="0" smtClean="0"/>
              <a:t> .</a:t>
            </a:r>
            <a:endParaRPr lang="en-GB" sz="2400" dirty="0"/>
          </a:p>
          <a:p>
            <a:pPr>
              <a:lnSpc>
                <a:spcPct val="80000"/>
              </a:lnSpc>
            </a:pPr>
            <a:r>
              <a:rPr lang="en-US" altLang="en-US" sz="2800" dirty="0" smtClean="0"/>
              <a:t>into the </a:t>
            </a:r>
            <a:r>
              <a:rPr lang="en-US" altLang="en-US" sz="2800" dirty="0" err="1" smtClean="0"/>
              <a:t>TGmd</a:t>
            </a:r>
            <a:r>
              <a:rPr lang="en-US" altLang="en-US" sz="2800" dirty="0" smtClean="0"/>
              <a:t> draft.</a:t>
            </a:r>
            <a:br>
              <a:rPr lang="en-US" altLang="en-US" sz="2800" dirty="0" smtClean="0"/>
            </a:br>
            <a:endParaRPr lang="en-US" altLang="en-US" dirty="0">
              <a:solidFill>
                <a:srgbClr val="006600"/>
              </a:solidFill>
            </a:endParaRPr>
          </a:p>
          <a:p>
            <a:pPr>
              <a:lnSpc>
                <a:spcPct val="80000"/>
              </a:lnSpc>
            </a:pPr>
            <a:r>
              <a:rPr lang="en-US" altLang="en-US" sz="2800" dirty="0" smtClean="0"/>
              <a:t>Moved: </a:t>
            </a:r>
            <a:endParaRPr lang="en-US" altLang="en-US" sz="2800" dirty="0"/>
          </a:p>
          <a:p>
            <a:pPr>
              <a:lnSpc>
                <a:spcPct val="80000"/>
              </a:lnSpc>
            </a:pPr>
            <a:r>
              <a:rPr lang="en-US" altLang="en-US" sz="2800" dirty="0" smtClean="0"/>
              <a:t>Seconded: </a:t>
            </a:r>
          </a:p>
          <a:p>
            <a:pPr>
              <a:lnSpc>
                <a:spcPct val="80000"/>
              </a:lnSpc>
            </a:pPr>
            <a:r>
              <a:rPr lang="en-US" altLang="en-US" sz="2800" dirty="0" smtClean="0"/>
              <a:t>Result: </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14790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smtClean="0"/>
              <a:t>– Additional editorial changes in 11-19-856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Incorporate </a:t>
            </a:r>
            <a:r>
              <a:rPr lang="en-US" altLang="en-US" sz="2800" dirty="0"/>
              <a:t>the changes </a:t>
            </a:r>
          </a:p>
          <a:p>
            <a:pPr lvl="1">
              <a:lnSpc>
                <a:spcPct val="80000"/>
              </a:lnSpc>
            </a:pPr>
            <a:r>
              <a:rPr lang="en-GB" sz="2400" dirty="0"/>
              <a:t>Shown under “Proposed </a:t>
            </a:r>
            <a:r>
              <a:rPr lang="en-GB" sz="2400" dirty="0" smtClean="0"/>
              <a:t>editorial </a:t>
            </a:r>
            <a:r>
              <a:rPr lang="en-GB" sz="2400" dirty="0"/>
              <a:t>changes”  under “Stand-alone changes re optional </a:t>
            </a:r>
            <a:r>
              <a:rPr lang="en-GB" sz="2400" dirty="0" err="1"/>
              <a:t>subelements</a:t>
            </a:r>
            <a:r>
              <a:rPr lang="en-GB" sz="2400" dirty="0"/>
              <a:t>” in </a:t>
            </a:r>
            <a:r>
              <a:rPr lang="en-GB" sz="2400" dirty="0">
                <a:hlinkClick r:id="rId3"/>
              </a:rPr>
              <a:t>https://</a:t>
            </a:r>
            <a:r>
              <a:rPr lang="en-GB" sz="2400" dirty="0" smtClean="0">
                <a:hlinkClick r:id="rId3"/>
              </a:rPr>
              <a:t>mentor.ieee.org/802.11/dcn/19/11-19-0856-10-000m-resolutions-for-some-comments-on-11md-d2-0-lb236.docx</a:t>
            </a:r>
            <a:r>
              <a:rPr lang="en-GB" sz="2400" dirty="0" smtClean="0"/>
              <a:t> .</a:t>
            </a:r>
            <a:endParaRPr lang="en-GB" sz="2400" dirty="0"/>
          </a:p>
          <a:p>
            <a:pPr>
              <a:lnSpc>
                <a:spcPct val="80000"/>
              </a:lnSpc>
            </a:pPr>
            <a:r>
              <a:rPr lang="en-US" altLang="en-US" sz="2800" dirty="0"/>
              <a:t>into the </a:t>
            </a:r>
            <a:r>
              <a:rPr lang="en-US" altLang="en-US" sz="2800" dirty="0" err="1"/>
              <a:t>TGmd</a:t>
            </a:r>
            <a:r>
              <a:rPr lang="en-US" altLang="en-US" sz="2800" dirty="0"/>
              <a:t> draft.</a:t>
            </a:r>
            <a:r>
              <a:rPr lang="en-US" altLang="en-US" sz="2000" dirty="0"/>
              <a:t/>
            </a:r>
            <a:br>
              <a:rPr lang="en-US" altLang="en-US" sz="2000" dirty="0"/>
            </a:br>
            <a:endParaRPr lang="en-US" altLang="en-US" sz="1800" dirty="0">
              <a:solidFill>
                <a:srgbClr val="006600"/>
              </a:solidFill>
            </a:endParaRPr>
          </a:p>
          <a:p>
            <a:pPr marL="0" indent="0">
              <a:lnSpc>
                <a:spcPct val="80000"/>
              </a:lnSpc>
              <a:buNone/>
            </a:pPr>
            <a:r>
              <a:rPr lang="en-US" altLang="en-US" sz="2000" dirty="0" smtClean="0"/>
              <a:t/>
            </a:r>
            <a:br>
              <a:rPr lang="en-US" altLang="en-US" sz="2000" dirty="0" smtClean="0"/>
            </a:br>
            <a:endParaRPr lang="en-US" altLang="en-US" dirty="0">
              <a:solidFill>
                <a:srgbClr val="006600"/>
              </a:solidFill>
            </a:endParaRPr>
          </a:p>
          <a:p>
            <a:pPr>
              <a:lnSpc>
                <a:spcPct val="80000"/>
              </a:lnSpc>
            </a:pPr>
            <a:r>
              <a:rPr lang="en-US" altLang="en-US" sz="2800" dirty="0" smtClean="0"/>
              <a:t>Moved: </a:t>
            </a:r>
            <a:endParaRPr lang="en-US" altLang="en-US" sz="2800" dirty="0"/>
          </a:p>
          <a:p>
            <a:pPr>
              <a:lnSpc>
                <a:spcPct val="80000"/>
              </a:lnSpc>
            </a:pPr>
            <a:r>
              <a:rPr lang="en-US" altLang="en-US" sz="2800" dirty="0" smtClean="0"/>
              <a:t>Seconded: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291016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PWE in constant time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a:t>
            </a:r>
            <a:r>
              <a:rPr lang="en-US" dirty="0">
                <a:hlinkClick r:id="rId3"/>
              </a:rPr>
              <a:t>https</a:t>
            </a:r>
            <a:r>
              <a:rPr lang="en-US">
                <a:hlinkClick r:id="rId3"/>
              </a:rPr>
              <a:t>://</a:t>
            </a:r>
            <a:r>
              <a:rPr lang="en-US" smtClean="0">
                <a:hlinkClick r:id="rId3"/>
              </a:rPr>
              <a:t>mentor.ieee.org/802.11/dcn/19/11-19-1173-15-000m-pwe-in-constant-time.docx</a:t>
            </a:r>
            <a:r>
              <a:rPr lang="en-US" smtClean="0"/>
              <a:t> </a:t>
            </a: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690443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33</a:t>
            </a:fld>
            <a:endParaRPr lang="en-US"/>
          </a:p>
        </p:txBody>
      </p:sp>
      <p:sp>
        <p:nvSpPr>
          <p:cNvPr id="5" name="TextBox 4"/>
          <p:cNvSpPr txBox="1"/>
          <p:nvPr/>
        </p:nvSpPr>
        <p:spPr>
          <a:xfrm>
            <a:off x="2057400" y="1905000"/>
            <a:ext cx="3956404" cy="646331"/>
          </a:xfrm>
          <a:prstGeom prst="rect">
            <a:avLst/>
          </a:prstGeom>
          <a:noFill/>
        </p:spPr>
        <p:txBody>
          <a:bodyPr wrap="none" rtlCol="0">
            <a:spAutoFit/>
          </a:bodyPr>
          <a:lstStyle/>
          <a:p>
            <a:r>
              <a:rPr lang="en-US" sz="3600" dirty="0" smtClean="0"/>
              <a:t>Wednesday Motions</a:t>
            </a:r>
            <a:endParaRPr lang="en-GB" sz="3600" dirty="0"/>
          </a:p>
        </p:txBody>
      </p:sp>
    </p:spTree>
    <p:extLst>
      <p:ext uri="{BB962C8B-B14F-4D97-AF65-F5344CB8AC3E}">
        <p14:creationId xmlns:p14="http://schemas.microsoft.com/office/powerpoint/2010/main" val="34918333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September Mon &amp; Tues meeting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 MAC-xx” tab in </a:t>
            </a:r>
            <a:r>
              <a:rPr lang="en-US" altLang="en-US" sz="1800" dirty="0" smtClean="0">
                <a:hlinkClick r:id="rId3"/>
              </a:rPr>
              <a:t>https://mentor.ieee.org/802.11/dcn/17/11-17-0927-49-000m-revmd-mac-comments.xls</a:t>
            </a:r>
            <a:r>
              <a:rPr lang="en-US" altLang="en-US" sz="1800" dirty="0" smtClean="0"/>
              <a:t> , </a:t>
            </a:r>
          </a:p>
          <a:p>
            <a:pPr lvl="1">
              <a:lnSpc>
                <a:spcPct val="80000"/>
              </a:lnSpc>
            </a:pPr>
            <a:r>
              <a:rPr lang="en-US" altLang="en-US" sz="1800" dirty="0" smtClean="0"/>
              <a:t>“PHY Motion x”, tab in </a:t>
            </a:r>
            <a:r>
              <a:rPr lang="en-US" altLang="en-US" sz="1800" dirty="0" smtClean="0">
                <a:hlinkClick r:id="rId4"/>
              </a:rPr>
              <a:t>https://mentor.ieee.org/802.11/dcn/19/11-19-0156-09-000m-lb236-revmd-phy-sec-comments.xlsx</a:t>
            </a:r>
            <a:r>
              <a:rPr lang="en-US" altLang="en-US" sz="1800" dirty="0" smtClean="0"/>
              <a:t>   </a:t>
            </a:r>
          </a:p>
          <a:p>
            <a:pPr lvl="1">
              <a:lnSpc>
                <a:spcPct val="80000"/>
              </a:lnSpc>
            </a:pPr>
            <a:r>
              <a:rPr lang="en-US" altLang="en-US" sz="1800" dirty="0" smtClean="0"/>
              <a:t>“GEN Motion xxx” tab </a:t>
            </a:r>
            <a:r>
              <a:rPr lang="en-US" altLang="en-US" sz="1800" dirty="0"/>
              <a:t>in </a:t>
            </a:r>
            <a:r>
              <a:rPr lang="en-US" altLang="en-US" sz="1800" dirty="0">
                <a:hlinkClick r:id="rId5"/>
              </a:rPr>
              <a:t>https://</a:t>
            </a:r>
            <a:r>
              <a:rPr lang="en-US" altLang="en-US" sz="1800" dirty="0" smtClean="0">
                <a:hlinkClick r:id="rId5"/>
              </a:rPr>
              <a:t>mentor.ieee.org/802.11/dcn/19/11-19-0449-12-000m-revmd-lb236-gen-comments.xls</a:t>
            </a:r>
            <a:r>
              <a:rPr lang="en-US" altLang="en-US" sz="1800" dirty="0" smtClean="0"/>
              <a:t> </a:t>
            </a:r>
          </a:p>
          <a:p>
            <a:pPr lvl="1">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8" name="Rectangle 7"/>
          <p:cNvSpPr/>
          <p:nvPr/>
        </p:nvSpPr>
        <p:spPr>
          <a:xfrm>
            <a:off x="9906000" y="1259342"/>
            <a:ext cx="2211439" cy="523220"/>
          </a:xfrm>
          <a:prstGeom prst="rect">
            <a:avLst/>
          </a:prstGeom>
          <a:noFill/>
        </p:spPr>
        <p:txBody>
          <a:bodyPr wrap="none" lIns="91440" tIns="45720" rIns="91440" bIns="45720">
            <a:spAutoFit/>
          </a:bodyPr>
          <a:lstStyle/>
          <a:p>
            <a:pPr algn="ctr"/>
            <a:r>
              <a:rPr lang="en-US" sz="2800" dirty="0" smtClean="0">
                <a:ln w="0"/>
                <a:solidFill>
                  <a:schemeClr val="accent1"/>
                </a:solidFill>
                <a:effectLst>
                  <a:outerShdw blurRad="38100" dist="25400" dir="5400000" algn="ctr" rotWithShape="0">
                    <a:srgbClr val="6E747A">
                      <a:alpha val="43000"/>
                    </a:srgbClr>
                  </a:outerShdw>
                </a:effectLst>
              </a:rPr>
              <a:t>To be updated</a:t>
            </a:r>
            <a:endParaRPr lang="en-GB" sz="28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3179849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Insufficient Detail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a:t>Approve the comment resolutions in the </a:t>
            </a:r>
            <a:endParaRPr lang="en-US" altLang="en-US" sz="2000" dirty="0" smtClean="0"/>
          </a:p>
          <a:p>
            <a:pPr marL="0" indent="0">
              <a:lnSpc>
                <a:spcPct val="80000"/>
              </a:lnSpc>
              <a:buNone/>
            </a:pPr>
            <a:endParaRPr lang="en-US" altLang="en-US" sz="2000" dirty="0"/>
          </a:p>
          <a:p>
            <a:pPr lvl="1">
              <a:lnSpc>
                <a:spcPct val="80000"/>
              </a:lnSpc>
            </a:pPr>
            <a:r>
              <a:rPr lang="en-US" altLang="en-US" sz="1800" dirty="0" smtClean="0"/>
              <a:t>“GEN Insufficient Information” tab in </a:t>
            </a:r>
            <a:r>
              <a:rPr lang="en-US" altLang="en-US" sz="1800" dirty="0" smtClean="0">
                <a:hlinkClick r:id="rId3"/>
              </a:rPr>
              <a:t>https://mentor.ieee.org/802.11/dcn/19/11-19-0449-12-000m-revmd-lb236-gen-comments.xls</a:t>
            </a:r>
            <a:r>
              <a:rPr lang="en-US" altLang="en-US" sz="1800" dirty="0" smtClean="0"/>
              <a:t> </a:t>
            </a:r>
            <a:r>
              <a:rPr lang="en-US" altLang="en-US" sz="2000" dirty="0" smtClean="0"/>
              <a:t/>
            </a:r>
            <a:br>
              <a:rPr lang="en-US" altLang="en-US" sz="2000" dirty="0" smtClean="0"/>
            </a:br>
            <a:endParaRPr lang="en-US" altLang="en-US" sz="1800" dirty="0" smtClean="0">
              <a:solidFill>
                <a:srgbClr val="006600"/>
              </a:solidFill>
            </a:endParaRPr>
          </a:p>
          <a:p>
            <a:pPr lvl="1">
              <a:lnSpc>
                <a:spcPct val="80000"/>
              </a:lnSpc>
            </a:pPr>
            <a:r>
              <a:rPr lang="en-US" altLang="en-US" sz="1800" dirty="0" smtClean="0"/>
              <a:t>“Insufficient </a:t>
            </a:r>
            <a:r>
              <a:rPr lang="en-US" altLang="en-US" sz="1800" dirty="0"/>
              <a:t>D</a:t>
            </a:r>
            <a:r>
              <a:rPr lang="en-US" altLang="en-US" sz="1800" dirty="0" smtClean="0"/>
              <a:t>etail” tab </a:t>
            </a:r>
            <a:r>
              <a:rPr lang="en-US" altLang="en-US" sz="1800" dirty="0"/>
              <a:t>in </a:t>
            </a:r>
            <a:r>
              <a:rPr lang="en-US" altLang="en-US" sz="1800" dirty="0" smtClean="0">
                <a:hlinkClick r:id="rId4"/>
              </a:rPr>
              <a:t>https://mentor.ieee.org/802.11/dcn/17/11-17-0927-48-000m-revmd-mac-comments.xls </a:t>
            </a:r>
            <a:r>
              <a:rPr lang="en-US" altLang="en-US" sz="1800" dirty="0" smtClean="0"/>
              <a:t/>
            </a:r>
            <a:br>
              <a:rPr lang="en-US" altLang="en-US" sz="1800" dirty="0" smtClean="0"/>
            </a:br>
            <a:endParaRPr lang="en-US" altLang="en-US" sz="1800" dirty="0" smtClean="0"/>
          </a:p>
          <a:p>
            <a:pPr lvl="1">
              <a:lnSpc>
                <a:spcPct val="80000"/>
              </a:lnSpc>
            </a:pPr>
            <a:r>
              <a:rPr lang="en-US" altLang="en-US" sz="1800" dirty="0" smtClean="0"/>
              <a:t>“Insufficient Details”, tab in </a:t>
            </a:r>
            <a:r>
              <a:rPr lang="en-US" altLang="en-US" sz="1800" dirty="0" smtClean="0">
                <a:hlinkClick r:id="rId5"/>
              </a:rPr>
              <a:t>https://mentor.ieee.org/802.11/dcn/19/11-19-0156-09-000m-lb236-revmd-phy-sec-comments.xlsx</a:t>
            </a:r>
            <a:r>
              <a:rPr lang="en-US" altLang="en-US" sz="1800" dirty="0" smtClean="0"/>
              <a:t> </a:t>
            </a:r>
          </a:p>
          <a:p>
            <a:pPr>
              <a:lnSpc>
                <a:spcPct val="80000"/>
              </a:lnSpc>
            </a:pPr>
            <a:endParaRPr lang="en-US" altLang="en-US" sz="2000" dirty="0" smtClean="0"/>
          </a:p>
          <a:p>
            <a:pPr>
              <a:lnSpc>
                <a:spcPct val="80000"/>
              </a:lnSpc>
            </a:pPr>
            <a:endParaRPr lang="en-US" altLang="en-US"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7" name="Rectangle 6"/>
          <p:cNvSpPr/>
          <p:nvPr/>
        </p:nvSpPr>
        <p:spPr>
          <a:xfrm>
            <a:off x="9906000" y="1259342"/>
            <a:ext cx="2211439" cy="523220"/>
          </a:xfrm>
          <a:prstGeom prst="rect">
            <a:avLst/>
          </a:prstGeom>
          <a:noFill/>
        </p:spPr>
        <p:txBody>
          <a:bodyPr wrap="none" lIns="91440" tIns="45720" rIns="91440" bIns="45720">
            <a:spAutoFit/>
          </a:bodyPr>
          <a:lstStyle/>
          <a:p>
            <a:pPr algn="ctr"/>
            <a:r>
              <a:rPr lang="en-US" sz="2800" dirty="0" smtClean="0">
                <a:ln w="0"/>
                <a:solidFill>
                  <a:schemeClr val="accent1"/>
                </a:solidFill>
                <a:effectLst>
                  <a:outerShdw blurRad="38100" dist="25400" dir="5400000" algn="ctr" rotWithShape="0">
                    <a:srgbClr val="6E747A">
                      <a:alpha val="43000"/>
                    </a:srgbClr>
                  </a:outerShdw>
                </a:effectLst>
              </a:rPr>
              <a:t>To be updated</a:t>
            </a:r>
            <a:endParaRPr lang="en-GB" sz="28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83366779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36</a:t>
            </a:fld>
            <a:endParaRPr lang="en-US"/>
          </a:p>
        </p:txBody>
      </p:sp>
      <p:sp>
        <p:nvSpPr>
          <p:cNvPr id="5" name="TextBox 4"/>
          <p:cNvSpPr txBox="1"/>
          <p:nvPr/>
        </p:nvSpPr>
        <p:spPr>
          <a:xfrm>
            <a:off x="2057400" y="1905000"/>
            <a:ext cx="3583032" cy="646331"/>
          </a:xfrm>
          <a:prstGeom prst="rect">
            <a:avLst/>
          </a:prstGeom>
          <a:noFill/>
        </p:spPr>
        <p:txBody>
          <a:bodyPr wrap="none" rtlCol="0">
            <a:spAutoFit/>
          </a:bodyPr>
          <a:lstStyle/>
          <a:p>
            <a:r>
              <a:rPr lang="en-US" sz="3600" dirty="0" smtClean="0"/>
              <a:t>Thursday Motions</a:t>
            </a:r>
            <a:endParaRPr lang="en-GB" sz="3600" dirty="0"/>
          </a:p>
        </p:txBody>
      </p:sp>
    </p:spTree>
    <p:extLst>
      <p:ext uri="{BB962C8B-B14F-4D97-AF65-F5344CB8AC3E}">
        <p14:creationId xmlns:p14="http://schemas.microsoft.com/office/powerpoint/2010/main" val="29241295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MEC Comments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a:t>
            </a:r>
            <a:r>
              <a:rPr lang="en-US" dirty="0">
                <a:hlinkClick r:id="rId3"/>
              </a:rPr>
              <a:t>https://</a:t>
            </a:r>
            <a:r>
              <a:rPr lang="en-US" dirty="0" smtClean="0">
                <a:hlinkClick r:id="rId3"/>
              </a:rPr>
              <a:t>mentor.ieee.org/802.11/dcn/19/11-19-1444-04-000m-proposed-changes-re-ieee-sa-mec-comment-related-to-draft-2-1-of-ieee-p802-11revmd.docx</a:t>
            </a:r>
            <a:r>
              <a:rPr lang="en-US" dirty="0" smtClean="0"/>
              <a:t> </a:t>
            </a: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8886459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September Weds/Thurs meeting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 MAC-xx” tab in </a:t>
            </a:r>
            <a:r>
              <a:rPr lang="en-US" altLang="en-US" sz="1800" dirty="0" smtClean="0">
                <a:hlinkClick r:id="rId3"/>
              </a:rPr>
              <a:t>https://mentor.ieee.org/802.11/dcn/17/11-17-0927-44-000m-revmd-mac-comments.xls</a:t>
            </a:r>
            <a:r>
              <a:rPr lang="en-US" altLang="en-US" sz="1800" dirty="0" smtClean="0"/>
              <a:t> , </a:t>
            </a:r>
          </a:p>
          <a:p>
            <a:pPr lvl="1">
              <a:lnSpc>
                <a:spcPct val="80000"/>
              </a:lnSpc>
            </a:pPr>
            <a:r>
              <a:rPr lang="en-US" altLang="en-US" sz="1800" dirty="0" smtClean="0"/>
              <a:t>“PHY Motion x”, tab in </a:t>
            </a:r>
            <a:r>
              <a:rPr lang="en-US" altLang="en-US" sz="1800" dirty="0" smtClean="0">
                <a:hlinkClick r:id="rId4"/>
              </a:rPr>
              <a:t>https://mentor.ieee.org/802.11/dcn/19/11-19-0156-09-000m-lb236-revmd-phy-sec-comments.xlsx</a:t>
            </a:r>
            <a:r>
              <a:rPr lang="en-US" altLang="en-US" sz="1800" dirty="0" smtClean="0"/>
              <a:t>   </a:t>
            </a:r>
          </a:p>
          <a:p>
            <a:pPr lvl="1">
              <a:lnSpc>
                <a:spcPct val="80000"/>
              </a:lnSpc>
            </a:pPr>
            <a:r>
              <a:rPr lang="en-US" altLang="en-US" sz="1800" dirty="0" smtClean="0"/>
              <a:t>“GEN Motion xxx” tab in </a:t>
            </a:r>
            <a:r>
              <a:rPr lang="en-US" altLang="en-US" sz="1800" dirty="0">
                <a:hlinkClick r:id="rId5"/>
              </a:rPr>
              <a:t>https://</a:t>
            </a:r>
            <a:r>
              <a:rPr lang="en-US" altLang="en-US" sz="1800" dirty="0" smtClean="0">
                <a:hlinkClick r:id="rId5"/>
              </a:rPr>
              <a:t>mentor.ieee.org/802.11/dcn/19/11-19-0449-12-000m-revmd-lb236-gen-comments.xls</a:t>
            </a:r>
            <a:r>
              <a:rPr lang="en-US" altLang="en-US" sz="1800" dirty="0" smtClean="0"/>
              <a:t> </a:t>
            </a:r>
          </a:p>
          <a:p>
            <a:pPr lvl="1">
              <a:lnSpc>
                <a:spcPct val="80000"/>
              </a:lnSpc>
            </a:pPr>
            <a:endParaRPr lang="en-US" altLang="en-US" sz="1800" dirty="0"/>
          </a:p>
          <a:p>
            <a:pPr lvl="1">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8" name="Rectangle 7"/>
          <p:cNvSpPr/>
          <p:nvPr/>
        </p:nvSpPr>
        <p:spPr>
          <a:xfrm>
            <a:off x="9944282" y="1262390"/>
            <a:ext cx="2211439" cy="523220"/>
          </a:xfrm>
          <a:prstGeom prst="rect">
            <a:avLst/>
          </a:prstGeom>
          <a:noFill/>
        </p:spPr>
        <p:txBody>
          <a:bodyPr wrap="none" lIns="91440" tIns="45720" rIns="91440" bIns="45720">
            <a:spAutoFit/>
          </a:bodyPr>
          <a:lstStyle/>
          <a:p>
            <a:pPr algn="ctr"/>
            <a:r>
              <a:rPr lang="en-US" sz="2800" dirty="0" smtClean="0">
                <a:ln w="0"/>
                <a:solidFill>
                  <a:schemeClr val="accent1"/>
                </a:solidFill>
                <a:effectLst>
                  <a:outerShdw blurRad="38100" dist="25400" dir="5400000" algn="ctr" rotWithShape="0">
                    <a:srgbClr val="6E747A">
                      <a:alpha val="43000"/>
                    </a:srgbClr>
                  </a:outerShdw>
                </a:effectLst>
              </a:rPr>
              <a:t>To be updated</a:t>
            </a:r>
            <a:endParaRPr lang="en-GB" sz="28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8535923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approved changes to P802.11REVmd D2.0 as defined in 11-18-611, instruct </a:t>
            </a:r>
            <a:r>
              <a:rPr lang="en-US" sz="2800" dirty="0"/>
              <a:t>the editor to prepare </a:t>
            </a:r>
            <a:r>
              <a:rPr lang="en-US" sz="2800" dirty="0" smtClean="0"/>
              <a:t>P802.11REVmd D3.0 and</a:t>
            </a:r>
            <a:endParaRPr lang="en-GB" sz="2800" dirty="0"/>
          </a:p>
          <a:p>
            <a:pPr lvl="0"/>
            <a:r>
              <a:rPr lang="en-US" sz="2800" dirty="0"/>
              <a:t>Approve a </a:t>
            </a:r>
            <a:r>
              <a:rPr lang="en-US" sz="2800" dirty="0" smtClean="0"/>
              <a:t>15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p>
          <a:p>
            <a:r>
              <a:rPr lang="en-US" altLang="en-US" sz="2800" kern="0" dirty="0" smtClean="0"/>
              <a:t>TG result:</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10" name="Rectangle 35"/>
          <p:cNvSpPr>
            <a:spLocks noChangeArrowheads="1"/>
          </p:cNvSpPr>
          <p:nvPr/>
        </p:nvSpPr>
        <p:spPr bwMode="auto">
          <a:xfrm>
            <a:off x="6096000" y="1905000"/>
            <a:ext cx="57912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PM1 </a:t>
            </a:r>
          </a:p>
          <a:p>
            <a:pPr lvl="1"/>
            <a:r>
              <a:rPr lang="en-US" sz="1800" dirty="0" smtClean="0"/>
              <a:t>Available CIDs</a:t>
            </a:r>
          </a:p>
          <a:p>
            <a:pPr lvl="1"/>
            <a:r>
              <a:rPr lang="en-US" sz="1800" dirty="0" smtClean="0"/>
              <a:t>Motions</a:t>
            </a:r>
            <a:endParaRPr lang="en-GB" sz="1800" dirty="0"/>
          </a:p>
          <a:p>
            <a:pPr lvl="1">
              <a:lnSpc>
                <a:spcPct val="80000"/>
              </a:lnSpc>
            </a:pPr>
            <a:r>
              <a:rPr lang="en-US" altLang="en-US" sz="1800" dirty="0" smtClean="0"/>
              <a:t>Plans for September – November 2019</a:t>
            </a:r>
          </a:p>
          <a:p>
            <a:pPr lvl="1">
              <a:lnSpc>
                <a:spcPct val="80000"/>
              </a:lnSpc>
            </a:pPr>
            <a:r>
              <a:rPr lang="en-US" altLang="en-US" sz="1800" dirty="0" smtClean="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11" name="Rectangle 19"/>
          <p:cNvSpPr>
            <a:spLocks noChangeArrowheads="1"/>
          </p:cNvSpPr>
          <p:nvPr/>
        </p:nvSpPr>
        <p:spPr bwMode="auto">
          <a:xfrm>
            <a:off x="533400" y="3429000"/>
            <a:ext cx="5396996" cy="1828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Thursday AM2</a:t>
            </a:r>
            <a:endParaRPr lang="en-GB" sz="1600" dirty="0"/>
          </a:p>
          <a:p>
            <a:pPr lvl="1"/>
            <a:r>
              <a:rPr lang="en-US" sz="1800" dirty="0" smtClean="0"/>
              <a:t>Available CIDs</a:t>
            </a:r>
            <a:endParaRPr lang="en-US" sz="1800" dirty="0"/>
          </a:p>
          <a:p>
            <a:pPr lvl="1"/>
            <a:endParaRPr lang="en-GB" sz="1800" dirty="0" smtClean="0"/>
          </a:p>
          <a:p>
            <a:pPr lvl="1"/>
            <a:endParaRPr lang="en-GB" dirty="0"/>
          </a:p>
          <a:p>
            <a:pPr lvl="1"/>
            <a:endParaRPr lang="en-US" sz="1600" dirty="0" smtClean="0"/>
          </a:p>
          <a:p>
            <a:pPr lvl="1"/>
            <a:endParaRPr lang="en-US" sz="1600" dirty="0" smtClean="0"/>
          </a:p>
          <a:p>
            <a:pPr lvl="1"/>
            <a:endParaRPr lang="en-US" sz="1600" dirty="0"/>
          </a:p>
          <a:p>
            <a:pPr lvl="1"/>
            <a:endParaRPr lang="en-GB" sz="1600" dirty="0"/>
          </a:p>
        </p:txBody>
      </p:sp>
      <p:sp>
        <p:nvSpPr>
          <p:cNvPr id="8" name="Rectangle 19"/>
          <p:cNvSpPr>
            <a:spLocks noChangeArrowheads="1"/>
          </p:cNvSpPr>
          <p:nvPr/>
        </p:nvSpPr>
        <p:spPr bwMode="auto">
          <a:xfrm>
            <a:off x="557784" y="1371600"/>
            <a:ext cx="5156886"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PM2</a:t>
            </a:r>
            <a:endParaRPr lang="en-US" altLang="en-US" sz="2400" b="1" dirty="0"/>
          </a:p>
          <a:p>
            <a:pPr lvl="1"/>
            <a:r>
              <a:rPr lang="en-US" sz="1600" dirty="0" smtClean="0"/>
              <a:t>CIDs 2300, 2388 - Graham SMITH</a:t>
            </a:r>
          </a:p>
          <a:p>
            <a:pPr lvl="1"/>
            <a:r>
              <a:rPr lang="en-US" sz="1600" dirty="0" smtClean="0"/>
              <a:t>CID 2678 – Jiamin CHEN</a:t>
            </a:r>
          </a:p>
          <a:p>
            <a:pPr lvl="1"/>
            <a:r>
              <a:rPr lang="en-US" sz="1600" dirty="0" smtClean="0"/>
              <a:t>11-19-306, 11-19-1561, 11-19-1562, 11-19-1564 Matthew </a:t>
            </a:r>
            <a:r>
              <a:rPr lang="en-US" sz="1600" dirty="0" smtClean="0"/>
              <a:t>Fischer</a:t>
            </a:r>
          </a:p>
          <a:p>
            <a:pPr lvl="1"/>
            <a:r>
              <a:rPr lang="en-US" sz="1600" dirty="0" smtClean="0"/>
              <a:t>11-19-0856 -CIDs 2616, 2620, 2621, 2622 – Mark Rison</a:t>
            </a:r>
            <a:endParaRPr lang="en-US" sz="1600" dirty="0" smtClean="0"/>
          </a:p>
          <a:p>
            <a:pPr lvl="1"/>
            <a:endParaRPr lang="en-GB" sz="1600" dirty="0"/>
          </a:p>
          <a:p>
            <a:pPr lvl="1"/>
            <a:endParaRPr lang="en-GB" sz="1600" dirty="0"/>
          </a:p>
          <a:p>
            <a:pPr lvl="1"/>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40</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&lt;&gt;in [Sunrise Florida/Montreal/Cambridge/Toronto]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41</a:t>
            </a:fld>
            <a:endParaRPr lang="en-US" smtClean="0"/>
          </a:p>
        </p:txBody>
      </p:sp>
      <p:sp>
        <p:nvSpPr>
          <p:cNvPr id="25605" name="Rectangle 2"/>
          <p:cNvSpPr>
            <a:spLocks noGrp="1" noChangeArrowheads="1"/>
          </p:cNvSpPr>
          <p:nvPr>
            <p:ph type="title"/>
          </p:nvPr>
        </p:nvSpPr>
        <p:spPr/>
        <p:txBody>
          <a:bodyPr/>
          <a:lstStyle/>
          <a:p>
            <a:r>
              <a:rPr lang="en-US" altLang="en-US" dirty="0" smtClean="0"/>
              <a:t>September 2019 – November 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r>
              <a:rPr lang="en-US" altLang="en-US" sz="2000" dirty="0" smtClean="0"/>
              <a:t>Oct 11, Nov 1 – </a:t>
            </a:r>
            <a:endParaRPr lang="en-US" altLang="en-US" sz="2000" dirty="0"/>
          </a:p>
          <a:p>
            <a:r>
              <a:rPr lang="en-US" altLang="en-US" sz="2000" dirty="0" smtClean="0"/>
              <a:t>Next ad-hoc:  </a:t>
            </a:r>
          </a:p>
          <a:p>
            <a:pPr lvl="1"/>
            <a:r>
              <a:rPr lang="en-US" altLang="en-US" sz="1600" dirty="0" smtClean="0"/>
              <a:t>TBD</a:t>
            </a:r>
          </a:p>
          <a:p>
            <a:r>
              <a:rPr lang="en-US" altLang="en-US" sz="2000" dirty="0" smtClean="0"/>
              <a:t>Schedule </a:t>
            </a:r>
            <a:r>
              <a:rPr lang="en-US" altLang="en-US" sz="2000" dirty="0"/>
              <a:t>review</a:t>
            </a:r>
          </a:p>
          <a:p>
            <a:r>
              <a:rPr lang="en-US" altLang="en-US" sz="2000" dirty="0"/>
              <a:t>Availability of 11md </a:t>
            </a:r>
            <a:r>
              <a:rPr lang="en-US" altLang="en-US" sz="2000" dirty="0" smtClean="0"/>
              <a:t>D2.0 </a:t>
            </a:r>
            <a:r>
              <a:rPr lang="en-US" altLang="en-US" sz="2000" dirty="0"/>
              <a:t>in the IEEE store</a:t>
            </a:r>
          </a:p>
          <a:p>
            <a:pPr lvl="1"/>
            <a:r>
              <a:rPr lang="en-US" altLang="en-US" sz="1800" dirty="0" smtClean="0"/>
              <a:t>Draft </a:t>
            </a:r>
            <a:r>
              <a:rPr lang="en-US" altLang="en-US" sz="1800" dirty="0"/>
              <a:t>2</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42</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5"/>
              </a:rPr>
              <a:t>mentor.ieee.org/802.11/dcn/17/11-17-0914-06-000m-revmd-wg-cc-comments.xls </a:t>
            </a:r>
            <a:endParaRPr lang="en-US" altLang="en-US" sz="2000" dirty="0" smtClean="0"/>
          </a:p>
          <a:p>
            <a:r>
              <a:rPr lang="en-US" altLang="en-US" sz="2000" dirty="0" smtClean="0"/>
              <a:t>LB232, 236 </a:t>
            </a:r>
            <a:r>
              <a:rPr lang="en-US" altLang="en-US" sz="2000" dirty="0"/>
              <a:t>comments </a:t>
            </a:r>
            <a:r>
              <a:rPr lang="en-US" altLang="en-US" sz="2000" dirty="0" smtClean="0">
                <a:hlinkClick r:id="rId6"/>
              </a:rPr>
              <a:t>https://mentor.ieee.org/802.11/dcn/18/11-18-0611</a:t>
            </a:r>
            <a:r>
              <a:rPr lang="en-US" altLang="en-US" sz="2000" dirty="0" smtClean="0"/>
              <a:t> </a:t>
            </a:r>
          </a:p>
          <a:p>
            <a:r>
              <a:rPr lang="en-US" altLang="en-US" sz="2000" dirty="0" smtClean="0"/>
              <a:t>Approved PAR: </a:t>
            </a:r>
            <a:r>
              <a:rPr lang="en-US" altLang="en-US" sz="2000" dirty="0">
                <a:hlinkClick r:id="rId7"/>
              </a:rPr>
              <a:t>https://</a:t>
            </a:r>
            <a:r>
              <a:rPr lang="en-US" altLang="en-US" sz="2000" dirty="0" smtClean="0">
                <a:hlinkClick r:id="rId7"/>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541561</TotalTime>
  <Words>3314</Words>
  <Application>Microsoft Office PowerPoint</Application>
  <PresentationFormat>Widescreen</PresentationFormat>
  <Paragraphs>804</Paragraphs>
  <Slides>42</Slides>
  <Notes>36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42</vt:i4>
      </vt:variant>
    </vt:vector>
  </HeadingPairs>
  <TitlesOfParts>
    <vt:vector size="53" baseType="lpstr">
      <vt:lpstr>MS Gothic</vt:lpstr>
      <vt:lpstr>MS PGothic</vt:lpstr>
      <vt:lpstr>Arial</vt:lpstr>
      <vt:lpstr>Calibri</vt:lpstr>
      <vt:lpstr>Helvetica</vt:lpstr>
      <vt:lpstr>Monotype Sorts</vt:lpstr>
      <vt:lpstr>Times New Roman</vt:lpstr>
      <vt:lpstr>Wingdings</vt:lpstr>
      <vt:lpstr>802-11-Submission</vt:lpstr>
      <vt:lpstr>Document</vt:lpstr>
      <vt:lpstr>Acrobat Document</vt:lpstr>
      <vt:lpstr>IEEE 802.11 TGmd September 2019 Agenda</vt:lpstr>
      <vt:lpstr>Abstract</vt:lpstr>
      <vt:lpstr>TGmd Agenda  </vt:lpstr>
      <vt:lpstr>TGmd Agenda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July 2019 </vt:lpstr>
      <vt:lpstr>TGmd – Snapshot slide</vt:lpstr>
      <vt:lpstr>PowerPoint Presentation</vt:lpstr>
      <vt:lpstr>Approve prior TGmd minutes</vt:lpstr>
      <vt:lpstr>Motion  124 – GEN CIDS: July, telecons/ad-hoc</vt:lpstr>
      <vt:lpstr>Motion  – CID 2606</vt:lpstr>
      <vt:lpstr>Motion  – CID 2604</vt:lpstr>
      <vt:lpstr>Motion   – MAC CIDS: July, telecon/ad-hoc</vt:lpstr>
      <vt:lpstr>Motion   – MAC CIDS: 2071, 2070 and 2066 Beam tracking</vt:lpstr>
      <vt:lpstr>Motion   – MAC CID: 2472 “at TBTTs”</vt:lpstr>
      <vt:lpstr>Motion  – PHY, CIDs July, telecon/ad-hoc </vt:lpstr>
      <vt:lpstr>Motion  – PHY CID 2685</vt:lpstr>
      <vt:lpstr>Motion  – PHY CID 2630 Operating class changes (rejected)</vt:lpstr>
      <vt:lpstr>Motion  – CID 2689 PMKSA with random MAC address</vt:lpstr>
      <vt:lpstr>Motion  – CID 2186 Reduced capability PHY</vt:lpstr>
      <vt:lpstr>Motion  – Editor, Editor(2) CIDs July, telecon/ad-hoc </vt:lpstr>
      <vt:lpstr>Motion  – Editor CID 2041</vt:lpstr>
      <vt:lpstr>Motion  – Additional tech changes in 11-19-856</vt:lpstr>
      <vt:lpstr>Motion  – Additional editorial changes in 11-19-856</vt:lpstr>
      <vt:lpstr>Motion   – PWE in constant time</vt:lpstr>
      <vt:lpstr>PowerPoint Presentation</vt:lpstr>
      <vt:lpstr>Motion  – September Mon &amp; Tues meeting CIDs</vt:lpstr>
      <vt:lpstr>Motion   – Insufficient Detail CIDs</vt:lpstr>
      <vt:lpstr>PowerPoint Presentation</vt:lpstr>
      <vt:lpstr>Motion   – MEC Comments</vt:lpstr>
      <vt:lpstr>Motion  – September Weds/Thurs meeting CIDs</vt:lpstr>
      <vt:lpstr>PowerPoint Presentation</vt:lpstr>
      <vt:lpstr>Motion: Ad-hoc</vt:lpstr>
      <vt:lpstr>September 2019 – November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September 2019</cp:keywords>
  <cp:lastModifiedBy>Stanley, Dorothy</cp:lastModifiedBy>
  <cp:revision>3823</cp:revision>
  <cp:lastPrinted>1998-02-10T13:28:06Z</cp:lastPrinted>
  <dcterms:created xsi:type="dcterms:W3CDTF">2005-01-04T21:26:55Z</dcterms:created>
  <dcterms:modified xsi:type="dcterms:W3CDTF">2019-09-16T07:20:47Z</dcterms:modified>
</cp:coreProperties>
</file>