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742" r:id="rId16"/>
    <p:sldId id="677" r:id="rId17"/>
    <p:sldId id="721" r:id="rId18"/>
    <p:sldId id="737" r:id="rId19"/>
    <p:sldId id="733" r:id="rId20"/>
    <p:sldId id="738" r:id="rId21"/>
    <p:sldId id="748" r:id="rId22"/>
    <p:sldId id="751" r:id="rId23"/>
    <p:sldId id="736" r:id="rId24"/>
    <p:sldId id="749" r:id="rId25"/>
    <p:sldId id="753" r:id="rId26"/>
    <p:sldId id="754" r:id="rId27"/>
    <p:sldId id="747" r:id="rId28"/>
    <p:sldId id="745" r:id="rId29"/>
    <p:sldId id="750" r:id="rId30"/>
    <p:sldId id="739" r:id="rId31"/>
    <p:sldId id="740" r:id="rId32"/>
    <p:sldId id="741" r:id="rId33"/>
    <p:sldId id="744" r:id="rId34"/>
    <p:sldId id="732" r:id="rId35"/>
    <p:sldId id="728" r:id="rId36"/>
    <p:sldId id="743" r:id="rId37"/>
    <p:sldId id="746" r:id="rId38"/>
    <p:sldId id="752" r:id="rId39"/>
    <p:sldId id="707" r:id="rId40"/>
    <p:sldId id="684" r:id="rId41"/>
    <p:sldId id="590" r:id="rId42"/>
    <p:sldId id="516" r:id="rId4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3" d="100"/>
          <a:sy n="53" d="100"/>
        </p:scale>
        <p:origin x="954" y="7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802.11-19/1374r1</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498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42573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66901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49060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909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37870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717970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9090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1326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2261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678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48431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892223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952965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86294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80599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802.11-19/1374r1</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802.11-19/1374r1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008-01-000m-minutes-for-revmd-july-2019-vienn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450-00-000m-minutes-for-revmd-aug-2019-toronto.docx" TargetMode="External"/><Relationship Id="rId5" Type="http://schemas.openxmlformats.org/officeDocument/2006/relationships/hyperlink" Target="https://mentor.ieee.org/802.11/dcn/19/11-19-1238-01-000m-telecon-minutes-for-revmd-july-11.docx" TargetMode="External"/><Relationship Id="rId4" Type="http://schemas.openxmlformats.org/officeDocument/2006/relationships/hyperlink" Target="https://mentor.ieee.org/802.11/dcn/19/11-19-1382-06-000m-tgmd-2019-july-august-september-teleconference-minute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48-000m-revmd-mac-comments.xls%20except%20for%202082"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8-000m-revmd-ma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8-000m-revmd-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156-09-000m-lb236-revmd-phy-se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156-09-000m-lb236-revmd-phy-sec-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156-11-000m-lb236-revmd-phy-se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156-11-000m-lb236-revmd-phy-sec-comments.xls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156-11-000m-lb236-revmd-phy-se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142-10-000m-revmd-wg-lb236-comments-for-editor-ad-hoc.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mentor.ieee.org/802.11/dcn/19/11-19-0143-13-000m-revmd-editor2-lb236-comments.xls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urldefense.proofpoint.com/v2/url?u=https-3A__mentor.ieee.org_802.11_dcn_19_11-2D19-2D1286-2D01-2D000m-2Dlb236-2Dsome-2Dxdmg-2Dphy-2Dcids.docx&amp;d=DwMGaQ&amp;c=C5b8zRQO1miGmBeVZ2LFWg&amp;r=NTHtA_KHOOrju0kuqznMMhn2PgeiJdiVcWeUfvVgSN4&amp;m=2pFUbiE-FUQgExZ9HSwsuo5_1IBmcTEKnZ-fY5ztptk&amp;s=eAUl9Lnvk8ASXDsc-XP6gfqQgNbv1FHCp5_7gib4s0M&amp;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1173-15-000m-pwe-in-constant-time.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hyperlink" Target="https://mentor.ieee.org/802.11/dcn/19/11-19-0449-12-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5" Type="http://schemas.openxmlformats.org/officeDocument/2006/relationships/hyperlink" Target="https://mentor.ieee.org/802.11/dcn/19/11-19-0156-09-000m-lb236-revmd-phy-sec-comments.xlsx" TargetMode="External"/><Relationship Id="rId4" Type="http://schemas.openxmlformats.org/officeDocument/2006/relationships/hyperlink" Target="https://mentor.ieee.org/802.11/dcn/17/11-17-0927-48-000m-revmd-mac-comments.xls%20except%20for%202082"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1444-04-000m-proposed-changes-re-ieee-sa-mec-comment-related-to-draft-2-1-of-ieee-p802-11revmd.docx"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7/11-17-0927-44-000m-revmd-mac-comments.xls"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 Id="rId5" Type="http://schemas.openxmlformats.org/officeDocument/2006/relationships/hyperlink" Target="https://mentor.ieee.org/802.11/dcn/19/11-19-0449-12-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2019-09-12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364"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222"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83820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Approximately 60 comments remain to be resolved</a:t>
            </a:r>
            <a:endParaRPr lang="en-US" altLang="zh-CN" dirty="0"/>
          </a:p>
          <a:p>
            <a:pPr>
              <a:lnSpc>
                <a:spcPct val="90000"/>
              </a:lnSpc>
            </a:pPr>
            <a:r>
              <a:rPr lang="en-US" altLang="zh-CN" dirty="0"/>
              <a:t>Since </a:t>
            </a:r>
            <a:r>
              <a:rPr lang="en-US" altLang="zh-CN" dirty="0" smtClean="0"/>
              <a:t>July </a:t>
            </a:r>
            <a:r>
              <a:rPr lang="en-US" altLang="zh-CN" dirty="0"/>
              <a:t>2019 meeting</a:t>
            </a:r>
          </a:p>
          <a:p>
            <a:pPr lvl="1">
              <a:lnSpc>
                <a:spcPct val="90000"/>
              </a:lnSpc>
            </a:pPr>
            <a:r>
              <a:rPr lang="en-US" altLang="zh-CN" dirty="0" smtClean="0"/>
              <a:t>Seven teleconferences and an Ad-hoc meeting were held </a:t>
            </a:r>
            <a:r>
              <a:rPr lang="en-US" altLang="zh-CN" dirty="0"/>
              <a:t>to continue comment resolution</a:t>
            </a:r>
          </a:p>
          <a:p>
            <a:pPr>
              <a:lnSpc>
                <a:spcPct val="90000"/>
              </a:lnSpc>
            </a:pPr>
            <a:r>
              <a:rPr lang="en-US" altLang="zh-CN" dirty="0" smtClean="0"/>
              <a:t>September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September - November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 </a:t>
            </a:r>
            <a:r>
              <a:rPr lang="en-US" altLang="zh-CN" dirty="0" smtClean="0">
                <a:cs typeface="Arial" panose="020B0604020202020204" pitchFamily="34" charset="0"/>
                <a:sym typeface="Wingdings" panose="05000000000000000000" pitchFamily="2" charset="2"/>
              </a:rPr>
              <a:t>for</a:t>
            </a:r>
            <a:r>
              <a:rPr lang="en-US" altLang="zh-CN" dirty="0" smtClean="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recirculation LB comments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11-19-1374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TextBox 4"/>
          <p:cNvSpPr txBox="1"/>
          <p:nvPr/>
        </p:nvSpPr>
        <p:spPr>
          <a:xfrm>
            <a:off x="2057400" y="1905000"/>
            <a:ext cx="3387274" cy="646331"/>
          </a:xfrm>
          <a:prstGeom prst="rect">
            <a:avLst/>
          </a:prstGeom>
          <a:noFill/>
        </p:spPr>
        <p:txBody>
          <a:bodyPr wrap="none" rtlCol="0">
            <a:spAutoFit/>
          </a:bodyPr>
          <a:lstStyle/>
          <a:p>
            <a:r>
              <a:rPr lang="en-US" sz="3600" dirty="0" smtClean="0"/>
              <a:t>Tuesday Motions</a:t>
            </a:r>
            <a:endParaRPr lang="en-GB" sz="3600" dirty="0"/>
          </a:p>
        </p:txBody>
      </p:sp>
    </p:spTree>
    <p:extLst>
      <p:ext uri="{BB962C8B-B14F-4D97-AF65-F5344CB8AC3E}">
        <p14:creationId xmlns:p14="http://schemas.microsoft.com/office/powerpoint/2010/main" val="282615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meeting minutes: </a:t>
            </a:r>
          </a:p>
          <a:p>
            <a:pPr lvl="2">
              <a:lnSpc>
                <a:spcPct val="80000"/>
              </a:lnSpc>
            </a:pPr>
            <a:r>
              <a:rPr lang="en-US" altLang="en-US" dirty="0">
                <a:hlinkClick r:id="rId3"/>
              </a:rPr>
              <a:t>https://</a:t>
            </a:r>
            <a:r>
              <a:rPr lang="en-US" altLang="en-US" dirty="0" smtClean="0">
                <a:hlinkClick r:id="rId3"/>
              </a:rPr>
              <a:t>mentor.ieee.org/802.11/dcn/19/11-19-1008-01-000m-minutes-for-revmd-july-2019-vienna.docx</a:t>
            </a:r>
            <a:r>
              <a:rPr lang="en-US" altLang="en-US" dirty="0" smtClean="0"/>
              <a:t> </a:t>
            </a:r>
          </a:p>
          <a:p>
            <a:pPr lvl="1">
              <a:lnSpc>
                <a:spcPct val="80000"/>
              </a:lnSpc>
            </a:pPr>
            <a:r>
              <a:rPr lang="en-US" altLang="en-US" dirty="0" smtClean="0"/>
              <a:t>Teleconference and ad-hoc minutes:</a:t>
            </a:r>
          </a:p>
          <a:p>
            <a:pPr lvl="2">
              <a:lnSpc>
                <a:spcPct val="80000"/>
              </a:lnSpc>
            </a:pPr>
            <a:r>
              <a:rPr lang="en-US" altLang="en-US" dirty="0">
                <a:hlinkClick r:id="rId4"/>
              </a:rPr>
              <a:t>https://</a:t>
            </a:r>
            <a:r>
              <a:rPr lang="en-US" altLang="en-US" dirty="0" smtClean="0">
                <a:hlinkClick r:id="rId4"/>
              </a:rPr>
              <a:t>mentor.ieee.org/802.11/dcn/19/11-19-1382-06-000m-tgmd-2019-july-august-september-teleconference-minutes.docx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mentor.ieee.org/802.11/dcn/19/11-19-1238-01-000m-telecon-minutes-for-revmd-july-11.docx</a:t>
            </a:r>
            <a:r>
              <a:rPr lang="en-US" altLang="en-US" dirty="0" smtClean="0"/>
              <a:t> </a:t>
            </a:r>
          </a:p>
          <a:p>
            <a:pPr lvl="2">
              <a:lnSpc>
                <a:spcPct val="80000"/>
              </a:lnSpc>
            </a:pPr>
            <a:r>
              <a:rPr lang="en-US" altLang="en-US" dirty="0" smtClean="0">
                <a:hlinkClick r:id="rId6"/>
              </a:rPr>
              <a:t>https</a:t>
            </a:r>
            <a:r>
              <a:rPr lang="en-US" altLang="en-US" dirty="0">
                <a:hlinkClick r:id="rId6"/>
              </a:rPr>
              <a:t>://</a:t>
            </a:r>
            <a:r>
              <a:rPr lang="en-US" altLang="en-US" dirty="0" smtClean="0">
                <a:hlinkClick r:id="rId6"/>
              </a:rPr>
              <a:t>mentor.ieee.org/802.11/dcn/19/11-19-1450-00-000m-minutes-for-revmd-aug-2019-toronto.docx</a:t>
            </a:r>
            <a:r>
              <a:rPr lang="en-US" altLang="en-US" dirty="0" smtClean="0"/>
              <a:t> </a:t>
            </a: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124 – GEN CIDS: July, </a:t>
            </a:r>
            <a:r>
              <a:rPr lang="en-US" altLang="en-US" dirty="0" err="1" smtClean="0"/>
              <a:t>telecons</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resolutions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endParaRPr lang="en-US" altLang="en-US" sz="2000" dirty="0" smtClean="0"/>
          </a:p>
          <a:p>
            <a:pPr lvl="1">
              <a:lnSpc>
                <a:spcPct val="80000"/>
              </a:lnSpc>
            </a:pPr>
            <a:r>
              <a:rPr lang="en-GB" sz="1800" dirty="0" smtClean="0"/>
              <a:t>“GEN </a:t>
            </a:r>
            <a:r>
              <a:rPr lang="en-GB" sz="1800" dirty="0"/>
              <a:t>Motion Vienna </a:t>
            </a:r>
            <a:r>
              <a:rPr lang="en-GB" sz="1800" dirty="0" smtClean="0"/>
              <a:t>Thursday” </a:t>
            </a:r>
            <a:r>
              <a:rPr lang="en-GB" sz="1800" dirty="0"/>
              <a:t>4 CIDs </a:t>
            </a:r>
            <a:endParaRPr lang="en-GB" sz="1800" dirty="0" smtClean="0"/>
          </a:p>
          <a:p>
            <a:pPr lvl="1">
              <a:lnSpc>
                <a:spcPct val="80000"/>
              </a:lnSpc>
            </a:pPr>
            <a:r>
              <a:rPr lang="en-GB" sz="1800" dirty="0" smtClean="0"/>
              <a:t>“GEN </a:t>
            </a:r>
            <a:r>
              <a:rPr lang="en-GB" sz="1800" dirty="0"/>
              <a:t>Motion </a:t>
            </a:r>
            <a:r>
              <a:rPr lang="en-GB" sz="1800" dirty="0" err="1"/>
              <a:t>Telecon</a:t>
            </a:r>
            <a:r>
              <a:rPr lang="en-GB" sz="1800" dirty="0"/>
              <a:t>- July </a:t>
            </a:r>
            <a:r>
              <a:rPr lang="en-GB" sz="1800" dirty="0" smtClean="0"/>
              <a:t>30” 2 CIDs </a:t>
            </a:r>
            <a:endParaRPr lang="en-GB" sz="1800" dirty="0" smtClean="0"/>
          </a:p>
          <a:p>
            <a:pPr lvl="1">
              <a:lnSpc>
                <a:spcPct val="80000"/>
              </a:lnSpc>
            </a:pPr>
            <a:r>
              <a:rPr lang="en-GB" sz="1800" dirty="0" smtClean="0"/>
              <a:t>“GEN </a:t>
            </a:r>
            <a:r>
              <a:rPr lang="en-GB" sz="1800" dirty="0"/>
              <a:t>Motion </a:t>
            </a:r>
            <a:r>
              <a:rPr lang="en-GB" sz="1800" dirty="0" err="1"/>
              <a:t>Telecon</a:t>
            </a:r>
            <a:r>
              <a:rPr lang="en-GB" sz="1800" dirty="0"/>
              <a:t> - Aug 2 </a:t>
            </a:r>
            <a:r>
              <a:rPr lang="en-GB" sz="1800" dirty="0" smtClean="0"/>
              <a:t>– </a:t>
            </a:r>
            <a:r>
              <a:rPr lang="en-GB" sz="1800" dirty="0" smtClean="0"/>
              <a:t>9” </a:t>
            </a:r>
            <a:r>
              <a:rPr lang="en-GB" sz="1800" dirty="0" smtClean="0"/>
              <a:t>4 </a:t>
            </a:r>
            <a:r>
              <a:rPr lang="en-GB" sz="1800" dirty="0"/>
              <a:t>CIDs </a:t>
            </a:r>
            <a:endParaRPr lang="en-GB" sz="1800" dirty="0" smtClean="0"/>
          </a:p>
          <a:p>
            <a:pPr lvl="1">
              <a:lnSpc>
                <a:spcPct val="80000"/>
              </a:lnSpc>
            </a:pPr>
            <a:r>
              <a:rPr lang="en-US" altLang="en-US" sz="1800" dirty="0" smtClean="0"/>
              <a:t>“</a:t>
            </a:r>
            <a:r>
              <a:rPr lang="en-US" altLang="en-US" sz="1800" dirty="0" err="1" smtClean="0"/>
              <a:t>GENMotionTeleconAugToronto</a:t>
            </a:r>
            <a:r>
              <a:rPr lang="en-US" altLang="en-US" sz="1800" dirty="0" smtClean="0"/>
              <a:t>” </a:t>
            </a:r>
            <a:r>
              <a:rPr lang="en-US" altLang="en-US" sz="1800" dirty="0" smtClean="0"/>
              <a:t>11 </a:t>
            </a:r>
            <a:r>
              <a:rPr lang="en-US" altLang="en-US" sz="1800" dirty="0" smtClean="0"/>
              <a:t>CIDS</a:t>
            </a:r>
          </a:p>
          <a:p>
            <a:pPr lvl="1">
              <a:lnSpc>
                <a:spcPct val="80000"/>
              </a:lnSpc>
            </a:pPr>
            <a:r>
              <a:rPr lang="en-GB" sz="1800" dirty="0" smtClean="0"/>
              <a:t>“GEN </a:t>
            </a:r>
            <a:r>
              <a:rPr lang="en-GB" sz="1800" dirty="0"/>
              <a:t>Motion </a:t>
            </a:r>
            <a:r>
              <a:rPr lang="en-GB" sz="1800" dirty="0" err="1"/>
              <a:t>Telecon</a:t>
            </a:r>
            <a:r>
              <a:rPr lang="en-GB" sz="1800" dirty="0"/>
              <a:t> - Sept </a:t>
            </a:r>
            <a:r>
              <a:rPr lang="en-GB" sz="1800" dirty="0" smtClean="0"/>
              <a:t>3” </a:t>
            </a:r>
            <a:r>
              <a:rPr lang="en-GB" sz="1800" dirty="0"/>
              <a:t>2 CIDs</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2606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a:t>
            </a:r>
            <a:r>
              <a:rPr lang="en-US" altLang="en-US" sz="2000" dirty="0"/>
              <a:t>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endParaRPr lang="en-US" altLang="en-US" sz="2000" dirty="0" smtClean="0"/>
          </a:p>
          <a:p>
            <a:pPr lvl="1">
              <a:lnSpc>
                <a:spcPct val="80000"/>
              </a:lnSpc>
            </a:pPr>
            <a:r>
              <a:rPr lang="en-GB" sz="1800" dirty="0" smtClean="0"/>
              <a:t>GEN </a:t>
            </a:r>
            <a:r>
              <a:rPr lang="en-GB" sz="1800" dirty="0"/>
              <a:t>Motion Present - CID 2606- Single CID requested for separate motion- Present vs included - updated resolution</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63828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2604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in </a:t>
            </a:r>
            <a:r>
              <a:rPr lang="en-US" altLang="en-US" sz="2000" dirty="0" smtClean="0"/>
              <a:t>the following tab: </a:t>
            </a:r>
          </a:p>
          <a:p>
            <a:pPr lvl="1">
              <a:lnSpc>
                <a:spcPct val="80000"/>
              </a:lnSpc>
            </a:pPr>
            <a:r>
              <a:rPr lang="en-GB" sz="1800" dirty="0"/>
              <a:t>GEN Motion </a:t>
            </a:r>
            <a:r>
              <a:rPr lang="en-GB" sz="1800" dirty="0" err="1"/>
              <a:t>Telecon</a:t>
            </a:r>
            <a:r>
              <a:rPr lang="en-GB" sz="1800" dirty="0"/>
              <a:t> </a:t>
            </a:r>
            <a:r>
              <a:rPr lang="en-GB" sz="1800" dirty="0" smtClean="0"/>
              <a:t>– CID </a:t>
            </a:r>
            <a:r>
              <a:rPr lang="en-GB" sz="1800" dirty="0"/>
              <a:t>2604 - Single CID requested for separate Motion - deletes "successful[</a:t>
            </a:r>
            <a:r>
              <a:rPr lang="en-GB" sz="1800" dirty="0" err="1"/>
              <a:t>ly</a:t>
            </a:r>
            <a:r>
              <a:rPr lang="en-GB" sz="1800" dirty="0"/>
              <a:t>]“</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MAC CIDS: July, </a:t>
            </a:r>
            <a:r>
              <a:rPr lang="en-US" altLang="en-US" dirty="0" err="1" smtClean="0"/>
              <a:t>telecon</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https://mentor.ieee.org/802.11/dcn/17/11-17-0927-48-000m-revmd-mac-comments.xls%20except%20for%202082</a:t>
            </a:r>
            <a:r>
              <a:rPr lang="en-US" altLang="en-US" sz="2000" dirty="0" smtClean="0"/>
              <a:t> :</a:t>
            </a:r>
          </a:p>
          <a:p>
            <a:pPr lvl="1">
              <a:lnSpc>
                <a:spcPct val="80000"/>
              </a:lnSpc>
            </a:pPr>
            <a:r>
              <a:rPr lang="en-US" altLang="en-US" sz="1800" dirty="0" smtClean="0"/>
              <a:t>Motion MAC-AE;79 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85609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 MAC CIDS: </a:t>
            </a:r>
            <a:r>
              <a:rPr lang="en-GB" dirty="0" smtClean="0"/>
              <a:t>2071</a:t>
            </a:r>
            <a:r>
              <a:rPr lang="en-GB" dirty="0"/>
              <a:t>, 2070 and 2066 </a:t>
            </a:r>
            <a:r>
              <a:rPr lang="en-GB" dirty="0" smtClean="0"/>
              <a:t>Beam tracking</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2286000"/>
            <a:ext cx="9479280" cy="28834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a:t>
            </a:r>
            <a:r>
              <a:rPr lang="en-US" altLang="en-US" sz="2000" dirty="0" smtClean="0"/>
              <a:t> :</a:t>
            </a:r>
          </a:p>
          <a:p>
            <a:pPr lvl="1">
              <a:lnSpc>
                <a:spcPct val="80000"/>
              </a:lnSpc>
            </a:pPr>
            <a:r>
              <a:rPr lang="en-US" altLang="en-US" sz="1800" dirty="0" smtClean="0"/>
              <a:t>Motion MAC-AG; 3CIDs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419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 MAC CID: </a:t>
            </a:r>
            <a:r>
              <a:rPr lang="en-GB" dirty="0" smtClean="0"/>
              <a:t>2472 “at TBTTs”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81200"/>
            <a:ext cx="9479280" cy="31882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a:t>
            </a:r>
            <a:r>
              <a:rPr lang="en-US" altLang="en-US" sz="2000" dirty="0" smtClean="0"/>
              <a:t> :</a:t>
            </a:r>
          </a:p>
          <a:p>
            <a:pPr lvl="1">
              <a:lnSpc>
                <a:spcPct val="80000"/>
              </a:lnSpc>
            </a:pPr>
            <a:r>
              <a:rPr lang="en-US" altLang="en-US" sz="1800" dirty="0" smtClean="0"/>
              <a:t>Motion MAC-AF;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86564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resolutions in the </a:t>
            </a:r>
          </a:p>
          <a:p>
            <a:pPr lvl="1">
              <a:lnSpc>
                <a:spcPct val="80000"/>
              </a:lnSpc>
            </a:pPr>
            <a:r>
              <a:rPr lang="en-US" altLang="en-US" sz="1800" dirty="0" smtClean="0"/>
              <a:t>“PHY Motion </a:t>
            </a:r>
            <a:r>
              <a:rPr lang="en-US" altLang="en-US" sz="1800" dirty="0"/>
              <a:t>H</a:t>
            </a:r>
            <a:r>
              <a:rPr lang="en-US" altLang="en-US" sz="1800" dirty="0" smtClean="0"/>
              <a:t>”, tab in </a:t>
            </a:r>
            <a:r>
              <a:rPr lang="en-US" altLang="en-US" sz="1800" dirty="0" smtClean="0">
                <a:hlinkClick r:id="rId3"/>
              </a:rPr>
              <a:t>https://mentor.ieee.org/802.11/dcn/19/11-19-0156-09-000m-lb236-revmd-phy-sec-comments.xlsx</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9494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CID 2685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sz="1800" dirty="0" err="1"/>
              <a:t>MACAddrPolicy</a:t>
            </a:r>
            <a:r>
              <a:rPr lang="en-US" altLang="en-US" sz="1800" dirty="0" smtClean="0"/>
              <a:t>”, tab in </a:t>
            </a:r>
            <a:r>
              <a:rPr lang="en-US" altLang="en-US" sz="1800" dirty="0" smtClean="0">
                <a:hlinkClick r:id="rId3"/>
              </a:rPr>
              <a:t>https://mentor.ieee.org/802.11/dcn/19/11-19-0156-09-000m-lb236-revmd-phy-sec-comments.xlsx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94703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PHY CID 2630 Operating class changes (rejected)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a:t>“</a:t>
            </a:r>
            <a:r>
              <a:rPr lang="en-GB" altLang="en-US" sz="1800" dirty="0"/>
              <a:t>Motion-</a:t>
            </a:r>
            <a:r>
              <a:rPr lang="en-GB" altLang="en-US" sz="1800" dirty="0" err="1"/>
              <a:t>OpClass</a:t>
            </a:r>
            <a:r>
              <a:rPr lang="en-US" altLang="en-US" sz="1800" dirty="0"/>
              <a:t>”, tab in </a:t>
            </a:r>
            <a:r>
              <a:rPr lang="en-US" altLang="en-US" sz="1800" dirty="0">
                <a:hlinkClick r:id="rId3"/>
              </a:rPr>
              <a:t>https://mentor.ieee.org/802.11/dcn/19/11-19-0156-11-000m-lb236-revmd-phy-sec-comments.xlsx</a:t>
            </a:r>
            <a:r>
              <a:rPr lang="en-US" altLang="en-US" sz="1800" dirty="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01862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2689 PMKSA with random MAC address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PMKSA-Motion</a:t>
            </a:r>
            <a:r>
              <a:rPr lang="en-US" altLang="en-US" sz="1800" dirty="0" smtClean="0"/>
              <a:t>”, </a:t>
            </a:r>
            <a:r>
              <a:rPr lang="en-US" altLang="en-US" sz="1800" dirty="0"/>
              <a:t>tab in </a:t>
            </a:r>
            <a:r>
              <a:rPr lang="en-US" altLang="en-US" sz="1800" dirty="0">
                <a:hlinkClick r:id="rId3"/>
              </a:rPr>
              <a:t>https://mentor.ieee.org/802.11/dcn/19/11-19-0156-11-000m-lb236-revmd-phy-sec-comments.xlsx</a:t>
            </a:r>
            <a:r>
              <a:rPr lang="en-US" altLang="en-US" sz="1800" dirty="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8573213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2186 Reduced capability PHY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PHY Modes</a:t>
            </a:r>
            <a:r>
              <a:rPr lang="en-US" altLang="en-US" sz="1800" dirty="0" smtClean="0"/>
              <a:t>”, </a:t>
            </a:r>
            <a:r>
              <a:rPr lang="en-US" altLang="en-US" sz="1800" dirty="0"/>
              <a:t>tab in </a:t>
            </a:r>
            <a:r>
              <a:rPr lang="en-US" altLang="en-US" sz="1800" dirty="0">
                <a:hlinkClick r:id="rId3"/>
              </a:rPr>
              <a:t>https://mentor.ieee.org/802.11/dcn/19/11-19-0156-11-000m-lb236-revmd-phy-sec-comments.xlsx</a:t>
            </a:r>
            <a:r>
              <a:rPr lang="en-US" altLang="en-US" sz="1800" dirty="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020138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Editor, Editor(2)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(Editor) comment resolutions in the </a:t>
            </a:r>
          </a:p>
          <a:p>
            <a:pPr marL="0" indent="0">
              <a:lnSpc>
                <a:spcPct val="80000"/>
              </a:lnSpc>
              <a:buNone/>
            </a:pPr>
            <a:endParaRPr lang="en-US" altLang="en-US" sz="2000" dirty="0" smtClean="0"/>
          </a:p>
          <a:p>
            <a:pPr lvl="1">
              <a:lnSpc>
                <a:spcPct val="80000"/>
              </a:lnSpc>
            </a:pPr>
            <a:r>
              <a:rPr lang="en-US" altLang="en-US" sz="1800" smtClean="0"/>
              <a:t>“Motion-EDITOR-O</a:t>
            </a:r>
            <a:r>
              <a:rPr lang="en-US" altLang="en-US" sz="1800" dirty="0" smtClean="0"/>
              <a:t>” in </a:t>
            </a:r>
            <a:r>
              <a:rPr lang="en-US" altLang="en-US" sz="1800" dirty="0">
                <a:hlinkClick r:id="rId3"/>
              </a:rPr>
              <a:t>https://</a:t>
            </a:r>
            <a:r>
              <a:rPr lang="en-US" altLang="en-US" sz="1800" dirty="0" smtClean="0">
                <a:hlinkClick r:id="rId3"/>
              </a:rPr>
              <a:t>mentor.ieee.org/802.11/dcn/19/11-19-0142-10-000m-revmd-wg-lb236-comments-for-editor-ad-hoc.xls</a:t>
            </a:r>
            <a:r>
              <a:rPr lang="en-US" altLang="en-US" sz="1800" dirty="0" smtClean="0"/>
              <a:t> </a:t>
            </a:r>
            <a:br>
              <a:rPr lang="en-US" altLang="en-US" sz="1800" dirty="0" smtClean="0"/>
            </a:br>
            <a:endParaRPr lang="en-US" altLang="en-US" sz="1800" dirty="0" smtClean="0"/>
          </a:p>
          <a:p>
            <a:pPr lvl="1">
              <a:lnSpc>
                <a:spcPct val="80000"/>
              </a:lnSpc>
            </a:pPr>
            <a:r>
              <a:rPr lang="en-US" altLang="en-US" sz="1800" dirty="0" smtClean="0"/>
              <a:t>“Motion-EDITOR2-J”in </a:t>
            </a:r>
            <a:r>
              <a:rPr lang="en-US" altLang="en-US" sz="1800" dirty="0">
                <a:hlinkClick r:id="rId4"/>
              </a:rPr>
              <a:t>https://</a:t>
            </a:r>
            <a:r>
              <a:rPr lang="en-US" altLang="en-US" sz="1800" dirty="0" smtClean="0">
                <a:hlinkClick r:id="rId4"/>
              </a:rPr>
              <a:t>mentor.ieee.org/802.11/dcn/19/11-19-0143-13-000m-revmd-editor2-lb236-comments.xlsx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547926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Editor CID 2041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sz="1800" b="1" dirty="0" smtClean="0"/>
              <a:t>Incorporate </a:t>
            </a:r>
            <a:r>
              <a:rPr lang="en-US" sz="1800" b="1" dirty="0"/>
              <a:t>the changes shown under CID 2041 in </a:t>
            </a:r>
            <a:r>
              <a:rPr lang="en-US" sz="1800" b="1" dirty="0" smtClean="0"/>
              <a:t>document</a:t>
            </a:r>
          </a:p>
          <a:p>
            <a:pPr marL="0" indent="0">
              <a:lnSpc>
                <a:spcPct val="80000"/>
              </a:lnSpc>
              <a:buNone/>
            </a:pPr>
            <a:endParaRPr lang="en-US" sz="1800" dirty="0"/>
          </a:p>
          <a:p>
            <a:pPr marL="0" indent="0">
              <a:lnSpc>
                <a:spcPct val="80000"/>
              </a:lnSpc>
              <a:buNone/>
            </a:pPr>
            <a:r>
              <a:rPr lang="en-US" sz="1800" b="1" dirty="0" smtClean="0"/>
              <a:t> </a:t>
            </a:r>
            <a:r>
              <a:rPr lang="en-US" sz="1800" b="1" dirty="0"/>
              <a:t> </a:t>
            </a:r>
            <a:r>
              <a:rPr lang="en-US" sz="1800" u="sng" dirty="0">
                <a:hlinkClick r:id="rId3"/>
              </a:rPr>
              <a:t>https://mentor.ieee.org/802.11/dcn/19/11-19-1286-01-000m-lb236-some-xdmg-phy-cids.docx</a:t>
            </a:r>
            <a:r>
              <a:rPr lang="en-US" altLang="en-US" sz="1800" dirty="0" smtClean="0"/>
              <a:t/>
            </a:r>
            <a:br>
              <a:rPr lang="en-US" altLang="en-US" sz="1800" dirty="0" smtClean="0"/>
            </a:br>
            <a:endParaRPr lang="en-US" altLang="en-US" sz="1800" dirty="0" smtClean="0"/>
          </a:p>
          <a:p>
            <a:pPr lvl="1">
              <a:lnSpc>
                <a:spcPct val="80000"/>
              </a:lnSpc>
            </a:pPr>
            <a:endParaRPr lang="en-US" altLang="en-US" sz="1800" dirty="0" smtClean="0"/>
          </a:p>
          <a:p>
            <a:pPr>
              <a:lnSpc>
                <a:spcPct val="80000"/>
              </a:lnSpc>
            </a:pPr>
            <a:r>
              <a:rPr lang="en-US" altLang="en-US" sz="2000" dirty="0" smtClean="0"/>
              <a:t>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3416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a:t>Mark Rison CID 2654</a:t>
            </a:r>
            <a:endParaRPr lang="en-GB" sz="1600" dirty="0"/>
          </a:p>
          <a:p>
            <a:pPr lvl="1"/>
            <a:r>
              <a:rPr lang="en-US" sz="1600" dirty="0"/>
              <a:t>Thomas Derham CID 2696</a:t>
            </a:r>
            <a:endParaRPr lang="en-GB" sz="1600" dirty="0"/>
          </a:p>
          <a:p>
            <a:pPr lvl="1"/>
            <a:r>
              <a:rPr lang="en-US" sz="1600" dirty="0"/>
              <a:t>11-19-1173 – Michael </a:t>
            </a:r>
            <a:r>
              <a:rPr lang="en-US" sz="1600" dirty="0" err="1"/>
              <a:t>Montemurro</a:t>
            </a:r>
            <a:endParaRPr lang="en-GB" sz="1600" dirty="0"/>
          </a:p>
          <a:p>
            <a:pPr lvl="1"/>
            <a:r>
              <a:rPr lang="en-US" sz="1600" dirty="0"/>
              <a:t>11-18-2165 CIDs 2051, 2670 – Assaf KASHER</a:t>
            </a:r>
            <a:endParaRPr lang="en-GB" sz="1600" dirty="0"/>
          </a:p>
          <a:p>
            <a:pPr lvl="1"/>
            <a:r>
              <a:rPr lang="en-US" sz="1600" dirty="0"/>
              <a:t>Available CIDs</a:t>
            </a:r>
            <a:endParaRPr lang="en-GB" sz="1600" dirty="0"/>
          </a:p>
          <a:p>
            <a:pPr lvl="1"/>
            <a:endParaRPr lang="en-US" sz="1600" dirty="0" smtClean="0"/>
          </a:p>
        </p:txBody>
      </p:sp>
      <p:sp>
        <p:nvSpPr>
          <p:cNvPr id="8" name="Rectangle 19"/>
          <p:cNvSpPr>
            <a:spLocks noChangeArrowheads="1"/>
          </p:cNvSpPr>
          <p:nvPr/>
        </p:nvSpPr>
        <p:spPr bwMode="auto">
          <a:xfrm>
            <a:off x="6781800" y="1962572"/>
            <a:ext cx="5156886"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Motions (Mon, Tues, insufficient detail)</a:t>
            </a:r>
          </a:p>
          <a:p>
            <a:pPr lvl="1"/>
            <a:r>
              <a:rPr lang="en-US" sz="1600" dirty="0"/>
              <a:t>11-19-1444 – Edward AU – MEC </a:t>
            </a:r>
            <a:r>
              <a:rPr lang="en-US" sz="1600" dirty="0" smtClean="0"/>
              <a:t>Review</a:t>
            </a:r>
          </a:p>
          <a:p>
            <a:pPr lvl="1"/>
            <a:r>
              <a:rPr lang="en-US" sz="1600" dirty="0"/>
              <a:t>11-19-551 - MAC CIDs– Mark HAMILTON</a:t>
            </a:r>
            <a:endParaRPr lang="en-GB" sz="1600" dirty="0"/>
          </a:p>
          <a:p>
            <a:pPr lvl="1"/>
            <a:r>
              <a:rPr lang="en-US" sz="1600" dirty="0" smtClean="0"/>
              <a:t>Available </a:t>
            </a:r>
            <a:r>
              <a:rPr lang="en-US" sz="1600" dirty="0" smtClean="0"/>
              <a:t>CIDs</a:t>
            </a:r>
            <a:endParaRPr lang="en-GB" sz="1600" dirty="0"/>
          </a:p>
          <a:p>
            <a:pPr lvl="1"/>
            <a:endParaRPr lang="en-GB" sz="1600" dirty="0"/>
          </a:p>
        </p:txBody>
      </p:sp>
      <p:sp>
        <p:nvSpPr>
          <p:cNvPr id="9" name="Rectangle 19"/>
          <p:cNvSpPr>
            <a:spLocks noChangeArrowheads="1"/>
          </p:cNvSpPr>
          <p:nvPr/>
        </p:nvSpPr>
        <p:spPr bwMode="auto">
          <a:xfrm>
            <a:off x="558114" y="4368886"/>
            <a:ext cx="5690286" cy="19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Motions (</a:t>
            </a:r>
            <a:r>
              <a:rPr lang="en-US" sz="1600" dirty="0" err="1" smtClean="0"/>
              <a:t>Telecons</a:t>
            </a:r>
            <a:r>
              <a:rPr lang="en-US" sz="1600" dirty="0" smtClean="0"/>
              <a:t>, ad-hoc)</a:t>
            </a:r>
          </a:p>
          <a:p>
            <a:pPr lvl="1"/>
            <a:r>
              <a:rPr lang="en-GB" sz="1600" dirty="0" smtClean="0"/>
              <a:t>11-19-0181 </a:t>
            </a:r>
            <a:r>
              <a:rPr lang="en-GB" sz="1600" dirty="0"/>
              <a:t>- CID 2186 – Sean COFFEY</a:t>
            </a:r>
          </a:p>
          <a:p>
            <a:pPr lvl="1"/>
            <a:r>
              <a:rPr lang="en-GB" sz="1600" dirty="0"/>
              <a:t>CIDs (2520, 2429, 2664) Menzo WENTINK</a:t>
            </a:r>
          </a:p>
          <a:p>
            <a:pPr lvl="1"/>
            <a:r>
              <a:rPr lang="en-US" sz="1600" dirty="0"/>
              <a:t>11-19-551 - MAC CIDs– Mark HAMILTON</a:t>
            </a:r>
            <a:endParaRPr lang="en-GB" sz="1600" dirty="0"/>
          </a:p>
          <a:p>
            <a:pPr lvl="1"/>
            <a:r>
              <a:rPr lang="en-US" sz="1600" dirty="0"/>
              <a:t>Available CIDs</a:t>
            </a:r>
            <a:endParaRPr lang="en-GB" sz="1600" dirty="0"/>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tech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the changes </a:t>
            </a:r>
          </a:p>
          <a:p>
            <a:pPr lvl="1">
              <a:lnSpc>
                <a:spcPct val="80000"/>
              </a:lnSpc>
            </a:pPr>
            <a:r>
              <a:rPr lang="en-GB" sz="2400" dirty="0" smtClean="0"/>
              <a:t>Shown </a:t>
            </a:r>
            <a:r>
              <a:rPr lang="en-GB" sz="2400" dirty="0"/>
              <a:t>under “Proposed technical changes” </a:t>
            </a:r>
            <a:r>
              <a:rPr lang="en-GB" sz="2400" dirty="0" smtClean="0"/>
              <a:t> under “Stand-alone </a:t>
            </a:r>
            <a:r>
              <a:rPr lang="en-GB" sz="2400" dirty="0"/>
              <a:t>changes re optional </a:t>
            </a:r>
            <a:r>
              <a:rPr lang="en-GB" sz="2400" dirty="0" err="1"/>
              <a:t>subelements</a:t>
            </a:r>
            <a:r>
              <a:rPr lang="en-GB" sz="2400" dirty="0"/>
              <a:t>” in </a:t>
            </a:r>
            <a:r>
              <a:rPr lang="en-GB" sz="2400" dirty="0" smtClean="0">
                <a:hlinkClick r:id="rId3"/>
              </a:rPr>
              <a:t>https://mentor.ieee.org/802.11/dcn/19/11-19-0856-10-000m-resolutions-for-some-comments-on-11md-d2-0-lb236.docx</a:t>
            </a:r>
            <a:r>
              <a:rPr lang="en-GB" sz="2400" dirty="0" smtClean="0"/>
              <a:t> .</a:t>
            </a:r>
            <a:endParaRPr lang="en-GB" sz="2400" dirty="0"/>
          </a:p>
          <a:p>
            <a:pPr>
              <a:lnSpc>
                <a:spcPct val="80000"/>
              </a:lnSpc>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4790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editorial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a:t>
            </a:r>
            <a:r>
              <a:rPr lang="en-US" altLang="en-US" sz="2800" dirty="0"/>
              <a:t>the changes </a:t>
            </a:r>
          </a:p>
          <a:p>
            <a:pPr lvl="1">
              <a:lnSpc>
                <a:spcPct val="80000"/>
              </a:lnSpc>
            </a:pPr>
            <a:r>
              <a:rPr lang="en-GB" sz="2400" dirty="0"/>
              <a:t>Shown under “Proposed </a:t>
            </a:r>
            <a:r>
              <a:rPr lang="en-GB" sz="2400" dirty="0" smtClean="0"/>
              <a:t>editorial </a:t>
            </a:r>
            <a:r>
              <a:rPr lang="en-GB" sz="2400" dirty="0"/>
              <a:t>changes”  under “Stand-alone changes re optional </a:t>
            </a:r>
            <a:r>
              <a:rPr lang="en-GB" sz="2400" dirty="0" err="1"/>
              <a:t>subelements</a:t>
            </a:r>
            <a:r>
              <a:rPr lang="en-GB" sz="2400" dirty="0"/>
              <a:t>” in </a:t>
            </a:r>
            <a:r>
              <a:rPr lang="en-GB" sz="2400" dirty="0">
                <a:hlinkClick r:id="rId3"/>
              </a:rPr>
              <a:t>https://</a:t>
            </a:r>
            <a:r>
              <a:rPr lang="en-GB" sz="2400" dirty="0" smtClean="0">
                <a:hlinkClick r:id="rId3"/>
              </a:rPr>
              <a:t>mentor.ieee.org/802.11/dcn/19/11-19-0856-10-000m-resolutions-for-some-comments-on-11md-d2-0-lb236.docx</a:t>
            </a:r>
            <a:r>
              <a:rPr lang="en-GB" sz="2400" dirty="0" smtClean="0"/>
              <a:t> .</a:t>
            </a:r>
            <a:endParaRPr lang="en-GB" sz="2400" dirty="0"/>
          </a:p>
          <a:p>
            <a:pPr>
              <a:lnSpc>
                <a:spcPct val="80000"/>
              </a:lnSpc>
            </a:pPr>
            <a:r>
              <a:rPr lang="en-US" altLang="en-US" sz="2800" dirty="0"/>
              <a:t>into the </a:t>
            </a:r>
            <a:r>
              <a:rPr lang="en-US" altLang="en-US" sz="2800" dirty="0" err="1"/>
              <a:t>TGmd</a:t>
            </a:r>
            <a:r>
              <a:rPr lang="en-US" altLang="en-US" sz="2800" dirty="0"/>
              <a:t> draft.</a:t>
            </a:r>
            <a:r>
              <a:rPr lang="en-US" altLang="en-US" sz="2000" dirty="0"/>
              <a:t/>
            </a:r>
            <a:br>
              <a:rPr lang="en-US" altLang="en-US" sz="2000" dirty="0"/>
            </a:br>
            <a:endParaRPr lang="en-US" altLang="en-US" sz="1800" dirty="0">
              <a:solidFill>
                <a:srgbClr val="006600"/>
              </a:solidFill>
            </a:endParaRPr>
          </a:p>
          <a:p>
            <a:pPr marL="0" indent="0">
              <a:lnSpc>
                <a:spcPct val="80000"/>
              </a:lnSpc>
              <a:buNone/>
            </a:pPr>
            <a:r>
              <a:rPr lang="en-US" altLang="en-US" sz="2000" dirty="0" smtClean="0"/>
              <a:t/>
            </a:r>
            <a:br>
              <a:rPr lang="en-US" altLang="en-US" sz="20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291016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PWE in constant time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a:hlinkClick r:id="rId3"/>
              </a:rPr>
              <a:t>://</a:t>
            </a:r>
            <a:r>
              <a:rPr lang="en-US" smtClean="0">
                <a:hlinkClick r:id="rId3"/>
              </a:rPr>
              <a:t>mentor.ieee.org/802.11/dcn/19/11-19-1173-15-000m-pwe-in-constant-time.docx</a:t>
            </a:r>
            <a:r>
              <a:rPr lang="en-US"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69044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TextBox 4"/>
          <p:cNvSpPr txBox="1"/>
          <p:nvPr/>
        </p:nvSpPr>
        <p:spPr>
          <a:xfrm>
            <a:off x="2057400" y="1905000"/>
            <a:ext cx="3956404" cy="646331"/>
          </a:xfrm>
          <a:prstGeom prst="rect">
            <a:avLst/>
          </a:prstGeom>
          <a:noFill/>
        </p:spPr>
        <p:txBody>
          <a:bodyPr wrap="none" rtlCol="0">
            <a:spAutoFit/>
          </a:bodyPr>
          <a:lstStyle/>
          <a:p>
            <a:r>
              <a:rPr lang="en-US" sz="3600" dirty="0" smtClean="0"/>
              <a:t>Wednesday Motions</a:t>
            </a:r>
            <a:endParaRPr lang="en-GB" sz="3600" dirty="0"/>
          </a:p>
        </p:txBody>
      </p:sp>
    </p:spTree>
    <p:extLst>
      <p:ext uri="{BB962C8B-B14F-4D97-AF65-F5344CB8AC3E}">
        <p14:creationId xmlns:p14="http://schemas.microsoft.com/office/powerpoint/2010/main" val="34918333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Mon &amp; Tues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MAC-xx” tab in </a:t>
            </a:r>
            <a:r>
              <a:rPr lang="en-US" altLang="en-US" sz="1800" dirty="0" smtClean="0">
                <a:hlinkClick r:id="rId3"/>
              </a:rPr>
              <a:t>https://mentor.ieee.org/802.11/dcn/17/11-17-0927-49-000m-revmd-mac-comments.xls</a:t>
            </a:r>
            <a:r>
              <a:rPr lang="en-US" altLang="en-US" sz="1800" dirty="0" smtClean="0"/>
              <a:t> , </a:t>
            </a:r>
          </a:p>
          <a:p>
            <a:pPr lvl="1">
              <a:lnSpc>
                <a:spcPct val="80000"/>
              </a:lnSpc>
            </a:pPr>
            <a:r>
              <a:rPr lang="en-US" altLang="en-US" sz="1800" dirty="0" smtClean="0"/>
              <a:t>“PHY Motion x”, 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xxx” tab </a:t>
            </a:r>
            <a:r>
              <a:rPr lang="en-US" altLang="en-US" sz="1800" dirty="0"/>
              <a:t>in </a:t>
            </a:r>
            <a:r>
              <a:rPr lang="en-US" altLang="en-US" sz="1800" dirty="0">
                <a:hlinkClick r:id="rId5"/>
              </a:rPr>
              <a:t>https://</a:t>
            </a:r>
            <a:r>
              <a:rPr lang="en-US" altLang="en-US" sz="1800" dirty="0" smtClean="0">
                <a:hlinkClick r:id="rId5"/>
              </a:rPr>
              <a:t>mentor.ieee.org/802.11/dcn/19/11-19-0449-12-000m-revmd-lb236-gen-comments.xls</a:t>
            </a:r>
            <a:r>
              <a:rPr lang="en-US" altLang="en-US" sz="1800" dirty="0" smtClean="0"/>
              <a:t> </a:t>
            </a:r>
          </a:p>
          <a:p>
            <a:pPr lvl="1">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259342"/>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endParaRPr lang="en-US" altLang="en-US" sz="2000" dirty="0" smtClean="0"/>
          </a:p>
          <a:p>
            <a:pPr marL="0" indent="0">
              <a:lnSpc>
                <a:spcPct val="80000"/>
              </a:lnSpc>
              <a:buNone/>
            </a:pPr>
            <a:endParaRPr lang="en-US" altLang="en-US" sz="2000" dirty="0"/>
          </a:p>
          <a:p>
            <a:pPr lvl="1">
              <a:lnSpc>
                <a:spcPct val="80000"/>
              </a:lnSpc>
            </a:pPr>
            <a:r>
              <a:rPr lang="en-US" altLang="en-US" sz="1800" dirty="0" smtClean="0"/>
              <a:t>“GEN Insufficient Information” tab in </a:t>
            </a:r>
            <a:r>
              <a:rPr lang="en-US" altLang="en-US" sz="1800" dirty="0" smtClean="0">
                <a:hlinkClick r:id="rId3"/>
              </a:rPr>
              <a:t>https://</a:t>
            </a:r>
            <a:r>
              <a:rPr lang="en-US" altLang="en-US" sz="1800" dirty="0" smtClean="0">
                <a:hlinkClick r:id="rId3"/>
              </a:rPr>
              <a:t>mentor.ieee.org/802.11/dcn/19/11-19-0449-12-000m-revmd-lb236-gen-comments.xls</a:t>
            </a:r>
            <a:r>
              <a:rPr lang="en-US" altLang="en-US" sz="1800" dirty="0" smtClean="0"/>
              <a:t> </a:t>
            </a:r>
            <a:r>
              <a:rPr lang="en-US" altLang="en-US" sz="2000" dirty="0" smtClean="0"/>
              <a:t/>
            </a:r>
            <a:br>
              <a:rPr lang="en-US" altLang="en-US" sz="2000" dirty="0" smtClean="0"/>
            </a:br>
            <a:endParaRPr lang="en-US" altLang="en-US" sz="1800" dirty="0" smtClean="0">
              <a:solidFill>
                <a:srgbClr val="006600"/>
              </a:solidFill>
            </a:endParaRP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4"/>
              </a:rPr>
              <a:t>https://mentor.ieee.org/802.11/dcn/17/11-17-0927-48-000m-revmd-mac-comments.xls </a:t>
            </a:r>
            <a:r>
              <a:rPr lang="en-US" altLang="en-US" sz="1800" dirty="0" smtClean="0"/>
              <a:t/>
            </a:r>
            <a:br>
              <a:rPr lang="en-US" altLang="en-US" sz="1800" dirty="0" smtClean="0"/>
            </a:br>
            <a:endParaRPr lang="en-US" altLang="en-US" sz="1800" dirty="0" smtClean="0"/>
          </a:p>
          <a:p>
            <a:pPr lvl="1">
              <a:lnSpc>
                <a:spcPct val="80000"/>
              </a:lnSpc>
            </a:pPr>
            <a:r>
              <a:rPr lang="en-US" altLang="en-US" sz="1800" dirty="0" smtClean="0"/>
              <a:t>“Insufficient Details”, tab in </a:t>
            </a:r>
            <a:r>
              <a:rPr lang="en-US" altLang="en-US" sz="1800" dirty="0" smtClean="0">
                <a:hlinkClick r:id="rId5"/>
              </a:rPr>
              <a:t>https://mentor.ieee.org/802.11/dcn/19/11-19-0156-09-000m-lb236-revmd-phy-sec-comments.xlsx</a:t>
            </a:r>
            <a:r>
              <a:rPr lang="en-US" altLang="en-US" sz="1800" dirty="0" smtClean="0"/>
              <a:t> </a:t>
            </a:r>
          </a:p>
          <a:p>
            <a:pPr>
              <a:lnSpc>
                <a:spcPct val="80000"/>
              </a:lnSpc>
            </a:pPr>
            <a:endParaRPr lang="en-US" altLang="en-US" sz="2000" dirty="0" smtClean="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a:off x="9906000" y="1259342"/>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36</a:t>
            </a:fld>
            <a:endParaRPr lang="en-US"/>
          </a:p>
        </p:txBody>
      </p:sp>
      <p:sp>
        <p:nvSpPr>
          <p:cNvPr id="5" name="TextBox 4"/>
          <p:cNvSpPr txBox="1"/>
          <p:nvPr/>
        </p:nvSpPr>
        <p:spPr>
          <a:xfrm>
            <a:off x="2057400" y="1905000"/>
            <a:ext cx="3583032" cy="646331"/>
          </a:xfrm>
          <a:prstGeom prst="rect">
            <a:avLst/>
          </a:prstGeom>
          <a:noFill/>
        </p:spPr>
        <p:txBody>
          <a:bodyPr wrap="none" rtlCol="0">
            <a:spAutoFit/>
          </a:bodyPr>
          <a:lstStyle/>
          <a:p>
            <a:r>
              <a:rPr lang="en-US" sz="3600" dirty="0" smtClean="0"/>
              <a:t>Thursday Motions</a:t>
            </a:r>
            <a:endParaRPr lang="en-GB" sz="3600" dirty="0"/>
          </a:p>
        </p:txBody>
      </p:sp>
    </p:spTree>
    <p:extLst>
      <p:ext uri="{BB962C8B-B14F-4D97-AF65-F5344CB8AC3E}">
        <p14:creationId xmlns:p14="http://schemas.microsoft.com/office/powerpoint/2010/main" val="2924129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MEC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mentor.ieee.org/802.11/dcn/19/11-19-1444-04-000m-proposed-changes-re-ieee-sa-mec-comment-related-to-draft-2-1-of-ieee-p802-11revmd.docx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88645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Weds/Thurs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MAC-xx” tab in </a:t>
            </a:r>
            <a:r>
              <a:rPr lang="en-US" altLang="en-US" sz="1800" dirty="0" smtClean="0">
                <a:hlinkClick r:id="rId3"/>
              </a:rPr>
              <a:t>https://mentor.ieee.org/802.11/dcn/17/11-17-0927-44-000m-revmd-mac-comments.xls</a:t>
            </a:r>
            <a:r>
              <a:rPr lang="en-US" altLang="en-US" sz="1800" dirty="0" smtClean="0"/>
              <a:t> , </a:t>
            </a:r>
          </a:p>
          <a:p>
            <a:pPr lvl="1">
              <a:lnSpc>
                <a:spcPct val="80000"/>
              </a:lnSpc>
            </a:pPr>
            <a:r>
              <a:rPr lang="en-US" altLang="en-US" sz="1800" dirty="0" smtClean="0"/>
              <a:t>“PHY Motion x”, 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xxx” tab in </a:t>
            </a:r>
            <a:r>
              <a:rPr lang="en-US" altLang="en-US" sz="1800" dirty="0">
                <a:hlinkClick r:id="rId5"/>
              </a:rPr>
              <a:t>https://</a:t>
            </a:r>
            <a:r>
              <a:rPr lang="en-US" altLang="en-US" sz="1800" dirty="0" smtClean="0">
                <a:hlinkClick r:id="rId5"/>
              </a:rPr>
              <a:t>mentor.ieee.org/802.11/dcn/19/11-19-0449-12-000m-revmd-lb236-gen-comments.xls</a:t>
            </a:r>
            <a:r>
              <a:rPr lang="en-US" altLang="en-US" sz="1800" dirty="0" smtClean="0"/>
              <a:t> </a:t>
            </a:r>
          </a:p>
          <a:p>
            <a:pPr lvl="1">
              <a:lnSpc>
                <a:spcPct val="80000"/>
              </a:lnSpc>
            </a:pPr>
            <a:endParaRPr lang="en-US" altLang="en-US" sz="1800" dirty="0"/>
          </a:p>
          <a:p>
            <a:pPr lvl="1">
              <a:lnSpc>
                <a:spcPct val="80000"/>
              </a:lnSpc>
            </a:pPr>
            <a:r>
              <a:rPr lang="en-US" altLang="en-US" sz="2000" dirty="0" smtClean="0"/>
              <a:t>and </a:t>
            </a:r>
            <a:r>
              <a:rPr lang="en-US" altLang="en-US" sz="2000" dirty="0" smtClean="0"/>
              <a:t>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44282" y="126239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8535923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20</a:t>
            </a:r>
            <a:r>
              <a:rPr lang="en-US" sz="2800" dirty="0" smtClean="0"/>
              <a:t>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800" dirty="0" smtClean="0"/>
              <a:t>Available CIDs</a:t>
            </a:r>
          </a:p>
          <a:p>
            <a:pPr lvl="1"/>
            <a:r>
              <a:rPr lang="en-US" sz="1800" dirty="0" smtClean="0"/>
              <a:t>Motions</a:t>
            </a:r>
            <a:endParaRPr lang="en-GB" sz="1800" dirty="0"/>
          </a:p>
          <a:p>
            <a:pPr lvl="1">
              <a:lnSpc>
                <a:spcPct val="80000"/>
              </a:lnSpc>
            </a:pPr>
            <a:r>
              <a:rPr lang="en-US" altLang="en-US" sz="1800" dirty="0" smtClean="0"/>
              <a:t>Plans for September – November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3429000"/>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US" sz="1800" dirty="0" smtClean="0"/>
              <a:t>Available CIDs</a:t>
            </a:r>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33400" y="1676400"/>
            <a:ext cx="5156886"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600" dirty="0" smtClean="0"/>
              <a:t>Available CIDs</a:t>
            </a:r>
            <a:endParaRPr lang="en-GB" sz="1600" dirty="0"/>
          </a:p>
          <a:p>
            <a:pPr lvl="1"/>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41</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2019 – November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r>
              <a:rPr lang="en-US" altLang="en-US" sz="2000" dirty="0" smtClean="0"/>
              <a:t>Next ad-hoc:  </a:t>
            </a:r>
          </a:p>
          <a:p>
            <a:pPr lvl="1"/>
            <a:r>
              <a:rPr lang="en-US" altLang="en-US" sz="1600" dirty="0" smtClean="0"/>
              <a:t>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541356</TotalTime>
  <Words>3195</Words>
  <Application>Microsoft Office PowerPoint</Application>
  <PresentationFormat>Widescreen</PresentationFormat>
  <Paragraphs>798</Paragraphs>
  <Slides>42</Slides>
  <Notes>36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3"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September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PowerPoint Presentation</vt:lpstr>
      <vt:lpstr>Approve prior TGmd minutes</vt:lpstr>
      <vt:lpstr>Motion  124 – GEN CIDS: July, telecons/ad-hoc</vt:lpstr>
      <vt:lpstr>Motion  – CID 2606</vt:lpstr>
      <vt:lpstr>Motion  – CID 2604</vt:lpstr>
      <vt:lpstr>Motion   – MAC CIDS: July, telecon/ad-hoc</vt:lpstr>
      <vt:lpstr>Motion   – MAC CIDS: 2071, 2070 and 2066 Beam tracking</vt:lpstr>
      <vt:lpstr>Motion   – MAC CID: 2472 “at TBTTs”</vt:lpstr>
      <vt:lpstr>Motion  – PHY, CIDs July, telecon/ad-hoc </vt:lpstr>
      <vt:lpstr>Motion  – PHY CID 2685</vt:lpstr>
      <vt:lpstr>Motion  – PHY CID 2630 Operating class changes (rejected)</vt:lpstr>
      <vt:lpstr>Motion  – CID 2689 PMKSA with random MAC address</vt:lpstr>
      <vt:lpstr>Motion  – CID 2186 Reduced capability PHY</vt:lpstr>
      <vt:lpstr>Motion  – Editor, Editor(2) CIDs July, telecon/ad-hoc </vt:lpstr>
      <vt:lpstr>Motion  – Editor CID 2041</vt:lpstr>
      <vt:lpstr>Motion  – Additional tech changes in 11-19-856</vt:lpstr>
      <vt:lpstr>Motion  – Additional editorial changes in 11-19-856</vt:lpstr>
      <vt:lpstr>Motion   – PWE in constant time</vt:lpstr>
      <vt:lpstr>PowerPoint Presentation</vt:lpstr>
      <vt:lpstr>Motion  – September Mon &amp; Tues meeting CIDs</vt:lpstr>
      <vt:lpstr>Motion   – Insufficient Detail CIDs</vt:lpstr>
      <vt:lpstr>PowerPoint Presentation</vt:lpstr>
      <vt:lpstr>Motion   – MEC Comments</vt:lpstr>
      <vt:lpstr>Motion  – September Weds/Thurs meeting CIDs</vt:lpstr>
      <vt:lpstr>PowerPoint Presentation</vt:lpstr>
      <vt:lpstr>Motion: Ad-hoc</vt:lpstr>
      <vt:lpstr>September 2019 – November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Stanley, Dorothy</cp:lastModifiedBy>
  <cp:revision>3806</cp:revision>
  <cp:lastPrinted>1998-02-10T13:28:06Z</cp:lastPrinted>
  <dcterms:created xsi:type="dcterms:W3CDTF">2005-01-04T21:26:55Z</dcterms:created>
  <dcterms:modified xsi:type="dcterms:W3CDTF">2019-09-12T15:21:20Z</dcterms:modified>
</cp:coreProperties>
</file>