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677" r:id="rId16"/>
    <p:sldId id="721" r:id="rId17"/>
    <p:sldId id="738" r:id="rId18"/>
    <p:sldId id="736" r:id="rId19"/>
    <p:sldId id="732" r:id="rId20"/>
    <p:sldId id="733" r:id="rId21"/>
    <p:sldId id="737" r:id="rId22"/>
    <p:sldId id="739" r:id="rId23"/>
    <p:sldId id="740" r:id="rId24"/>
    <p:sldId id="728" r:id="rId25"/>
    <p:sldId id="729" r:id="rId26"/>
    <p:sldId id="684" r:id="rId27"/>
    <p:sldId id="707" r:id="rId28"/>
    <p:sldId id="590" r:id="rId29"/>
    <p:sldId id="516" r:id="rId30"/>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00CC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100" d="100"/>
          <a:sy n="100" d="100"/>
        </p:scale>
        <p:origin x="271"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802.11-19/1374r0</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626020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7212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802.11-19/1374r0</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27</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28</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29</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802.11-19/1374r0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hyperlink" Target="https://mentor.ieee.org/802.11/dcn/19/11-19-1238-00-000m-telecon-minutes-for-revmd-july-11.docx" TargetMode="External"/><Relationship Id="rId4" Type="http://schemas.openxmlformats.org/officeDocument/2006/relationships/hyperlink" Target="https://mentor.ieee.org/802.11/dcn/19/11-19-1382-03-000m-tgmd-2019-july-august-september-teleconference-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0449-09-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142-09-000m-revmd-wg-lb236-comments-for-editor-ad-hoc.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https://mentor.ieee.org/802.11/dcn/19/11-19-0156-09-000m-lb236-revmd-phy-sec-comments.xls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927-44-000m-revmd-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hyperlink" Target="https://mentor.ieee.org/802.11/dcn/19/11-19-0449-07-000m-revmd-lb236-gen-comments.xls" TargetMode="External"/><Relationship Id="rId4" Type="http://schemas.openxmlformats.org/officeDocument/2006/relationships/hyperlink" Target="https://mentor.ieee.org/802.11/dcn/19/11-19-0156-09-000m-lb236-revmd-phy-sec-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9/11-19-0449-09-000m-revmd-lb236-gen-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449-09-000m-revmd-lb236-gen-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9/11-19-0856-09-000m-resolutions-for-some-comments-on-11md-d2-0-lb236.doc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0856-09-000m-resolutions-for-some-comments-on-11md-d2-0-lb236.doc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927-43-000m-revmd-mac-comments.xls%20except%20for%202082"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hyperlink" Target="https://mentor.ieee.org/802.11/dcn/19/11-19-0449-05-000m-revmd-lb236-gen-comments.xls" TargetMode="External"/><Relationship Id="rId5" Type="http://schemas.openxmlformats.org/officeDocument/2006/relationships/hyperlink" Target="https://mentor.ieee.org/802.11/dcn/19/11-19-0449-02-000m-revmd-lb236-gen-comments.xls" TargetMode="External"/><Relationship Id="rId4" Type="http://schemas.openxmlformats.org/officeDocument/2006/relationships/hyperlink" Target="https://mentor.ieee.org/802.11/dcn/19/11-19-0156-08-000m-lb236-revmd-phy-sec-comments.xls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2019-08-12</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335" name="Document" r:id="rId5" imgW="8254447" imgH="2544858" progId="Word.Document.8">
                  <p:embed/>
                </p:oleObj>
              </mc:Choice>
              <mc:Fallback>
                <p:oleObj name="Document" r:id="rId5" imgW="8254447" imgH="2544858" progId="Word.Document.8">
                  <p:embed/>
                  <p:pic>
                    <p:nvPicPr>
                      <p:cNvPr id="0" name="Object 11"/>
                      <p:cNvPicPr>
                        <a:picLocks noChangeAspect="1" noChangeArrowheads="1"/>
                      </p:cNvPicPr>
                      <p:nvPr/>
                    </p:nvPicPr>
                    <p:blipFill>
                      <a:blip r:embed="rId6"/>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193"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83820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August</a:t>
            </a:r>
            <a:r>
              <a:rPr lang="en-US" altLang="en-US" dirty="0" smtClean="0"/>
              <a:t> </a:t>
            </a:r>
            <a:r>
              <a:rPr lang="en-US" altLang="en-US" dirty="0"/>
              <a:t>2019 – Form SB Pool </a:t>
            </a:r>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About </a:t>
            </a:r>
            <a:r>
              <a:rPr lang="en-US" altLang="zh-CN" dirty="0"/>
              <a:t>half of the comments resolved/pending resolution</a:t>
            </a:r>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a:t>
            </a:r>
            <a:r>
              <a:rPr lang="en-US" altLang="zh-CN" dirty="0" smtClean="0">
                <a:cs typeface="Arial" panose="020B0604020202020204" pitchFamily="34" charset="0"/>
                <a:sym typeface="Wingdings" panose="05000000000000000000" pitchFamily="2" charset="2"/>
              </a:rPr>
              <a:t>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on recirculation LB</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t>
            </a:r>
            <a:r>
              <a:rPr lang="en-US" altLang="en-US" dirty="0" smtClean="0"/>
              <a:t>and ad-hoc minutes:</a:t>
            </a:r>
          </a:p>
          <a:p>
            <a:pPr lvl="2">
              <a:lnSpc>
                <a:spcPct val="80000"/>
              </a:lnSpc>
            </a:pPr>
            <a:r>
              <a:rPr lang="en-US" altLang="en-US" dirty="0">
                <a:hlinkClick r:id="rId4"/>
              </a:rPr>
              <a:t>https://</a:t>
            </a:r>
            <a:r>
              <a:rPr lang="en-US" altLang="en-US" dirty="0" smtClean="0">
                <a:hlinkClick r:id="rId4"/>
              </a:rPr>
              <a:t>mentor.ieee.org/802.11/dcn/19/11-19-1382-03-000m-tgmd-2019-july-august-september-teleconference-minutes.docx</a:t>
            </a:r>
            <a:r>
              <a:rPr lang="en-US" altLang="en-US" dirty="0" smtClean="0"/>
              <a:t> </a:t>
            </a:r>
          </a:p>
          <a:p>
            <a:pPr lvl="2">
              <a:lnSpc>
                <a:spcPct val="80000"/>
              </a:lnSpc>
            </a:pPr>
            <a:r>
              <a:rPr lang="en-US" altLang="en-US" dirty="0" smtClean="0">
                <a:hlinkClick r:id="rId5"/>
              </a:rPr>
              <a:t>https</a:t>
            </a:r>
            <a:r>
              <a:rPr lang="en-US" altLang="en-US" dirty="0" smtClean="0">
                <a:hlinkClick r:id="rId5"/>
              </a:rPr>
              <a:t>://mentor.ieee.org/802.11/dcn/19/11-19-1238-00-000m-telecon-minutes-for-revmd-july-11.docx</a:t>
            </a:r>
            <a:r>
              <a:rPr lang="en-US" altLang="en-US" dirty="0" smtClean="0"/>
              <a:t> </a:t>
            </a:r>
            <a:endParaRPr lang="en-US" altLang="en-US" dirty="0" smtClean="0"/>
          </a:p>
          <a:p>
            <a:pPr marL="857250" lvl="2" indent="0">
              <a:lnSpc>
                <a:spcPct val="80000"/>
              </a:lnSpc>
              <a:buNone/>
            </a:pPr>
            <a:endParaRPr lang="en-US" altLang="en-US" dirty="0" smtClean="0"/>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mentor.ieee.org/802.11/dcn/19/11-19-0449-09-000m-revmd-lb236-gen-comments.xls</a:t>
            </a:r>
            <a:r>
              <a:rPr lang="en-US" altLang="en-US" sz="2000" dirty="0" smtClean="0"/>
              <a:t> :</a:t>
            </a:r>
          </a:p>
          <a:p>
            <a:pPr lvl="1">
              <a:lnSpc>
                <a:spcPct val="80000"/>
              </a:lnSpc>
            </a:pPr>
            <a:r>
              <a:rPr lang="en-GB" sz="1800" dirty="0" smtClean="0"/>
              <a:t>GEN </a:t>
            </a:r>
            <a:r>
              <a:rPr lang="en-GB" sz="1800" dirty="0"/>
              <a:t>Motion Vienna Thursday - 4 CIDs approved on Thursday in </a:t>
            </a:r>
            <a:r>
              <a:rPr lang="en-GB" sz="1800" dirty="0" smtClean="0"/>
              <a:t>Vienna</a:t>
            </a:r>
          </a:p>
          <a:p>
            <a:pPr lvl="1">
              <a:lnSpc>
                <a:spcPct val="80000"/>
              </a:lnSpc>
            </a:pPr>
            <a:r>
              <a:rPr lang="en-GB" sz="1800" dirty="0" smtClean="0"/>
              <a:t>GEN </a:t>
            </a:r>
            <a:r>
              <a:rPr lang="en-GB" sz="1800" dirty="0"/>
              <a:t>Motion </a:t>
            </a:r>
            <a:r>
              <a:rPr lang="en-GB" sz="1800" dirty="0" err="1"/>
              <a:t>Telecon</a:t>
            </a:r>
            <a:r>
              <a:rPr lang="en-GB" sz="1800" dirty="0"/>
              <a:t>- July 30 - 2 CIDs marked ready for </a:t>
            </a:r>
            <a:r>
              <a:rPr lang="en-GB" sz="1800" dirty="0" smtClean="0"/>
              <a:t>Motion</a:t>
            </a:r>
          </a:p>
          <a:p>
            <a:pPr lvl="1">
              <a:lnSpc>
                <a:spcPct val="80000"/>
              </a:lnSpc>
            </a:pPr>
            <a:r>
              <a:rPr lang="en-GB" sz="1800" dirty="0" smtClean="0"/>
              <a:t>GEN </a:t>
            </a:r>
            <a:r>
              <a:rPr lang="en-GB" sz="1800" dirty="0"/>
              <a:t>Motion </a:t>
            </a:r>
            <a:r>
              <a:rPr lang="en-GB" sz="1800" dirty="0" err="1"/>
              <a:t>Telecon</a:t>
            </a:r>
            <a:r>
              <a:rPr lang="en-GB" sz="1800" dirty="0"/>
              <a:t> - Aug 2 - 3 CIDs marked Ready for Motion during the Aug 2nd </a:t>
            </a:r>
            <a:r>
              <a:rPr lang="en-GB" sz="1800" dirty="0" err="1" smtClean="0"/>
              <a:t>Telecon</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7" name="Rectangle 6"/>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MAC CIDS: July, </a:t>
            </a:r>
            <a:r>
              <a:rPr lang="en-US" altLang="en-US" dirty="0" err="1" smtClean="0"/>
              <a:t>telecon</a:t>
            </a:r>
            <a:r>
              <a:rPr lang="en-US" altLang="en-US" dirty="0" smtClean="0"/>
              <a:t>/ad-hoc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r>
              <a:rPr lang="en-US" altLang="en-US" sz="2000" dirty="0"/>
              <a:t>https://mentor.ieee.org/802.11/dcn/17/11-17-0927-45-000m-revmd-mac-comments.xls :</a:t>
            </a:r>
            <a:endParaRPr lang="en-US" altLang="en-US" sz="2000" dirty="0" smtClean="0"/>
          </a:p>
          <a:p>
            <a:pPr lvl="1">
              <a:lnSpc>
                <a:spcPct val="80000"/>
              </a:lnSpc>
            </a:pPr>
            <a:r>
              <a:rPr lang="en-US" altLang="en-US" sz="1800" dirty="0" smtClean="0"/>
              <a:t>Motion MAC-AD</a:t>
            </a:r>
          </a:p>
          <a:p>
            <a:pPr lvl="1">
              <a:lnSpc>
                <a:spcPct val="80000"/>
              </a:lnSpc>
            </a:pPr>
            <a:r>
              <a:rPr lang="en-US" sz="1800" dirty="0" smtClean="0"/>
              <a:t>Motion-</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PHY,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“Motion-EDITOR-N” in </a:t>
            </a:r>
            <a:r>
              <a:rPr lang="en-US" altLang="en-US" sz="1800" dirty="0">
                <a:hlinkClick r:id="rId3"/>
              </a:rPr>
              <a:t>https://</a:t>
            </a:r>
            <a:r>
              <a:rPr lang="en-US" altLang="en-US" sz="1800" dirty="0" smtClean="0">
                <a:hlinkClick r:id="rId3"/>
              </a:rPr>
              <a:t>mentor.ieee.org/802.11/dcn/19/11-19-0142-09-000m-revmd-wg-lb236-comments-for-editor-ad-hoc.xls</a:t>
            </a:r>
            <a:r>
              <a:rPr lang="en-US" altLang="en-US" sz="1800" dirty="0" smtClean="0"/>
              <a:t>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4"/>
              </a:rPr>
              <a:t>https://mentor.ieee.org/802.11/dcn/19/11-19-0156-09-000m-lb236-revmd-phy-sec-comments.xlsx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a:t>
            </a:r>
            <a:r>
              <a:rPr lang="en-US" altLang="en-US" sz="1800" dirty="0" smtClean="0"/>
              <a:t>MAC-xx” </a:t>
            </a:r>
            <a:r>
              <a:rPr lang="en-US" altLang="en-US" sz="1800" dirty="0" smtClean="0"/>
              <a:t>tab in </a:t>
            </a:r>
            <a:r>
              <a:rPr lang="en-US" altLang="en-US" sz="1800" dirty="0" smtClean="0">
                <a:hlinkClick r:id="rId3"/>
              </a:rPr>
              <a:t>https://mentor.ieee.org/802.11/dcn/17/11-17-0927-44-000m-revmd-mac-comments.xls</a:t>
            </a:r>
            <a:r>
              <a:rPr lang="en-US" altLang="en-US" sz="1800" dirty="0" smtClean="0"/>
              <a:t> , </a:t>
            </a:r>
          </a:p>
          <a:p>
            <a:pPr lvl="1">
              <a:lnSpc>
                <a:spcPct val="80000"/>
              </a:lnSpc>
            </a:pPr>
            <a:r>
              <a:rPr lang="en-US" altLang="en-US" sz="1800" dirty="0" smtClean="0"/>
              <a:t>“PHY Motion </a:t>
            </a:r>
            <a:r>
              <a:rPr lang="en-US" altLang="en-US" sz="1800" dirty="0" smtClean="0"/>
              <a:t>x”, </a:t>
            </a:r>
            <a:r>
              <a:rPr lang="en-US" altLang="en-US" sz="1800" dirty="0" smtClean="0"/>
              <a:t>tab in </a:t>
            </a:r>
            <a:r>
              <a:rPr lang="en-US" altLang="en-US" sz="1800" dirty="0" smtClean="0">
                <a:hlinkClick r:id="rId4"/>
              </a:rPr>
              <a:t>https://mentor.ieee.org/802.11/dcn/19/11-19-0156-09-000m-lb236-revmd-phy-sec-comments.xlsx</a:t>
            </a:r>
            <a:r>
              <a:rPr lang="en-US" altLang="en-US" sz="1800" dirty="0" smtClean="0"/>
              <a:t>   </a:t>
            </a:r>
          </a:p>
          <a:p>
            <a:pPr lvl="1">
              <a:lnSpc>
                <a:spcPct val="80000"/>
              </a:lnSpc>
            </a:pPr>
            <a:r>
              <a:rPr lang="en-US" altLang="en-US" sz="1800" dirty="0" smtClean="0"/>
              <a:t>“GEN Motion </a:t>
            </a:r>
            <a:r>
              <a:rPr lang="en-US" altLang="en-US" sz="1800" dirty="0" smtClean="0"/>
              <a:t>xxx</a:t>
            </a:r>
            <a:r>
              <a:rPr lang="en-US" altLang="en-US" sz="1800" dirty="0" smtClean="0"/>
              <a:t>” </a:t>
            </a:r>
            <a:r>
              <a:rPr lang="en-US" altLang="en-US" sz="1800" dirty="0" smtClean="0"/>
              <a:t>tab in </a:t>
            </a:r>
            <a:r>
              <a:rPr lang="en-US" altLang="en-US" sz="1800" dirty="0" smtClean="0">
                <a:hlinkClick r:id="rId5"/>
              </a:rPr>
              <a:t>https://mentor.ieee.org/802.11/dcn/19/11-19-0449-07-000m-revmd-lb236-gen-comments.xls</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r>
              <a:rPr lang="en-US" altLang="en-US" sz="2000" dirty="0" smtClean="0"/>
              <a:t>:</a:t>
            </a:r>
            <a:endParaRPr lang="en-US" altLang="en-US" sz="2000" dirty="0" smtClean="0"/>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317984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mentor.ieee.org/802.11/dcn/19/11-19-0449-09-000m-revmd-lb236-gen-comments.xls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https://mentor.ieee.org/802.11/dcn/19/11-19-0449-09-000m-revmd-lb236-gen-comments.xls</a:t>
            </a:r>
            <a:r>
              <a:rPr lang="en-US" altLang="en-US" sz="2000" dirty="0"/>
              <a:t> </a:t>
            </a:r>
            <a:r>
              <a:rPr lang="en-US" altLang="en-US" sz="2000" dirty="0" smtClean="0"/>
              <a:t>:</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smtClean="0"/>
              <a:t>Incorporate the changes </a:t>
            </a:r>
          </a:p>
          <a:p>
            <a:pPr lvl="1">
              <a:lnSpc>
                <a:spcPct val="80000"/>
              </a:lnSpc>
            </a:pPr>
            <a:r>
              <a:rPr lang="en-GB" sz="2400" smtClean="0"/>
              <a:t>Shown </a:t>
            </a:r>
            <a:r>
              <a:rPr lang="en-GB" sz="2400"/>
              <a:t>under “Proposed technical changes” </a:t>
            </a:r>
            <a:r>
              <a:rPr lang="en-GB" sz="2400" smtClean="0"/>
              <a:t> under “Stand-alone </a:t>
            </a:r>
            <a:r>
              <a:rPr lang="en-GB" sz="2400"/>
              <a:t>changes re optional subelements” in </a:t>
            </a:r>
            <a:r>
              <a:rPr lang="en-GB" sz="2400" smtClean="0">
                <a:hlinkClick r:id="rId3"/>
              </a:rPr>
              <a:t>https://mentor.ieee.org/802.11/dcn/19/11-19-0856-09-000m-resolutions-for-some-comments-on-11md-d2-0-lb236.docx</a:t>
            </a:r>
            <a:r>
              <a:rPr lang="en-GB" sz="2400" smtClean="0"/>
              <a:t> .</a:t>
            </a:r>
            <a:endParaRPr lang="en-GB" sz="2400"/>
          </a:p>
          <a:p>
            <a:pPr>
              <a:lnSpc>
                <a:spcPct val="80000"/>
              </a:lnSpc>
            </a:pPr>
            <a:r>
              <a:rPr lang="en-US" altLang="en-US" sz="280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a:t>
            </a:r>
            <a:r>
              <a:rPr lang="en-US" altLang="en-US" sz="2800" smtClean="0"/>
              <a:t>: </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smtClean="0"/>
              <a:t>Incorporate </a:t>
            </a:r>
            <a:r>
              <a:rPr lang="en-US" altLang="en-US" sz="2800"/>
              <a:t>the changes </a:t>
            </a:r>
          </a:p>
          <a:p>
            <a:pPr lvl="1">
              <a:lnSpc>
                <a:spcPct val="80000"/>
              </a:lnSpc>
            </a:pPr>
            <a:r>
              <a:rPr lang="en-GB" sz="2400"/>
              <a:t>Shown under “Proposed </a:t>
            </a:r>
            <a:r>
              <a:rPr lang="en-GB" sz="2400" smtClean="0"/>
              <a:t>editorial </a:t>
            </a:r>
            <a:r>
              <a:rPr lang="en-GB" sz="2400"/>
              <a:t>changes”  under “Stand-alone changes re optional subelements” in </a:t>
            </a:r>
            <a:r>
              <a:rPr lang="en-GB" sz="2400">
                <a:hlinkClick r:id="rId3"/>
              </a:rPr>
              <a:t>https://mentor.ieee.org/802.11/dcn/19/11-19-0856-09-000m-resolutions-for-some-comments-on-11md-d2-0-lb236.docx</a:t>
            </a:r>
            <a:r>
              <a:rPr lang="en-GB" sz="2400"/>
              <a:t> .</a:t>
            </a:r>
          </a:p>
          <a:p>
            <a:pPr>
              <a:lnSpc>
                <a:spcPct val="80000"/>
              </a:lnSpc>
            </a:pPr>
            <a:r>
              <a:rPr lang="en-US" altLang="en-US" sz="2800"/>
              <a:t>into the TGmd draft.</a:t>
            </a:r>
            <a:r>
              <a:rPr lang="en-US" altLang="en-US" sz="2000"/>
              <a:t/>
            </a:r>
            <a:br>
              <a:rPr lang="en-US" altLang="en-US" sz="2000"/>
            </a:br>
            <a:endParaRPr lang="en-US" altLang="en-US" sz="180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3"/>
              </a:rPr>
              <a:t>https://mentor.ieee.org/802.11/dcn/17/11-17-0927-37-000m-revmd-mac-comments.xls </a:t>
            </a:r>
            <a:endParaRPr lang="en-US" altLang="en-US" sz="1800" dirty="0" smtClean="0"/>
          </a:p>
          <a:p>
            <a:pPr lvl="1">
              <a:lnSpc>
                <a:spcPct val="80000"/>
              </a:lnSpc>
            </a:pPr>
            <a:r>
              <a:rPr lang="en-US" altLang="en-US" sz="1800" dirty="0" smtClean="0"/>
              <a:t>“Insufficient Details”, tab in </a:t>
            </a:r>
            <a:r>
              <a:rPr lang="en-US" altLang="en-US" sz="1800" dirty="0" smtClean="0">
                <a:hlinkClick r:id="rId4"/>
              </a:rPr>
              <a:t>https://mentor.ieee.org/802.11/dcn/19/11-19-0156-08-000m-lb236-revmd-phy-sec-comments.xlsx</a:t>
            </a:r>
            <a:r>
              <a:rPr lang="en-US" altLang="en-US" sz="1800" dirty="0" smtClean="0"/>
              <a:t> </a:t>
            </a:r>
          </a:p>
          <a:p>
            <a:pPr lvl="1">
              <a:lnSpc>
                <a:spcPct val="80000"/>
              </a:lnSpc>
            </a:pPr>
            <a:r>
              <a:rPr lang="en-US" altLang="en-US" sz="1800" dirty="0" smtClean="0"/>
              <a:t>“GEN Insufficient Information” tab </a:t>
            </a:r>
            <a:r>
              <a:rPr lang="en-US" altLang="en-US" sz="1800" dirty="0"/>
              <a:t>in </a:t>
            </a:r>
            <a:r>
              <a:rPr lang="en-US" altLang="en-US" sz="1800" dirty="0">
                <a:hlinkClick r:id="rId5"/>
              </a:rPr>
              <a:t>https://</a:t>
            </a:r>
            <a:r>
              <a:rPr lang="en-US" altLang="en-US" sz="1800" dirty="0" smtClean="0">
                <a:hlinkClick r:id="rId6"/>
              </a:rPr>
              <a:t>mentor.ieee.org/802.11/dcn/19/11-19-0449-02-000m-revmd-lb236-gen-comments.xls </a:t>
            </a: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8" name="Rectangle 7"/>
          <p:cNvSpPr/>
          <p:nvPr/>
        </p:nvSpPr>
        <p:spPr>
          <a:xfrm>
            <a:off x="9906000" y="1120880"/>
            <a:ext cx="2211439" cy="523220"/>
          </a:xfrm>
          <a:prstGeom prst="rect">
            <a:avLst/>
          </a:prstGeom>
          <a:noFill/>
        </p:spPr>
        <p:txBody>
          <a:bodyPr wrap="none" lIns="91440" tIns="45720" rIns="91440" bIns="45720">
            <a:spAutoFit/>
          </a:bodyPr>
          <a:lstStyle/>
          <a:p>
            <a:pPr algn="ctr"/>
            <a:r>
              <a:rPr lang="en-US" sz="2800" dirty="0" smtClean="0">
                <a:ln w="0"/>
                <a:solidFill>
                  <a:schemeClr val="accent1"/>
                </a:solidFill>
                <a:effectLst>
                  <a:outerShdw blurRad="38100" dist="25400" dir="5400000" algn="ctr" rotWithShape="0">
                    <a:srgbClr val="6E747A">
                      <a:alpha val="43000"/>
                    </a:srgbClr>
                  </a:outerShdw>
                </a:effectLst>
              </a:rPr>
              <a:t>To be updated</a:t>
            </a:r>
            <a:endParaRPr lang="en-GB" sz="28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topic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t>&lt;</a:t>
            </a:r>
            <a:r>
              <a:rPr lang="en-US" dirty="0" smtClean="0"/>
              <a:t>document link&gt;</a:t>
            </a:r>
            <a:endParaRPr lang="en-US" sz="1600" dirty="0"/>
          </a:p>
          <a:p>
            <a:pPr>
              <a:lnSpc>
                <a:spcPct val="80000"/>
              </a:lnSpc>
            </a:pP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38483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28</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r>
              <a:rPr lang="en-US" altLang="en-US" sz="2000" dirty="0" smtClean="0"/>
              <a:t>Next ad-hoc:  </a:t>
            </a:r>
          </a:p>
          <a:p>
            <a:pPr lvl="1"/>
            <a:r>
              <a:rPr lang="en-US" altLang="en-US" sz="1600" dirty="0" smtClean="0"/>
              <a:t>TBD</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29</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676400"/>
            <a:ext cx="59436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p>
          <a:p>
            <a:pPr lvl="1"/>
            <a:r>
              <a:rPr lang="en-US" sz="1600" dirty="0" smtClean="0"/>
              <a:t>Available CIDs</a:t>
            </a:r>
            <a:endParaRPr lang="en-GB" sz="1600" dirty="0"/>
          </a:p>
          <a:p>
            <a:pPr lvl="1"/>
            <a:endParaRPr lang="en-US" sz="1600" dirty="0" smtClean="0"/>
          </a:p>
        </p:txBody>
      </p:sp>
      <p:sp>
        <p:nvSpPr>
          <p:cNvPr id="8" name="Rectangle 19"/>
          <p:cNvSpPr>
            <a:spLocks noChangeArrowheads="1"/>
          </p:cNvSpPr>
          <p:nvPr/>
        </p:nvSpPr>
        <p:spPr bwMode="auto">
          <a:xfrm>
            <a:off x="6781800" y="1962572"/>
            <a:ext cx="5156886" cy="2362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Available CIDs</a:t>
            </a:r>
          </a:p>
          <a:p>
            <a:pPr lvl="1"/>
            <a:endParaRPr lang="en-GB" sz="1600" dirty="0"/>
          </a:p>
        </p:txBody>
      </p:sp>
      <p:sp>
        <p:nvSpPr>
          <p:cNvPr id="9" name="Rectangle 19"/>
          <p:cNvSpPr>
            <a:spLocks noChangeArrowheads="1"/>
          </p:cNvSpPr>
          <p:nvPr/>
        </p:nvSpPr>
        <p:spPr bwMode="auto">
          <a:xfrm>
            <a:off x="558114" y="4368887"/>
            <a:ext cx="5690286" cy="16509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Motions</a:t>
            </a:r>
          </a:p>
          <a:p>
            <a:pPr lvl="1"/>
            <a:r>
              <a:rPr lang="en-US" sz="1600" dirty="0" smtClean="0"/>
              <a:t>Available CIDs</a:t>
            </a:r>
            <a:endParaRPr lang="en-GB" sz="1600" dirty="0" smtClean="0"/>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096000" y="1905000"/>
            <a:ext cx="5791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533400" y="3429000"/>
            <a:ext cx="5396996" cy="1828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800" dirty="0" smtClean="0"/>
              <a:t>Available CIDs</a:t>
            </a:r>
            <a:endParaRPr lang="en-US" sz="1800" dirty="0"/>
          </a:p>
          <a:p>
            <a:pPr lvl="1"/>
            <a:endParaRPr lang="en-GB" sz="1800" dirty="0" smtClean="0"/>
          </a:p>
          <a:p>
            <a:pPr lvl="1"/>
            <a:endParaRPr lang="en-GB" dirty="0"/>
          </a:p>
          <a:p>
            <a:pPr lvl="1"/>
            <a:endParaRPr lang="en-US" sz="1600" dirty="0" smtClean="0"/>
          </a:p>
          <a:p>
            <a:pPr lvl="1"/>
            <a:endParaRPr lang="en-US" sz="1600" dirty="0" smtClean="0"/>
          </a:p>
          <a:p>
            <a:pPr lvl="1"/>
            <a:endParaRPr lang="en-US" sz="1600" dirty="0"/>
          </a:p>
          <a:p>
            <a:pPr lvl="1"/>
            <a:endParaRPr lang="en-GB" sz="1600" dirty="0"/>
          </a:p>
        </p:txBody>
      </p:sp>
      <p:sp>
        <p:nvSpPr>
          <p:cNvPr id="8" name="Rectangle 19"/>
          <p:cNvSpPr>
            <a:spLocks noChangeArrowheads="1"/>
          </p:cNvSpPr>
          <p:nvPr/>
        </p:nvSpPr>
        <p:spPr bwMode="auto">
          <a:xfrm>
            <a:off x="533400" y="1676400"/>
            <a:ext cx="5156886"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Available CIDs</a:t>
            </a:r>
            <a:endParaRPr lang="en-GB" sz="1600" dirty="0"/>
          </a:p>
          <a:p>
            <a:pPr lvl="1"/>
            <a:endParaRPr lang="en-GB" sz="1600" dirty="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541177</TotalTime>
  <Words>2441</Words>
  <Application>Microsoft Office PowerPoint</Application>
  <PresentationFormat>Widescreen</PresentationFormat>
  <Paragraphs>566</Paragraphs>
  <Slides>29</Slides>
  <Notes>26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40"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Approve prior TGmd minutes</vt:lpstr>
      <vt:lpstr>Motion  124 – GEN CIDS: July, telecon/ad-hoc</vt:lpstr>
      <vt:lpstr>Motion   – MAC CIDS: July, telecon/ad-hoc</vt:lpstr>
      <vt:lpstr>Motion  – PHY, Editor(2) CIDs July, telecon/ad-hoc </vt:lpstr>
      <vt:lpstr>Motion  – September meeting CIDs</vt:lpstr>
      <vt:lpstr>Motion  – CID 2604</vt:lpstr>
      <vt:lpstr>Motion  – CID 2606</vt:lpstr>
      <vt:lpstr>Motion  – Additional tech changes in 11-19-856</vt:lpstr>
      <vt:lpstr>Motion  – Additional editorial changes in 11-19-856</vt:lpstr>
      <vt:lpstr>Motion   – Insufficient Detail CIDs</vt:lpstr>
      <vt:lpstr>Motion   – topic</vt:lpstr>
      <vt:lpstr>Motion: Ad-hoc</vt:lpstr>
      <vt:lpstr>PowerPoint Presentation</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July 2019</cp:keywords>
  <cp:lastModifiedBy>Stanley, Dorothy</cp:lastModifiedBy>
  <cp:revision>3780</cp:revision>
  <cp:lastPrinted>1998-02-10T13:28:06Z</cp:lastPrinted>
  <dcterms:created xsi:type="dcterms:W3CDTF">2005-01-04T21:26:55Z</dcterms:created>
  <dcterms:modified xsi:type="dcterms:W3CDTF">2019-08-13T15:25:28Z</dcterms:modified>
</cp:coreProperties>
</file>