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70" r:id="rId22"/>
    <p:sldId id="371" r:id="rId23"/>
    <p:sldId id="352" r:id="rId24"/>
    <p:sldId id="325" r:id="rId25"/>
    <p:sldId id="326" r:id="rId26"/>
    <p:sldId id="341" r:id="rId27"/>
    <p:sldId id="368" r:id="rId28"/>
    <p:sldId id="318" r:id="rId29"/>
    <p:sldId id="372" r:id="rId30"/>
    <p:sldId id="373" r:id="rId31"/>
    <p:sldId id="374" r:id="rId32"/>
    <p:sldId id="319" r:id="rId33"/>
    <p:sldId id="342" r:id="rId34"/>
    <p:sldId id="369" r:id="rId35"/>
    <p:sldId id="365" r:id="rId36"/>
    <p:sldId id="349" r:id="rId37"/>
    <p:sldId id="315" r:id="rId38"/>
    <p:sldId id="312" r:id="rId39"/>
    <p:sldId id="259" r:id="rId40"/>
    <p:sldId id="260" r:id="rId41"/>
    <p:sldId id="261" r:id="rId42"/>
    <p:sldId id="262" r:id="rId43"/>
    <p:sldId id="263" r:id="rId44"/>
    <p:sldId id="264" r:id="rId4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70"/>
            <p14:sldId id="371"/>
            <p14:sldId id="352"/>
            <p14:sldId id="325"/>
            <p14:sldId id="326"/>
          </p14:sldIdLst>
        </p14:section>
        <p14:section name="Day 2" id="{AF565E1E-37B3-4982-AAA3-17998117A1D0}">
          <p14:sldIdLst>
            <p14:sldId id="341"/>
            <p14:sldId id="368"/>
            <p14:sldId id="318"/>
            <p14:sldId id="372"/>
            <p14:sldId id="373"/>
            <p14:sldId id="374"/>
            <p14:sldId id="319"/>
          </p14:sldIdLst>
        </p14:section>
        <p14:section name="Day 3" id="{A03B3DEA-4680-48DB-9008-5B6E42F8D147}">
          <p14:sldIdLst>
            <p14:sldId id="342"/>
            <p14:sldId id="369"/>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58" autoAdjust="0"/>
    <p:restoredTop sz="94622" autoAdjust="0"/>
  </p:normalViewPr>
  <p:slideViewPr>
    <p:cSldViewPr>
      <p:cViewPr>
        <p:scale>
          <a:sx n="72" d="100"/>
          <a:sy n="72" d="100"/>
        </p:scale>
        <p:origin x="690" y="-9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304093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74648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4234767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1797090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549006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11228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595263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802.11-19/1363r5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r>
              <a:rPr lang="en-US" altLang="en-US" dirty="0" smtClean="0"/>
              <a:t/>
            </a:r>
            <a:br>
              <a:rPr lang="en-US" altLang="en-US" dirty="0" smtClean="0"/>
            </a:br>
            <a:r>
              <a:rPr lang="en-US" altLang="en-US" dirty="0"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7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180764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a:t>
                      </a:r>
                      <a:r>
                        <a:rPr lang="en-US" sz="1800" kern="1200" dirty="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 240 CID</a:t>
                      </a:r>
                      <a:r>
                        <a:rPr lang="en-US" b="0" baseline="0" dirty="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048885"/>
              </p:ext>
            </p:extLst>
          </p:nvPr>
        </p:nvGraphicFramePr>
        <p:xfrm>
          <a:off x="914401" y="1340768"/>
          <a:ext cx="10460567" cy="39622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Text clarification on RSTA to ISTA LMR </a:t>
                      </a:r>
                      <a:r>
                        <a:rPr lang="en-US" sz="1800" kern="1200" dirty="0" err="1" smtClean="0">
                          <a:solidFill>
                            <a:schemeClr val="dk1"/>
                          </a:solidFill>
                          <a:latin typeface="+mn-lt"/>
                          <a:ea typeface="+mn-ea"/>
                          <a:cs typeface="+mn-cs"/>
                        </a:rPr>
                        <a:t>feddback</a:t>
                      </a:r>
                      <a:r>
                        <a:rPr lang="en-US" sz="1800" kern="1200" dirty="0" smtClean="0">
                          <a:solidFill>
                            <a:schemeClr val="dk1"/>
                          </a:solidFill>
                          <a:latin typeface="+mn-lt"/>
                          <a:ea typeface="+mn-ea"/>
                          <a:cs typeface="+mn-cs"/>
                        </a:rPr>
                        <a:t> policy bit in extended capability</a:t>
                      </a:r>
                      <a:r>
                        <a:rPr lang="en-US" sz="1800" kern="1200" baseline="0" dirty="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a:t>
                      </a:r>
                      <a:r>
                        <a:rPr lang="en-US" sz="1800" kern="1200" dirty="0" err="1" smtClean="0">
                          <a:solidFill>
                            <a:schemeClr val="dk1"/>
                          </a:solidFill>
                          <a:latin typeface="+mn-lt"/>
                          <a:ea typeface="+mn-ea"/>
                          <a:cs typeface="+mn-cs"/>
                        </a:rPr>
                        <a:t>miscellaneouse</a:t>
                      </a:r>
                      <a:r>
                        <a:rPr lang="en-US" sz="1800" kern="1200" baseline="0" dirty="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dirty="0" smtClean="0"/>
                        <a:t>CR </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 </a:t>
            </a:r>
            <a:endParaRPr lang="en-US" sz="1800" b="0" dirty="0" smtClean="0"/>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r>
              <a:rPr lang="en-US" sz="1800" dirty="0" smtClean="0"/>
              <a:t>)</a:t>
            </a:r>
          </a:p>
          <a:p>
            <a:pPr marL="457200" lvl="1" indent="0" algn="just">
              <a:spcBef>
                <a:spcPct val="20000"/>
              </a:spcBef>
            </a:pPr>
            <a:r>
              <a:rPr lang="en-US" sz="1800" dirty="0"/>
              <a:t>	</a:t>
            </a:r>
            <a:r>
              <a:rPr lang="en-US" sz="1800" dirty="0" smtClean="0"/>
              <a:t>recess until 13:10 </a:t>
            </a:r>
            <a:endParaRPr lang="en-US" sz="1800" dirty="0" smtClean="0"/>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2940830"/>
              </p:ext>
            </p:extLst>
          </p:nvPr>
        </p:nvGraphicFramePr>
        <p:xfrm>
          <a:off x="929215" y="1484784"/>
          <a:ext cx="10460568" cy="457188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latin typeface="+mn-lt"/>
                          <a:ea typeface="+mn-ea"/>
                          <a:cs typeface="+mn-cs"/>
                        </a:rPr>
                        <a:t>11-19-</a:t>
                      </a:r>
                      <a:r>
                        <a:rPr lang="en-US" sz="1800" kern="1200" dirty="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dirty="0" smtClean="0">
                <a:cs typeface="Times New Roman" panose="02020603050405020304" pitchFamily="18" charset="0"/>
              </a:rPr>
              <a:t>)</a:t>
            </a:r>
            <a:r>
              <a:rPr lang="en-US" altLang="en-US" b="0" dirty="0" smtClean="0">
                <a:cs typeface="Times New Roman" panose="02020603050405020304" pitchFamily="18" charset="0"/>
              </a:rPr>
              <a:t>: Roy Want (Google), Ganesh </a:t>
            </a:r>
            <a:r>
              <a:rPr lang="en-US" altLang="en-US" b="0" dirty="0" err="1" smtClean="0">
                <a:cs typeface="Times New Roman" panose="02020603050405020304" pitchFamily="18" charset="0"/>
              </a:rPr>
              <a:t>Venkatesan</a:t>
            </a:r>
            <a:r>
              <a:rPr lang="en-US" altLang="en-US" b="0" dirty="0" smtClean="0">
                <a:cs typeface="Times New Roman" panose="02020603050405020304" pitchFamily="18" charset="0"/>
              </a:rPr>
              <a:t> (Intel)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11-19-1466r1 </a:t>
            </a:r>
            <a:r>
              <a:rPr lang="en-US" b="0" dirty="0" smtClean="0"/>
              <a:t>for CIDs </a:t>
            </a:r>
            <a:r>
              <a:rPr lang="en-GB" b="0" dirty="0"/>
              <a:t>1789, 1790</a:t>
            </a:r>
            <a:r>
              <a:rPr lang="en-GB" b="0" dirty="0" smtClean="0"/>
              <a:t>, </a:t>
            </a:r>
            <a:r>
              <a:rPr lang="en-GB" b="0" dirty="0"/>
              <a:t>1958, 1966, 1967, </a:t>
            </a:r>
            <a:r>
              <a:rPr lang="en-GB" b="0" dirty="0" smtClean="0"/>
              <a:t>1969 and 1974</a:t>
            </a:r>
            <a:r>
              <a:rPr lang="en-US" b="0" dirty="0" smtClean="0"/>
              <a:t>.</a:t>
            </a:r>
            <a:endParaRPr lang="en-US" b="0" dirty="0" smtClean="0"/>
          </a:p>
          <a:p>
            <a:pPr marL="0" indent="0"/>
            <a:endParaRPr lang="en-US" b="0" dirty="0"/>
          </a:p>
          <a:p>
            <a:pPr marL="0" indent="0"/>
            <a:r>
              <a:rPr lang="en-US" b="0" dirty="0" smtClean="0"/>
              <a:t>Results (Y/N/A</a:t>
            </a:r>
            <a:r>
              <a:rPr lang="en-US" b="0" dirty="0" smtClean="0"/>
              <a:t>): 10/0/0</a:t>
            </a:r>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1454</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11-19-1454r1 </a:t>
            </a:r>
            <a:r>
              <a:rPr lang="en-US" b="0" dirty="0" smtClean="0"/>
              <a:t>for CIDs </a:t>
            </a:r>
            <a:r>
              <a:rPr lang="en-GB" b="0" dirty="0" smtClean="0"/>
              <a:t>1104, 1366, 2310, 2281, 2303, 1560, 1545, 1536, 1537, 1538, 1539, 1540, 2156, 2204, 2256  and 1984</a:t>
            </a:r>
            <a:r>
              <a:rPr lang="en-GB" b="0" dirty="0"/>
              <a:t>.</a:t>
            </a:r>
            <a:endParaRPr lang="en-US" b="0" dirty="0" smtClean="0"/>
          </a:p>
          <a:p>
            <a:pPr marL="0" indent="0"/>
            <a:endParaRPr lang="en-US" b="0" dirty="0"/>
          </a:p>
          <a:p>
            <a:pPr marL="0" indent="0"/>
            <a:r>
              <a:rPr lang="en-US" b="0" dirty="0" smtClean="0"/>
              <a:t>Results (Y/N/A</a:t>
            </a:r>
            <a:r>
              <a:rPr lang="en-US" b="0" dirty="0" smtClean="0"/>
              <a:t>): 9/0/0</a:t>
            </a:r>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12380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1460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11-19-1460r1 </a:t>
            </a:r>
            <a:r>
              <a:rPr lang="en-US" b="0" dirty="0" smtClean="0"/>
              <a:t>for </a:t>
            </a:r>
            <a:r>
              <a:rPr lang="en-US" b="0" dirty="0" smtClean="0"/>
              <a:t>CIDs</a:t>
            </a:r>
            <a:r>
              <a:rPr lang="en-GB" b="0" dirty="0" smtClean="0"/>
              <a:t> </a:t>
            </a:r>
            <a:r>
              <a:rPr lang="en-GB" b="0" dirty="0"/>
              <a:t>2145 and </a:t>
            </a:r>
            <a:r>
              <a:rPr lang="en-GB" b="0" dirty="0" smtClean="0"/>
              <a:t>2146.</a:t>
            </a:r>
            <a:endParaRPr lang="en-US" b="0" dirty="0" smtClean="0"/>
          </a:p>
          <a:p>
            <a:pPr marL="0" indent="0"/>
            <a:endParaRPr lang="en-US" b="0" dirty="0"/>
          </a:p>
          <a:p>
            <a:pPr marL="0" indent="0"/>
            <a:r>
              <a:rPr lang="en-US" b="0" dirty="0" smtClean="0"/>
              <a:t>Results (Y/N/A</a:t>
            </a:r>
            <a:r>
              <a:rPr lang="en-US" b="0" dirty="0" smtClean="0"/>
              <a:t>): 8/0/0</a:t>
            </a:r>
          </a:p>
          <a:p>
            <a:pPr marL="0" indent="0"/>
            <a:endParaRPr lang="en-US" b="0" dirty="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72571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29696225"/>
              </p:ext>
            </p:extLst>
          </p:nvPr>
        </p:nvGraphicFramePr>
        <p:xfrm>
          <a:off x="263353" y="1484784"/>
          <a:ext cx="11593286" cy="4114688"/>
        </p:xfrm>
        <a:graphic>
          <a:graphicData uri="http://schemas.openxmlformats.org/drawingml/2006/table">
            <a:tbl>
              <a:tblPr firstRow="1" bandRow="1">
                <a:tableStyleId>{21E4AEA4-8DFA-4A89-87EB-49C32662AFE0}</a:tableStyleId>
              </a:tblPr>
              <a:tblGrid>
                <a:gridCol w="1368151"/>
                <a:gridCol w="2088232"/>
                <a:gridCol w="4968552"/>
                <a:gridCol w="1781121"/>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 - completion</a:t>
                      </a:r>
                      <a:endParaRPr lang="en-US" sz="1800" kern="1200" dirty="0">
                        <a:solidFill>
                          <a:schemeClr val="dk1"/>
                        </a:solidFill>
                        <a:latin typeface="+mn-lt"/>
                        <a:ea typeface="+mn-ea"/>
                        <a:cs typeface="+mn-cs"/>
                      </a:endParaRPr>
                    </a:p>
                  </a:txBody>
                  <a:tcPr marT="45712" marB="45712"/>
                </a:tc>
              </a:tr>
              <a:tr h="2743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c>
                  <a:txBody>
                    <a:bodyPr/>
                    <a:lstStyle/>
                    <a:p>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02660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the </a:t>
            </a:r>
            <a:r>
              <a:rPr lang="en-US" b="0" dirty="0"/>
              <a:t>resolutions depicted by document </a:t>
            </a:r>
            <a:r>
              <a:rPr lang="en-US" b="0" dirty="0" smtClean="0"/>
              <a:t>11-19-1461r1 </a:t>
            </a:r>
            <a:r>
              <a:rPr lang="en-US" b="0" dirty="0" smtClean="0"/>
              <a:t>for </a:t>
            </a:r>
            <a:r>
              <a:rPr lang="en-US" b="0" dirty="0" smtClean="0"/>
              <a:t>CIDs</a:t>
            </a:r>
            <a:r>
              <a:rPr lang="en-GB" b="0" dirty="0" smtClean="0"/>
              <a:t> 1123, 1125, </a:t>
            </a:r>
          </a:p>
          <a:p>
            <a:r>
              <a:rPr lang="en-GB" b="0" dirty="0" smtClean="0"/>
              <a:t>1127, 1386, 1462, 1468, 1709, 2437, 1581, 1658 and 1711. </a:t>
            </a:r>
            <a:endParaRPr lang="en-US" b="0" dirty="0" smtClean="0"/>
          </a:p>
          <a:p>
            <a:pPr marL="0" indent="0"/>
            <a:endParaRPr lang="en-US" b="0" dirty="0"/>
          </a:p>
          <a:p>
            <a:pPr marL="0" indent="0"/>
            <a:r>
              <a:rPr lang="en-US" b="0" dirty="0" smtClean="0"/>
              <a:t>Results (Y/N/A</a:t>
            </a:r>
            <a:r>
              <a:rPr lang="en-US" b="0" dirty="0" smtClean="0"/>
              <a:t>):  5/0/2</a:t>
            </a:r>
          </a:p>
          <a:p>
            <a:pPr marL="0" indent="0"/>
            <a:endParaRPr lang="en-US" b="0" dirty="0" smtClean="0"/>
          </a:p>
          <a:p>
            <a:pPr marL="0" indent="0"/>
            <a:endParaRPr lang="en-US" b="0" dirty="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55032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the </a:t>
            </a:r>
            <a:r>
              <a:rPr lang="en-US" b="0" dirty="0"/>
              <a:t>resolutions depicted by document </a:t>
            </a:r>
            <a:r>
              <a:rPr lang="en-US" b="0" dirty="0" smtClean="0"/>
              <a:t>11-19-1402r2 </a:t>
            </a:r>
            <a:r>
              <a:rPr lang="en-US" b="0" dirty="0" smtClean="0"/>
              <a:t>for </a:t>
            </a:r>
            <a:r>
              <a:rPr lang="en-US" b="0" dirty="0"/>
              <a:t>CIDs 1853, </a:t>
            </a:r>
            <a:r>
              <a:rPr lang="en-US" b="0" dirty="0" smtClean="0"/>
              <a:t>1918, 1447</a:t>
            </a:r>
            <a:r>
              <a:rPr lang="en-US" b="0" dirty="0"/>
              <a:t>, 1107, 2016</a:t>
            </a:r>
          </a:p>
          <a:p>
            <a:pPr marL="0" indent="0"/>
            <a:endParaRPr lang="en-US" b="0" dirty="0"/>
          </a:p>
          <a:p>
            <a:pPr marL="0" indent="0"/>
            <a:r>
              <a:rPr lang="en-US" b="0" dirty="0" smtClean="0"/>
              <a:t>Results (Y/N/A</a:t>
            </a:r>
            <a:r>
              <a:rPr lang="en-US" b="0" dirty="0" smtClean="0"/>
              <a:t>): 7/0/0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15795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a:t>
            </a:r>
            <a:r>
              <a:rPr lang="en-US" b="0" dirty="0" smtClean="0"/>
              <a:t>the text changes in doc 11-19-1402r2 under clause identified by </a:t>
            </a:r>
          </a:p>
          <a:p>
            <a:r>
              <a:rPr lang="en-US" b="0" dirty="0" smtClean="0"/>
              <a:t>“D1402-02 discussion” to resolve inconsistencies and fixes to example key derivations. </a:t>
            </a:r>
            <a:endParaRPr lang="en-US" b="0" dirty="0"/>
          </a:p>
          <a:p>
            <a:pPr marL="0" indent="0"/>
            <a:endParaRPr lang="en-US" b="0" dirty="0"/>
          </a:p>
          <a:p>
            <a:pPr marL="0" indent="0"/>
            <a:r>
              <a:rPr lang="en-US" b="0" dirty="0" smtClean="0"/>
              <a:t>Results (Y/N/A</a:t>
            </a:r>
            <a:r>
              <a:rPr lang="en-US" b="0" dirty="0" smtClean="0"/>
              <a:t>): 7/0/0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17624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81668494"/>
              </p:ext>
            </p:extLst>
          </p:nvPr>
        </p:nvGraphicFramePr>
        <p:xfrm>
          <a:off x="263353" y="1484784"/>
          <a:ext cx="11593286" cy="6309184"/>
        </p:xfrm>
        <a:graphic>
          <a:graphicData uri="http://schemas.openxmlformats.org/drawingml/2006/table">
            <a:tbl>
              <a:tblPr firstRow="1" bandRow="1">
                <a:tableStyleId>{21E4AEA4-8DFA-4A89-87EB-49C32662AFE0}</a:tableStyleId>
              </a:tblPr>
              <a:tblGrid>
                <a:gridCol w="1368151"/>
                <a:gridCol w="2283178"/>
                <a:gridCol w="4220698"/>
                <a:gridCol w="2334029"/>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For</a:t>
                      </a:r>
                      <a:r>
                        <a:rPr lang="en-US" sz="1800" kern="1200" baseline="0" dirty="0" smtClean="0">
                          <a:solidFill>
                            <a:schemeClr val="dk1"/>
                          </a:solidFill>
                          <a:latin typeface="+mn-lt"/>
                          <a:ea typeface="+mn-ea"/>
                          <a:cs typeface="+mn-cs"/>
                        </a:rPr>
                        <a:t> completion – 35min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240024">
                <a:tc>
                  <a:txBody>
                    <a:bodyPr/>
                    <a:lstStyle/>
                    <a:p>
                      <a:pPr marL="0" algn="l" defTabSz="914400" rtl="0" eaLnBrk="1" latinLnBrk="0" hangingPunct="1"/>
                      <a:r>
                        <a:rPr lang="en-US" sz="1800" kern="1200" dirty="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a:t>
                      </a:r>
                      <a:r>
                        <a:rPr lang="en-US" sz="1800" kern="1200" dirty="0" err="1" smtClean="0">
                          <a:solidFill>
                            <a:schemeClr val="dk1"/>
                          </a:solidFill>
                          <a:latin typeface="+mn-lt"/>
                          <a:ea typeface="+mn-ea"/>
                          <a:cs typeface="+mn-cs"/>
                        </a:rPr>
                        <a:t>miscellaneouse</a:t>
                      </a:r>
                      <a:r>
                        <a:rPr lang="en-US" sz="1800" kern="1200" baseline="0" dirty="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dirty="0" smtClean="0"/>
                        <a:t>CR </a:t>
                      </a:r>
                      <a:endParaRPr lang="en-US" dirty="0"/>
                    </a:p>
                  </a:txBody>
                  <a:tcPr marT="45712" marB="45712"/>
                </a:tc>
                <a:tc>
                  <a:txBody>
                    <a:bodyPr/>
                    <a:lstStyle/>
                    <a:p>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40024">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 240 CID</a:t>
                      </a:r>
                      <a:r>
                        <a:rPr lang="en-US" b="0" baseline="0" dirty="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60016">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480060">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 – if needed</a:t>
                      </a:r>
                      <a:endParaRPr lang="en-US" sz="1800" kern="1200" dirty="0">
                        <a:solidFill>
                          <a:schemeClr val="dk1"/>
                        </a:solidFill>
                        <a:latin typeface="+mn-lt"/>
                        <a:ea typeface="+mn-ea"/>
                        <a:cs typeface="+mn-cs"/>
                      </a:endParaRPr>
                    </a:p>
                  </a:txBody>
                  <a:tcPr marT="45712" marB="45712"/>
                </a:tc>
              </a:tr>
              <a:tr h="320040">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Text clarification on RSTA to ISTA LMR feddback policy bit in extended capability</a:t>
                      </a:r>
                      <a:r>
                        <a:rPr lang="en-US" sz="1800" kern="1200" baseline="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Manas</a:t>
                      </a:r>
                      <a:r>
                        <a:rPr lang="en-US" sz="1800" kern="1200" dirty="0" smtClean="0">
                          <a:solidFill>
                            <a:schemeClr val="dk1"/>
                          </a:solidFill>
                          <a:latin typeface="+mn-lt"/>
                          <a:ea typeface="+mn-ea"/>
                          <a:cs typeface="+mn-cs"/>
                        </a:rPr>
                        <a:t> Deb</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Secure LTF beamforming</a:t>
                      </a:r>
                      <a:r>
                        <a:rPr lang="en-US" sz="1800" kern="1200" baseline="0" dirty="0" smtClean="0">
                          <a:solidFill>
                            <a:schemeClr val="dk1"/>
                          </a:solidFill>
                          <a:effectLst/>
                          <a:latin typeface="+mn-lt"/>
                          <a:ea typeface="+mn-ea"/>
                          <a:cs typeface="+mn-cs"/>
                        </a:rPr>
                        <a:t> issues</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 (late)</a:t>
                      </a:r>
                      <a:endParaRPr lang="en-US" dirty="0"/>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309776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20566</TotalTime>
  <Words>2838</Words>
  <Application>Microsoft Office PowerPoint</Application>
  <PresentationFormat>Widescreen</PresentationFormat>
  <Paragraphs>665</Paragraphs>
  <Slides>44</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2"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Sep Ad Hoc Day 1</vt:lpstr>
      <vt:lpstr>Submission Review</vt:lpstr>
      <vt:lpstr>CR Submission 11-19-1466</vt:lpstr>
      <vt:lpstr>CR Submission 11-19-1454</vt:lpstr>
      <vt:lpstr>CR Submission 11-19-1460</vt:lpstr>
      <vt:lpstr>PowerPoint Presentation</vt:lpstr>
      <vt:lpstr>AOB?</vt:lpstr>
      <vt:lpstr>PowerPoint Presentation</vt:lpstr>
      <vt:lpstr>Sep Ad Hoc Day 2</vt:lpstr>
      <vt:lpstr>Sep Ad Hoc Day 2</vt:lpstr>
      <vt:lpstr>Submission Review</vt:lpstr>
      <vt:lpstr>CR Submission 11-19-1461</vt:lpstr>
      <vt:lpstr>CR Submission 11-19-1402</vt:lpstr>
      <vt:lpstr>CR Submission 11-19-1402</vt:lpstr>
      <vt:lpstr>PowerPoint Presentation</vt:lpstr>
      <vt:lpstr>Sep Ad Hoc Day 3</vt:lpstr>
      <vt:lpstr>Sep Ad Hoc Day 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200</cp:revision>
  <cp:lastPrinted>1601-01-01T00:00:00Z</cp:lastPrinted>
  <dcterms:created xsi:type="dcterms:W3CDTF">2018-08-06T10:28:59Z</dcterms:created>
  <dcterms:modified xsi:type="dcterms:W3CDTF">2019-09-06T00:34:53Z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2019-09-06 00:34:53Z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