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35" r:id="rId17"/>
    <p:sldId id="321" r:id="rId18"/>
    <p:sldId id="334" r:id="rId19"/>
    <p:sldId id="322" r:id="rId20"/>
    <p:sldId id="350" r:id="rId21"/>
    <p:sldId id="352" r:id="rId22"/>
    <p:sldId id="325" r:id="rId23"/>
    <p:sldId id="326" r:id="rId24"/>
    <p:sldId id="341" r:id="rId25"/>
    <p:sldId id="336" r:id="rId26"/>
    <p:sldId id="318" r:id="rId27"/>
    <p:sldId id="319" r:id="rId28"/>
    <p:sldId id="342" r:id="rId29"/>
    <p:sldId id="365" r:id="rId30"/>
    <p:sldId id="349" r:id="rId31"/>
    <p:sldId id="315" r:id="rId32"/>
    <p:sldId id="312" r:id="rId33"/>
    <p:sldId id="259" r:id="rId34"/>
    <p:sldId id="260" r:id="rId35"/>
    <p:sldId id="261" r:id="rId36"/>
    <p:sldId id="262" r:id="rId37"/>
    <p:sldId id="263" r:id="rId38"/>
    <p:sldId id="264" r:id="rId3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 id="335"/>
          </p14:sldIdLst>
        </p14:section>
        <p14:section name="Day 1" id="{000247A0-A865-4345-B575-B5F5D49437B2}">
          <p14:sldIdLst>
            <p14:sldId id="321"/>
            <p14:sldId id="334"/>
            <p14:sldId id="322"/>
            <p14:sldId id="350"/>
            <p14:sldId id="352"/>
            <p14:sldId id="325"/>
            <p14:sldId id="326"/>
          </p14:sldIdLst>
        </p14:section>
        <p14:section name="Day 2" id="{AF565E1E-37B3-4982-AAA3-17998117A1D0}">
          <p14:sldIdLst>
            <p14:sldId id="341"/>
            <p14:sldId id="336"/>
            <p14:sldId id="318"/>
            <p14:sldId id="319"/>
          </p14:sldIdLst>
        </p14:section>
        <p14:section name="Day 3" id="{A03B3DEA-4680-48DB-9008-5B6E42F8D147}">
          <p14:sldIdLst>
            <p14:sldId id="342"/>
            <p14:sldId id="365"/>
            <p14:sldId id="349"/>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58" autoAdjust="0"/>
    <p:restoredTop sz="94622" autoAdjust="0"/>
  </p:normalViewPr>
  <p:slideViewPr>
    <p:cSldViewPr>
      <p:cViewPr>
        <p:scale>
          <a:sx n="75" d="100"/>
          <a:sy n="75" d="100"/>
        </p:scale>
        <p:origin x="570" y="5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3039684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1320911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5865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3156396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802.11-19/1363r1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s://mentor.ieee.org/802.11/poll-vote?p=33500008&amp;t=33500008&amp;fc=aMTEw!cODAyLj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a:t>
            </a:r>
            <a:r>
              <a:rPr lang="en-US" altLang="en-US" smtClean="0"/>
              <a:t>Positioning </a:t>
            </a:r>
            <a:r>
              <a:rPr lang="en-US" altLang="en-US" smtClean="0"/>
              <a:t/>
            </a:r>
            <a:br>
              <a:rPr lang="en-US" altLang="en-US" smtClean="0"/>
            </a:br>
            <a:r>
              <a:rPr lang="en-US" altLang="en-US" smtClean="0"/>
              <a:t>Sep.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a:t>:</a:t>
            </a:r>
            <a:r>
              <a:rPr lang="en-GB" sz="2000" b="0"/>
              <a:t> </a:t>
            </a:r>
            <a:r>
              <a:rPr lang="en-GB" sz="2000" b="0" smtClean="0"/>
              <a:t>2019-09-04</a:t>
            </a:r>
            <a:endParaRPr lang="en-GB" sz="2000" b="0" dirty="0"/>
          </a:p>
        </p:txBody>
      </p:sp>
      <p:sp>
        <p:nvSpPr>
          <p:cNvPr id="6" name="Date Placeholder 3"/>
          <p:cNvSpPr>
            <a:spLocks noGrp="1"/>
          </p:cNvSpPr>
          <p:nvPr>
            <p:ph type="dt" idx="10"/>
          </p:nvPr>
        </p:nvSpPr>
        <p:spPr/>
        <p:txBody>
          <a:bodyPr/>
          <a:lstStyle/>
          <a:p>
            <a:r>
              <a:rPr lang="en-US" smtClean="0"/>
              <a:t>Sep.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81550593"/>
              </p:ext>
            </p:extLst>
          </p:nvPr>
        </p:nvGraphicFramePr>
        <p:xfrm>
          <a:off x="994931" y="2420888"/>
          <a:ext cx="10628313" cy="2457450"/>
        </p:xfrm>
        <a:graphic>
          <a:graphicData uri="http://schemas.openxmlformats.org/presentationml/2006/ole">
            <mc:AlternateContent xmlns:mc="http://schemas.openxmlformats.org/markup-compatibility/2006">
              <mc:Choice xmlns:v="urn:schemas-microsoft-com:vml" Requires="v">
                <p:oleObj spid="_x0000_s3163"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4931" y="2420888"/>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1621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023458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5884516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646741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dirty="0" smtClean="0"/>
              <a:t>Consider any other technical material.</a:t>
            </a:r>
            <a:endParaRPr lang="en-US" alt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85485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61807644"/>
              </p:ext>
            </p:extLst>
          </p:nvPr>
        </p:nvGraphicFramePr>
        <p:xfrm>
          <a:off x="914401" y="1340768"/>
          <a:ext cx="10460567" cy="487670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pt-BR" altLang="en-US" sz="1800" dirty="0" smtClean="0"/>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pt-BR" altLang="en-US" sz="1800" dirty="0" smtClean="0"/>
                        <a:t> CR for CID 1115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dirty="0" smtClean="0"/>
                        <a:t>11-19-1460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CIDs on DMG/EDMG ranging </a:t>
                      </a:r>
                      <a:endParaRPr lang="en-US" sz="1800" kern="1200" dirty="0" smtClean="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Jerome Henry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Various editorial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NDP power control and EVM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11-19-1454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for miscellaneous </a:t>
                      </a:r>
                      <a:r>
                        <a:rPr lang="en-US" sz="1800" kern="1200" dirty="0" smtClean="0">
                          <a:solidFill>
                            <a:schemeClr val="dk1"/>
                          </a:solidFill>
                          <a:effectLst/>
                          <a:latin typeface="+mn-lt"/>
                          <a:ea typeface="+mn-ea"/>
                          <a:cs typeface="+mn-cs"/>
                        </a:rPr>
                        <a:t>CIDs</a:t>
                      </a:r>
                      <a:endParaRPr lang="en-US" b="0" dirty="0">
                        <a:effectLst/>
                      </a:endParaRPr>
                    </a:p>
                  </a:txBody>
                  <a:tcPr anchor="ctr"/>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11-19-1461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Parameters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element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r>
              <a:tr h="182872">
                <a:tc>
                  <a:txBody>
                    <a:bodyPr/>
                    <a:lstStyle/>
                    <a:p>
                      <a:pPr marL="0" algn="l" defTabSz="914400" rtl="0" eaLnBrk="1" latinLnBrk="0" hangingPunct="1"/>
                      <a:r>
                        <a:rPr lang="en-US" sz="1800" kern="1200" smtClean="0">
                          <a:solidFill>
                            <a:schemeClr val="dk1"/>
                          </a:solidFill>
                          <a:latin typeface="+mn-lt"/>
                          <a:ea typeface="+mn-ea"/>
                          <a:cs typeface="+mn-cs"/>
                        </a:rPr>
                        <a:t>11-19-</a:t>
                      </a:r>
                      <a:r>
                        <a:rPr lang="en-US" sz="1800" kern="1200" smtClean="0">
                          <a:solidFill>
                            <a:schemeClr val="dk1"/>
                          </a:solidFill>
                          <a:effectLst/>
                          <a:latin typeface="+mn-lt"/>
                          <a:ea typeface="+mn-ea"/>
                          <a:cs typeface="+mn-cs"/>
                        </a:rPr>
                        <a:t>1402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algn="l"/>
                      <a:r>
                        <a:rPr lang="en-US" sz="1800" kern="1200" smtClean="0">
                          <a:solidFill>
                            <a:schemeClr val="dk1"/>
                          </a:solidFill>
                          <a:effectLst/>
                          <a:latin typeface="+mn-lt"/>
                          <a:ea typeface="+mn-ea"/>
                          <a:cs typeface="+mn-cs"/>
                        </a:rPr>
                        <a:t>proposed resolution for a few security related CIDs</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r>
              <a:tr h="182872">
                <a:tc>
                  <a:txBody>
                    <a:bodyPr/>
                    <a:lstStyle/>
                    <a:p>
                      <a:pPr marL="0" algn="l" defTabSz="914400" rtl="0" eaLnBrk="1" latinLnBrk="0" hangingPunct="1"/>
                      <a:r>
                        <a:rPr lang="en-US" sz="1800" kern="1200" smtClean="0">
                          <a:solidFill>
                            <a:schemeClr val="dk1"/>
                          </a:solidFill>
                          <a:latin typeface="+mn-lt"/>
                          <a:ea typeface="+mn-ea"/>
                          <a:cs typeface="+mn-cs"/>
                        </a:rPr>
                        <a:t>11-19-1483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algn="l"/>
                      <a:r>
                        <a:rPr lang="en-US" b="0" smtClean="0">
                          <a:effectLst/>
                        </a:rPr>
                        <a:t>Changes to D1.2</a:t>
                      </a:r>
                      <a:r>
                        <a:rPr lang="en-US" b="0" baseline="0" smtClean="0">
                          <a:effectLst/>
                        </a:rPr>
                        <a:t> for consistent use of terminology</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r>
              <a:tr h="182872">
                <a:tc>
                  <a:txBody>
                    <a:bodyPr/>
                    <a:lstStyle/>
                    <a:p>
                      <a:pPr marL="0" algn="l" defTabSz="914400" rtl="0" eaLnBrk="1" latinLnBrk="0" hangingPunct="1"/>
                      <a:r>
                        <a:rPr lang="en-US" sz="1800" kern="1200" smtClean="0">
                          <a:solidFill>
                            <a:schemeClr val="dk1"/>
                          </a:solidFill>
                          <a:latin typeface="+mn-lt"/>
                          <a:ea typeface="+mn-ea"/>
                          <a:cs typeface="+mn-cs"/>
                        </a:rPr>
                        <a:t>11-19-1043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algn="l"/>
                      <a:r>
                        <a:rPr lang="en-US" b="0" smtClean="0">
                          <a:effectLst/>
                        </a:rPr>
                        <a:t>LB 240 CID</a:t>
                      </a:r>
                      <a:r>
                        <a:rPr lang="en-US" b="0" baseline="0" smtClean="0">
                          <a:effectLst/>
                        </a:rPr>
                        <a:t> Resolution – Phase shift TOA in passive location – amendment text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r>
            </a:tbl>
          </a:graphicData>
        </a:graphic>
      </p:graphicFrame>
    </p:spTree>
    <p:extLst>
      <p:ext uri="{BB962C8B-B14F-4D97-AF65-F5344CB8AC3E}">
        <p14:creationId xmlns:p14="http://schemas.microsoft.com/office/powerpoint/2010/main" val="2192217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42048885"/>
              </p:ext>
            </p:extLst>
          </p:nvPr>
        </p:nvGraphicFramePr>
        <p:xfrm>
          <a:off x="914401" y="1340768"/>
          <a:ext cx="10460567" cy="3962296"/>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57192">
                <a:tc>
                  <a:txBody>
                    <a:bodyPr/>
                    <a:lstStyle/>
                    <a:p>
                      <a:pPr marL="0" algn="l" defTabSz="914400" rtl="0" eaLnBrk="1" latinLnBrk="0" hangingPunct="1"/>
                      <a:r>
                        <a:rPr lang="en-US" sz="1800" kern="1200" smtClean="0">
                          <a:solidFill>
                            <a:schemeClr val="dk1"/>
                          </a:solidFill>
                          <a:latin typeface="+mn-lt"/>
                          <a:ea typeface="+mn-ea"/>
                          <a:cs typeface="+mn-cs"/>
                        </a:rPr>
                        <a:t>11-19-1491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Qi Wang</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Text clarification on RSTA to ISTA LMR feddback policy bit in extended capability</a:t>
                      </a:r>
                      <a:r>
                        <a:rPr lang="en-US" sz="1800" kern="1200" baseline="0" smtClean="0">
                          <a:solidFill>
                            <a:schemeClr val="dk1"/>
                          </a:solidFill>
                          <a:latin typeface="+mn-lt"/>
                          <a:ea typeface="+mn-ea"/>
                          <a:cs typeface="+mn-cs"/>
                        </a:rPr>
                        <a:t> element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457192">
                <a:tc>
                  <a:txBody>
                    <a:bodyPr/>
                    <a:lstStyle/>
                    <a:p>
                      <a:pPr marL="0" algn="l" defTabSz="914400" rtl="0" eaLnBrk="1" latinLnBrk="0" hangingPunct="1"/>
                      <a:r>
                        <a:rPr lang="en-US" sz="1800" kern="1200" smtClean="0">
                          <a:solidFill>
                            <a:schemeClr val="dk1"/>
                          </a:solidFill>
                          <a:latin typeface="+mn-lt"/>
                          <a:ea typeface="+mn-ea"/>
                          <a:cs typeface="+mn-cs"/>
                        </a:rPr>
                        <a:t>11-19-1438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a:t>
                      </a:r>
                      <a:r>
                        <a:rPr lang="en-US" sz="1800" kern="1200" baseline="0" smtClean="0">
                          <a:solidFill>
                            <a:schemeClr val="dk1"/>
                          </a:solidFill>
                          <a:latin typeface="+mn-lt"/>
                          <a:ea typeface="+mn-ea"/>
                          <a:cs typeface="+mn-cs"/>
                        </a:rPr>
                        <a:t> for PHY related comments – part 3</a:t>
                      </a:r>
                      <a:endParaRPr lang="en-US" sz="1800" kern="1200" dirty="0">
                        <a:solidFill>
                          <a:schemeClr val="dk1"/>
                        </a:solidFill>
                        <a:latin typeface="+mn-lt"/>
                        <a:ea typeface="+mn-ea"/>
                        <a:cs typeface="+mn-cs"/>
                      </a:endParaRPr>
                    </a:p>
                  </a:txBody>
                  <a:tcPr marT="45712" marB="45712"/>
                </a:tc>
                <a:tc>
                  <a:txBody>
                    <a:bodyPr/>
                    <a:lstStyle/>
                    <a:p>
                      <a:r>
                        <a:rPr lang="en-US" smtClean="0"/>
                        <a:t>CR</a:t>
                      </a:r>
                      <a:endParaRPr lang="en-US" dirty="0"/>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11-19-1479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Feng Jinag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for miscellaneouse</a:t>
                      </a:r>
                      <a:r>
                        <a:rPr lang="en-US" sz="1800" kern="1200" baseline="0" smtClean="0">
                          <a:solidFill>
                            <a:schemeClr val="dk1"/>
                          </a:solidFill>
                          <a:latin typeface="+mn-lt"/>
                          <a:ea typeface="+mn-ea"/>
                          <a:cs typeface="+mn-cs"/>
                        </a:rPr>
                        <a:t> CIDs</a:t>
                      </a:r>
                      <a:endParaRPr lang="en-US" sz="1800" kern="1200" dirty="0">
                        <a:solidFill>
                          <a:schemeClr val="dk1"/>
                        </a:solidFill>
                        <a:latin typeface="+mn-lt"/>
                        <a:ea typeface="+mn-ea"/>
                        <a:cs typeface="+mn-cs"/>
                      </a:endParaRPr>
                    </a:p>
                  </a:txBody>
                  <a:tcPr marT="45712" marB="45712"/>
                </a:tc>
                <a:tc>
                  <a:txBody>
                    <a:bodyPr/>
                    <a:lstStyle/>
                    <a:p>
                      <a:r>
                        <a:rPr lang="en-US" smtClean="0"/>
                        <a:t>CR </a:t>
                      </a:r>
                      <a:endParaRPr lang="en-US" dirty="0"/>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11-19-1489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effectLst/>
                          <a:latin typeface="+mn-lt"/>
                          <a:ea typeface="+mn-ea"/>
                          <a:cs typeface="+mn-cs"/>
                        </a:rPr>
                        <a:t>Resolution</a:t>
                      </a:r>
                      <a:r>
                        <a:rPr lang="en-US" sz="1800" kern="1200" baseline="0" smtClean="0">
                          <a:solidFill>
                            <a:schemeClr val="dk1"/>
                          </a:solidFill>
                          <a:effectLst/>
                          <a:latin typeface="+mn-lt"/>
                          <a:ea typeface="+mn-ea"/>
                          <a:cs typeface="+mn-cs"/>
                        </a:rPr>
                        <a:t> for CID 1643 and 1649</a:t>
                      </a:r>
                      <a:endParaRPr lang="en-US" sz="1800" kern="1200" dirty="0" smtClean="0">
                        <a:solidFill>
                          <a:schemeClr val="dk1"/>
                        </a:solidFill>
                        <a:effectLst/>
                        <a:latin typeface="+mn-lt"/>
                        <a:ea typeface="+mn-ea"/>
                        <a:cs typeface="+mn-cs"/>
                      </a:endParaRPr>
                    </a:p>
                  </a:txBody>
                  <a:tcPr marT="45712" marB="45712"/>
                </a:tc>
                <a:tc>
                  <a:txBody>
                    <a:bodyPr/>
                    <a:lstStyle/>
                    <a:p>
                      <a:r>
                        <a:rPr lang="en-US" smtClean="0"/>
                        <a:t>Technical</a:t>
                      </a:r>
                      <a:endParaRPr lang="en-US" dirty="0"/>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11-19-1011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SIG A changes for Ranging NDP</a:t>
                      </a:r>
                      <a:endParaRPr lang="en-US" sz="1800" kern="1200" dirty="0">
                        <a:solidFill>
                          <a:schemeClr val="dk1"/>
                        </a:solidFill>
                        <a:latin typeface="+mn-lt"/>
                        <a:ea typeface="+mn-ea"/>
                        <a:cs typeface="+mn-cs"/>
                      </a:endParaRPr>
                    </a:p>
                  </a:txBody>
                  <a:tcPr marT="45712" marB="45712"/>
                </a:tc>
                <a:tc>
                  <a:txBody>
                    <a:bodyPr/>
                    <a:lstStyle/>
                    <a:p>
                      <a:r>
                        <a:rPr lang="en-US" smtClean="0"/>
                        <a:t>Technical</a:t>
                      </a:r>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endParaRPr lang="en-US" dirty="0"/>
                    </a:p>
                  </a:txBody>
                  <a:tcPr anchor="ctr"/>
                </a:tc>
              </a:tr>
            </a:tbl>
          </a:graphicData>
        </a:graphic>
      </p:graphicFrame>
    </p:spTree>
    <p:extLst>
      <p:ext uri="{BB962C8B-B14F-4D97-AF65-F5344CB8AC3E}">
        <p14:creationId xmlns:p14="http://schemas.microsoft.com/office/powerpoint/2010/main" val="19065250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Sep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(35min).</a:t>
            </a:r>
            <a:endParaRPr lang="en-US" altLang="en-US" sz="1800" b="0" dirty="0"/>
          </a:p>
          <a:p>
            <a:pPr algn="just">
              <a:spcBef>
                <a:spcPct val="20000"/>
              </a:spcBef>
              <a:buFontTx/>
              <a:buChar char="•"/>
            </a:pPr>
            <a:r>
              <a:rPr lang="en-US" altLang="en-US" sz="1800" b="0" dirty="0" smtClean="0"/>
              <a:t>Review 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393971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June Ad Hoc Day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50297267"/>
              </p:ext>
            </p:extLst>
          </p:nvPr>
        </p:nvGraphicFramePr>
        <p:xfrm>
          <a:off x="929215" y="1628800"/>
          <a:ext cx="10460568" cy="3108880"/>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t>
                      </a:r>
                      <a:r>
                        <a:rPr lang="en-US" sz="1800" kern="1200" baseline="0" dirty="0" smtClean="0">
                          <a:solidFill>
                            <a:schemeClr val="dk1"/>
                          </a:solidFill>
                          <a:latin typeface="+mn-lt"/>
                          <a:ea typeface="+mn-ea"/>
                          <a:cs typeface="+mn-cs"/>
                        </a:rPr>
                        <a:t>Ad 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dirty="0" smtClean="0"/>
                        <a:t>11-19-1460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CIDs on DMG/EDMG ranging </a:t>
                      </a:r>
                      <a:endParaRPr lang="en-US" sz="1800" kern="1200" dirty="0" smtClean="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Jerome Henry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Various editorial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NDP power control and EVM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effectLst/>
                          <a:latin typeface="+mn-lt"/>
                          <a:ea typeface="+mn-ea"/>
                          <a:cs typeface="+mn-cs"/>
                        </a:rPr>
                        <a:t>11-19-1454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Dibakar Das</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for miscellaneous </a:t>
                      </a:r>
                      <a:r>
                        <a:rPr lang="en-US" sz="1800" kern="1200" dirty="0" smtClean="0">
                          <a:solidFill>
                            <a:schemeClr val="dk1"/>
                          </a:solidFill>
                          <a:effectLst/>
                          <a:latin typeface="+mn-lt"/>
                          <a:ea typeface="+mn-ea"/>
                          <a:cs typeface="+mn-cs"/>
                        </a:rPr>
                        <a:t>CIDs</a:t>
                      </a:r>
                      <a:endParaRPr lang="en-US" b="0" dirty="0">
                        <a:effectLst/>
                      </a:endParaRPr>
                    </a:p>
                  </a:txBody>
                  <a:tcPr anchor="ctr"/>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smtClean="0">
                          <a:solidFill>
                            <a:schemeClr val="dk1"/>
                          </a:solidFill>
                          <a:latin typeface="+mn-lt"/>
                          <a:ea typeface="+mn-ea"/>
                          <a:cs typeface="+mn-cs"/>
                        </a:rPr>
                        <a:t>11-19-</a:t>
                      </a:r>
                      <a:r>
                        <a:rPr lang="en-US" sz="1800" kern="1200" smtClean="0">
                          <a:solidFill>
                            <a:schemeClr val="dk1"/>
                          </a:solidFill>
                          <a:effectLst/>
                          <a:latin typeface="+mn-lt"/>
                          <a:ea typeface="+mn-ea"/>
                          <a:cs typeface="+mn-cs"/>
                        </a:rPr>
                        <a:t>1402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algn="l"/>
                      <a:r>
                        <a:rPr lang="en-US" sz="1800" kern="1200" smtClean="0">
                          <a:solidFill>
                            <a:schemeClr val="dk1"/>
                          </a:solidFill>
                          <a:effectLst/>
                          <a:latin typeface="+mn-lt"/>
                          <a:ea typeface="+mn-ea"/>
                          <a:cs typeface="+mn-cs"/>
                        </a:rPr>
                        <a:t>proposed resolution for a few security related CIDs</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1264071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Sep. 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t>
            </a:r>
            <a:r>
              <a:rPr lang="en-US" altLang="en-US" smtClean="0">
                <a:cs typeface="Times New Roman" panose="02020603050405020304" pitchFamily="18" charset="0"/>
              </a:rPr>
              <a:t>acting</a:t>
            </a:r>
            <a:r>
              <a:rPr lang="en-US" altLang="en-US" smtClean="0">
                <a:cs typeface="Times New Roman" panose="02020603050405020304" pitchFamily="18" charset="0"/>
              </a:rPr>
              <a:t>)</a:t>
            </a:r>
            <a:r>
              <a:rPr lang="en-US" altLang="en-US" b="0" smtClean="0">
                <a:cs typeface="Times New Roman" panose="02020603050405020304" pitchFamily="18" charset="0"/>
              </a:rPr>
              <a:t>: Roy Want (Google), Ganesh Venkatesan (Intel)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a:t>
            </a:r>
            <a:r>
              <a:rPr lang="en-US" b="0" dirty="0"/>
              <a:t>resolutions depicted by document </a:t>
            </a:r>
            <a:r>
              <a:rPr lang="en-US" b="0" dirty="0" smtClean="0"/>
              <a:t>11-19-???r? for CIDs ???.</a:t>
            </a:r>
          </a:p>
          <a:p>
            <a:pPr marL="0" indent="0"/>
            <a:endParaRPr lang="en-US" b="0" dirty="0"/>
          </a:p>
          <a:p>
            <a:pPr marL="0" indent="0"/>
            <a:r>
              <a:rPr lang="en-US" b="0" dirty="0" smtClean="0"/>
              <a:t>Results (Y/N/A):</a:t>
            </a:r>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696383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Recess 14:50.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252477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069085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pPr algn="ctr"/>
            <a:r>
              <a:rPr lang="en-US" sz="4800" dirty="0" smtClean="0">
                <a:solidFill>
                  <a:srgbClr val="FF0000"/>
                </a:solidFill>
              </a:rPr>
              <a:t>Recess for the day</a:t>
            </a:r>
            <a:endParaRPr lang="en-US" sz="48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679764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(20min).</a:t>
            </a:r>
            <a:endParaRPr lang="en-US" altLang="en-US" sz="1800" b="0" dirty="0"/>
          </a:p>
          <a:p>
            <a:pPr algn="just">
              <a:spcBef>
                <a:spcPct val="20000"/>
              </a:spcBef>
              <a:buFontTx/>
              <a:buChar char="•"/>
            </a:pPr>
            <a:r>
              <a:rPr lang="en-US" altLang="en-US" sz="1800" b="0" dirty="0" smtClean="0"/>
              <a:t>Review 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discussion)</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710573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June Ad Hoc Day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05119105"/>
              </p:ext>
            </p:extLst>
          </p:nvPr>
        </p:nvGraphicFramePr>
        <p:xfrm>
          <a:off x="263352" y="1628800"/>
          <a:ext cx="11521279" cy="3200288"/>
        </p:xfrm>
        <a:graphic>
          <a:graphicData uri="http://schemas.openxmlformats.org/drawingml/2006/table">
            <a:tbl>
              <a:tblPr firstRow="1" bandRow="1">
                <a:tableStyleId>{21E4AEA4-8DFA-4A89-87EB-49C32662AFE0}</a:tableStyleId>
              </a:tblPr>
              <a:tblGrid>
                <a:gridCol w="1368152"/>
                <a:gridCol w="2160240"/>
                <a:gridCol w="4294741"/>
                <a:gridCol w="2319532"/>
                <a:gridCol w="1378614"/>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a:p>
                  </a:txBody>
                  <a:tcPr marT="45712" marB="45712"/>
                </a:tc>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a:p>
                  </a:txBody>
                  <a:tcPr marT="45712" marB="45712"/>
                </a:tc>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a:p>
                  </a:txBody>
                  <a:tcPr marT="45712" marB="45712"/>
                </a:tc>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a:p>
                  </a:txBody>
                  <a:tcPr marT="45712" marB="45712"/>
                </a:tc>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a:p>
                  </a:txBody>
                  <a:tcPr marT="45712" marB="45712"/>
                </a:tc>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10629284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r>
              <a:rPr lang="en-US" sz="4000" dirty="0">
                <a:solidFill>
                  <a:srgbClr val="FF0000"/>
                </a:solidFill>
              </a:rPr>
              <a:t>Recess for the day</a:t>
            </a:r>
          </a:p>
          <a:p>
            <a:pPr algn="ctr"/>
            <a:endParaRPr lang="en-US" sz="4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0597368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a:t>
            </a:r>
            <a:r>
              <a:rPr lang="en-US" dirty="0">
                <a:solidFill>
                  <a:schemeClr val="tx2"/>
                </a:solidFill>
              </a:rPr>
              <a:t>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(10min).</a:t>
            </a:r>
            <a:endParaRPr lang="en-US" altLang="en-US" sz="1800" b="0" dirty="0"/>
          </a:p>
          <a:p>
            <a:pPr algn="just">
              <a:spcBef>
                <a:spcPct val="20000"/>
              </a:spcBef>
              <a:buFontTx/>
              <a:buChar char="•"/>
            </a:pPr>
            <a:r>
              <a:rPr lang="en-US" altLang="en-US" sz="1800" b="0" dirty="0" smtClean="0"/>
              <a:t>Review 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442551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86385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Sep. ad-hoc</a:t>
            </a:r>
            <a:r>
              <a:rPr lang="en-US" altLang="en-US" dirty="0"/>
              <a:t> </a:t>
            </a:r>
            <a:r>
              <a:rPr lang="en-US" altLang="en-US" dirty="0" smtClean="0"/>
              <a:t>sponsored by Broadcom. </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888312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smtClean="0"/>
              <a:t>Registration:</a:t>
            </a:r>
            <a:endParaRPr lang="en-US" altLang="en-US" dirty="0">
              <a:hlinkClick r:id="rId3"/>
            </a:endParaRPr>
          </a:p>
          <a:p>
            <a:pPr marL="446088" lvl="1" indent="0"/>
            <a:r>
              <a:rPr lang="en-US" dirty="0" smtClean="0"/>
              <a:t>To </a:t>
            </a:r>
            <a:r>
              <a:rPr lang="en-US" dirty="0"/>
              <a:t>enter </a:t>
            </a:r>
            <a:r>
              <a:rPr lang="en-US" dirty="0" smtClean="0"/>
              <a:t>Broadcom and </a:t>
            </a:r>
            <a:r>
              <a:rPr lang="en-US" dirty="0"/>
              <a:t>make use of its facility please register your planned attendance if you haven’t done so yet </a:t>
            </a:r>
            <a:r>
              <a:rPr lang="en-US" u="sng" dirty="0">
                <a:hlinkClick r:id="rId4"/>
              </a:rPr>
              <a:t>here</a:t>
            </a:r>
            <a:r>
              <a:rPr lang="en-US" dirty="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18658</TotalTime>
  <Words>2248</Words>
  <Application>Microsoft Office PowerPoint</Application>
  <PresentationFormat>Widescreen</PresentationFormat>
  <Paragraphs>481</Paragraphs>
  <Slides>38</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6" baseType="lpstr">
      <vt:lpstr>Arial Unicode MS</vt:lpstr>
      <vt:lpstr>MS Gothic</vt:lpstr>
      <vt:lpstr>Arial</vt:lpstr>
      <vt:lpstr>Calibri</vt:lpstr>
      <vt:lpstr>Monotype Sorts</vt:lpstr>
      <vt:lpstr>Times New Roman</vt:lpstr>
      <vt:lpstr>Office Theme</vt:lpstr>
      <vt:lpstr>Document</vt:lpstr>
      <vt:lpstr>TGaz Next Generation Positioning  Sep.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Week</vt:lpstr>
      <vt:lpstr>Submission List for the meeting (1)</vt:lpstr>
      <vt:lpstr>Submission List for the meeting (2)</vt:lpstr>
      <vt:lpstr>Sep Ad Hoc Day 1</vt:lpstr>
      <vt:lpstr>June Ad Hoc Day 1</vt:lpstr>
      <vt:lpstr>Submission Review</vt:lpstr>
      <vt:lpstr>CR Submission 11-19-???</vt:lpstr>
      <vt:lpstr>PowerPoint Presentation</vt:lpstr>
      <vt:lpstr>AOB?</vt:lpstr>
      <vt:lpstr>PowerPoint Presentation</vt:lpstr>
      <vt:lpstr>May Ad Hoc Day 2</vt:lpstr>
      <vt:lpstr>June Ad Hoc Day 2</vt:lpstr>
      <vt:lpstr>Submission Review</vt:lpstr>
      <vt:lpstr>PowerPoint Presentation</vt:lpstr>
      <vt:lpstr>May Ad Hoc Day 3</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187</cp:revision>
  <cp:lastPrinted>1601-01-01T00:00:00Z</cp:lastPrinted>
  <dcterms:created xsi:type="dcterms:W3CDTF">2018-08-06T10:28:59Z</dcterms:created>
  <dcterms:modified xsi:type="dcterms:W3CDTF">2019-09-04T16:46:48Z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2019-09-04 16:46:47Z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