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21" r:id="rId18"/>
    <p:sldId id="334" r:id="rId19"/>
    <p:sldId id="322" r:id="rId20"/>
    <p:sldId id="350" r:id="rId21"/>
    <p:sldId id="352" r:id="rId22"/>
    <p:sldId id="325" r:id="rId23"/>
    <p:sldId id="326" r:id="rId24"/>
    <p:sldId id="341" r:id="rId25"/>
    <p:sldId id="336" r:id="rId26"/>
    <p:sldId id="318" r:id="rId27"/>
    <p:sldId id="319" r:id="rId28"/>
    <p:sldId id="342" r:id="rId29"/>
    <p:sldId id="365" r:id="rId30"/>
    <p:sldId id="349" r:id="rId31"/>
    <p:sldId id="315" r:id="rId32"/>
    <p:sldId id="312" r:id="rId33"/>
    <p:sldId id="259" r:id="rId34"/>
    <p:sldId id="260" r:id="rId35"/>
    <p:sldId id="261" r:id="rId36"/>
    <p:sldId id="262" r:id="rId37"/>
    <p:sldId id="263" r:id="rId38"/>
    <p:sldId id="264" r:id="rId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Lst>
        </p14:section>
        <p14:section name="Day 1" id="{000247A0-A865-4345-B575-B5F5D49437B2}">
          <p14:sldIdLst>
            <p14:sldId id="321"/>
            <p14:sldId id="334"/>
            <p14:sldId id="322"/>
            <p14:sldId id="350"/>
            <p14:sldId id="352"/>
            <p14:sldId id="325"/>
            <p14:sldId id="326"/>
          </p14:sldIdLst>
        </p14:section>
        <p14:section name="Day 2" id="{AF565E1E-37B3-4982-AAA3-17998117A1D0}">
          <p14:sldIdLst>
            <p14:sldId id="341"/>
            <p14:sldId id="336"/>
            <p14:sldId id="318"/>
            <p14:sldId id="319"/>
          </p14:sldIdLst>
        </p14:section>
        <p14:section name="Day 3" id="{A03B3DEA-4680-48DB-9008-5B6E42F8D147}">
          <p14:sldIdLst>
            <p14:sldId id="342"/>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04" autoAdjust="0"/>
    <p:restoredTop sz="94660"/>
  </p:normalViewPr>
  <p:slideViewPr>
    <p:cSldViewPr>
      <p:cViewPr varScale="1">
        <p:scale>
          <a:sx n="64" d="100"/>
          <a:sy n="64" d="100"/>
        </p:scale>
        <p:origin x="894"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039684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5865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156396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802.11-19/1363r1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s://mentor.ieee.org/802.11/poll-vote?p=33500008&amp;t=33500008&amp;fc=aMTEw!cODAyLj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a:t>
            </a:r>
            <a:r>
              <a:rPr lang="en-US" altLang="en-US" smtClean="0"/>
              <a:t>Positioning </a:t>
            </a:r>
            <a:r>
              <a:rPr lang="en-US" altLang="en-US" smtClean="0"/>
              <a:t/>
            </a:r>
            <a:br>
              <a:rPr lang="en-US" altLang="en-US" smtClean="0"/>
            </a:br>
            <a:r>
              <a:rPr lang="en-US" altLang="en-US" smtClean="0"/>
              <a:t>Sep.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2019-09-04</a:t>
            </a:r>
            <a:endParaRPr lang="en-GB" sz="2000" b="0" dirty="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61" name="Document" r:id="rId5" imgW="10797356" imgH="2534496" progId="Word.Document.8">
                  <p:embed/>
                </p:oleObj>
              </mc:Choice>
              <mc:Fallback>
                <p:oleObj name="Document" r:id="rId5" imgW="10797356" imgH="2534496" progId="Word.Document.8">
                  <p:embed/>
                  <p:pic>
                    <p:nvPicPr>
                      <p:cNvPr id="0" name="Picture 3"/>
                      <p:cNvPicPr>
                        <a:picLocks noChangeAspect="1" noChangeArrowheads="1"/>
                      </p:cNvPicPr>
                      <p:nvPr/>
                    </p:nvPicPr>
                    <p:blipFill>
                      <a:blip r:embed="rId6"/>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57426904"/>
              </p:ext>
            </p:extLst>
          </p:nvPr>
        </p:nvGraphicFramePr>
        <p:xfrm>
          <a:off x="914401" y="1340768"/>
          <a:ext cx="10460567" cy="48767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Dibakar</a:t>
                      </a:r>
                      <a:r>
                        <a:rPr lang="en-US" sz="1800" kern="1200" baseline="0" dirty="0" smtClean="0">
                          <a:solidFill>
                            <a:schemeClr val="dk1"/>
                          </a:solidFill>
                          <a:latin typeface="+mn-lt"/>
                          <a:ea typeface="+mn-ea"/>
                          <a:cs typeface="+mn-cs"/>
                        </a:rPr>
                        <a:t> Das </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r>
              <a:tr h="182872">
                <a:tc>
                  <a:txBody>
                    <a:bodyPr/>
                    <a:lstStyle/>
                    <a:p>
                      <a:pPr marL="0" algn="l" defTabSz="914400" rtl="0" eaLnBrk="1" latinLnBrk="0" hangingPunct="1"/>
                      <a:r>
                        <a:rPr lang="en-US" sz="1800" kern="1200" smtClean="0">
                          <a:solidFill>
                            <a:schemeClr val="dk1"/>
                          </a:solidFill>
                          <a:latin typeface="+mn-lt"/>
                          <a:ea typeface="+mn-ea"/>
                          <a:cs typeface="+mn-cs"/>
                        </a:rPr>
                        <a:t>11-19-</a:t>
                      </a:r>
                      <a:r>
                        <a:rPr lang="en-US" sz="1800" kern="120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r h="182872">
                <a:tc>
                  <a:txBody>
                    <a:bodyPr/>
                    <a:lstStyle/>
                    <a:p>
                      <a:pPr marL="0" algn="l" defTabSz="914400" rtl="0" eaLnBrk="1" latinLnBrk="0" hangingPunct="1"/>
                      <a:r>
                        <a:rPr lang="en-US" sz="1800" kern="120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Changes to D1.2</a:t>
                      </a:r>
                      <a:r>
                        <a:rPr lang="en-US" b="0" baseline="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r h="182872">
                <a:tc>
                  <a:txBody>
                    <a:bodyPr/>
                    <a:lstStyle/>
                    <a:p>
                      <a:pPr marL="0" algn="l" defTabSz="914400" rtl="0" eaLnBrk="1" latinLnBrk="0" hangingPunct="1"/>
                      <a:r>
                        <a:rPr lang="en-US" sz="1800" kern="120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LB 240 CID</a:t>
                      </a:r>
                      <a:r>
                        <a:rPr lang="en-US" b="0" baseline="0" smtClean="0">
                          <a:effectLst/>
                        </a:rPr>
                        <a:t> Resolution – Phase shift TOA in passive location – amendment text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62778660"/>
              </p:ext>
            </p:extLst>
          </p:nvPr>
        </p:nvGraphicFramePr>
        <p:xfrm>
          <a:off x="914401" y="1340768"/>
          <a:ext cx="10460567" cy="35051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5719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anchor="ctr"/>
                </a:tc>
              </a:tr>
            </a:tbl>
          </a:graphicData>
        </a:graphic>
      </p:graphicFrame>
    </p:spTree>
    <p:extLst>
      <p:ext uri="{BB962C8B-B14F-4D97-AF65-F5344CB8AC3E}">
        <p14:creationId xmlns:p14="http://schemas.microsoft.com/office/powerpoint/2010/main" val="1906525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50297267"/>
              </p:ext>
            </p:extLst>
          </p:nvPr>
        </p:nvGraphicFramePr>
        <p:xfrm>
          <a:off x="929215" y="1628800"/>
          <a:ext cx="10460568" cy="3108880"/>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smtClean="0">
                          <a:solidFill>
                            <a:schemeClr val="dk1"/>
                          </a:solidFill>
                          <a:latin typeface="+mn-lt"/>
                          <a:ea typeface="+mn-ea"/>
                          <a:cs typeface="+mn-cs"/>
                        </a:rPr>
                        <a:t>11-19-</a:t>
                      </a:r>
                      <a:r>
                        <a:rPr lang="en-US" sz="1800" kern="120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Sep. 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Ali Raissinia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document </a:t>
            </a:r>
            <a:r>
              <a:rPr lang="en-US" b="0" dirty="0" smtClean="0"/>
              <a:t>11-19-???r? for CIDs ???.</a:t>
            </a:r>
          </a:p>
          <a:p>
            <a:pPr marL="0" indent="0"/>
            <a:endParaRPr lang="en-US" b="0" dirty="0"/>
          </a:p>
          <a:p>
            <a:pPr marL="0" indent="0"/>
            <a:r>
              <a:rPr lang="en-US" b="0" dirty="0" smtClean="0"/>
              <a:t>Results (Y/N/A):</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9638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Recess 14:50.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25247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smtClean="0">
                <a:solidFill>
                  <a:srgbClr val="FF0000"/>
                </a:solidFill>
              </a:rPr>
              <a:t>Recess for the day</a:t>
            </a:r>
            <a:endParaRPr lang="en-US" sz="4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(20min).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discussion)</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710573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Hoc Day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05119105"/>
              </p:ext>
            </p:extLst>
          </p:nvPr>
        </p:nvGraphicFramePr>
        <p:xfrm>
          <a:off x="263352" y="1628800"/>
          <a:ext cx="11521279" cy="3200288"/>
        </p:xfrm>
        <a:graphic>
          <a:graphicData uri="http://schemas.openxmlformats.org/drawingml/2006/table">
            <a:tbl>
              <a:tblPr firstRow="1" bandRow="1">
                <a:tableStyleId>{21E4AEA4-8DFA-4A89-87EB-49C32662AFE0}</a:tableStyleId>
              </a:tblPr>
              <a:tblGrid>
                <a:gridCol w="1368152"/>
                <a:gridCol w="2160240"/>
                <a:gridCol w="4294741"/>
                <a:gridCol w="2319532"/>
                <a:gridCol w="1378614"/>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062928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(10min).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44255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638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Sep. ad-hoc</a:t>
            </a:r>
            <a:r>
              <a:rPr lang="en-US" altLang="en-US" dirty="0"/>
              <a:t> </a:t>
            </a:r>
            <a:r>
              <a:rPr lang="en-US" altLang="en-US" dirty="0" smtClean="0"/>
              <a:t>sponsored by Broadcom. </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888312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3"/>
            </a:endParaRPr>
          </a:p>
          <a:p>
            <a:pPr marL="446088" lvl="1" indent="0"/>
            <a:r>
              <a:rPr lang="en-US" dirty="0" smtClean="0"/>
              <a:t>To </a:t>
            </a:r>
            <a:r>
              <a:rPr lang="en-US" dirty="0"/>
              <a:t>enter </a:t>
            </a:r>
            <a:r>
              <a:rPr lang="en-US" dirty="0" smtClean="0"/>
              <a:t>Broadcom and </a:t>
            </a:r>
            <a:r>
              <a:rPr lang="en-US" dirty="0"/>
              <a:t>make use of its facility please register your planned attendance if you haven’t done so yet </a:t>
            </a:r>
            <a:r>
              <a:rPr lang="en-US" u="sng" dirty="0">
                <a:hlinkClick r:id="rId4"/>
              </a:rPr>
              <a:t>here</a:t>
            </a:r>
            <a:r>
              <a:rPr lang="en-US" dirty="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18639</TotalTime>
  <Words>2185</Words>
  <Application>Microsoft Office PowerPoint</Application>
  <PresentationFormat>Widescreen</PresentationFormat>
  <Paragraphs>461</Paragraphs>
  <Slides>38</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Arial Unicode MS</vt:lpstr>
      <vt:lpstr>MS Gothic</vt:lpstr>
      <vt:lpstr>Arial</vt:lpstr>
      <vt:lpstr>Calibri</vt:lpstr>
      <vt:lpstr>Monotype Sorts</vt:lpstr>
      <vt:lpstr>Times New Roman</vt:lpstr>
      <vt:lpstr>Office Theme</vt:lpstr>
      <vt:lpstr>Document</vt:lpstr>
      <vt:lpstr>TGaz Next Generation Positioning  Sep.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Sep Ad Hoc Day 1</vt:lpstr>
      <vt:lpstr>June Ad Hoc Day 1</vt:lpstr>
      <vt:lpstr>Submission Review</vt:lpstr>
      <vt:lpstr>CR Submission 11-19-???</vt:lpstr>
      <vt:lpstr>PowerPoint Presentation</vt:lpstr>
      <vt:lpstr>AOB?</vt:lpstr>
      <vt:lpstr>PowerPoint Presentation</vt:lpstr>
      <vt:lpstr>May Ad Hoc Day 2</vt:lpstr>
      <vt:lpstr>June Ad Hoc Day 2</vt:lpstr>
      <vt:lpstr>Submission Review</vt:lpstr>
      <vt:lpstr>PowerPoint Presentation</vt:lpstr>
      <vt:lpstr>May Ad Hoc Day 3</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185</cp:revision>
  <cp:lastPrinted>1601-01-01T00:00:00Z</cp:lastPrinted>
  <dcterms:created xsi:type="dcterms:W3CDTF">2018-08-06T10:28:59Z</dcterms:created>
  <dcterms:modified xsi:type="dcterms:W3CDTF">2019-09-04T16:28:06Z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2019-09-04 16:27:58Z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