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256" r:id="rId2"/>
    <p:sldId id="265" r:id="rId3"/>
    <p:sldId id="257" r:id="rId4"/>
    <p:sldId id="266" r:id="rId5"/>
    <p:sldId id="267" r:id="rId6"/>
    <p:sldId id="268" r:id="rId7"/>
    <p:sldId id="269" r:id="rId8"/>
    <p:sldId id="270" r:id="rId9"/>
    <p:sldId id="271" r:id="rId10"/>
    <p:sldId id="276" r:id="rId11"/>
    <p:sldId id="274" r:id="rId12"/>
    <p:sldId id="273" r:id="rId13"/>
    <p:sldId id="272" r:id="rId14"/>
    <p:sldId id="332" r:id="rId15"/>
    <p:sldId id="333" r:id="rId16"/>
    <p:sldId id="335" r:id="rId17"/>
    <p:sldId id="321" r:id="rId18"/>
    <p:sldId id="334" r:id="rId19"/>
    <p:sldId id="322" r:id="rId20"/>
    <p:sldId id="350" r:id="rId21"/>
    <p:sldId id="352" r:id="rId22"/>
    <p:sldId id="325" r:id="rId23"/>
    <p:sldId id="326" r:id="rId24"/>
    <p:sldId id="341" r:id="rId25"/>
    <p:sldId id="336" r:id="rId26"/>
    <p:sldId id="318" r:id="rId27"/>
    <p:sldId id="319" r:id="rId28"/>
    <p:sldId id="342" r:id="rId29"/>
    <p:sldId id="365" r:id="rId30"/>
    <p:sldId id="349" r:id="rId31"/>
    <p:sldId id="315" r:id="rId32"/>
    <p:sldId id="312" r:id="rId33"/>
    <p:sldId id="259" r:id="rId34"/>
    <p:sldId id="260" r:id="rId35"/>
    <p:sldId id="261" r:id="rId36"/>
    <p:sldId id="262" r:id="rId37"/>
    <p:sldId id="263" r:id="rId38"/>
    <p:sldId id="264" r:id="rId3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274"/>
            <p14:sldId id="273"/>
            <p14:sldId id="272"/>
            <p14:sldId id="332"/>
            <p14:sldId id="333"/>
            <p14:sldId id="335"/>
          </p14:sldIdLst>
        </p14:section>
        <p14:section name="Day 1" id="{000247A0-A865-4345-B575-B5F5D49437B2}">
          <p14:sldIdLst>
            <p14:sldId id="321"/>
            <p14:sldId id="334"/>
            <p14:sldId id="322"/>
            <p14:sldId id="350"/>
            <p14:sldId id="352"/>
            <p14:sldId id="325"/>
            <p14:sldId id="326"/>
          </p14:sldIdLst>
        </p14:section>
        <p14:section name="Day 2" id="{AF565E1E-37B3-4982-AAA3-17998117A1D0}">
          <p14:sldIdLst>
            <p14:sldId id="341"/>
            <p14:sldId id="336"/>
            <p14:sldId id="318"/>
            <p14:sldId id="319"/>
          </p14:sldIdLst>
        </p14:section>
        <p14:section name="Day 3" id="{A03B3DEA-4680-48DB-9008-5B6E42F8D147}">
          <p14:sldIdLst>
            <p14:sldId id="342"/>
            <p14:sldId id="365"/>
            <p14:sldId id="349"/>
          </p14:sldIdLst>
        </p14:section>
        <p14:section name="Backup" id="{1FC769A7-662B-4189-A698-EDDE10EBAB06}">
          <p14:sldIdLst>
            <p14:sldId id="315"/>
            <p14:sldId id="312"/>
            <p14:sldId id="259"/>
            <p14:sldId id="260"/>
            <p14:sldId id="261"/>
            <p14:sldId id="262"/>
            <p14:sldId id="263"/>
            <p14:sldId id="26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404" autoAdjust="0"/>
    <p:restoredTop sz="94660"/>
  </p:normalViewPr>
  <p:slideViewPr>
    <p:cSldViewPr>
      <p:cViewPr varScale="1">
        <p:scale>
          <a:sx n="124" d="100"/>
          <a:sy n="124" d="100"/>
        </p:scale>
        <p:origin x="312"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8/30/2019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27</a:t>
            </a:fld>
            <a:endParaRPr lang="en-US"/>
          </a:p>
        </p:txBody>
      </p:sp>
    </p:spTree>
    <p:extLst>
      <p:ext uri="{BB962C8B-B14F-4D97-AF65-F5344CB8AC3E}">
        <p14:creationId xmlns:p14="http://schemas.microsoft.com/office/powerpoint/2010/main" val="6142482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33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34</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35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a:t>
            </a:fld>
            <a:endParaRPr lang="en-US"/>
          </a:p>
        </p:txBody>
      </p:sp>
    </p:spTree>
    <p:extLst>
      <p:ext uri="{BB962C8B-B14F-4D97-AF65-F5344CB8AC3E}">
        <p14:creationId xmlns:p14="http://schemas.microsoft.com/office/powerpoint/2010/main" val="30396849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229333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16</a:t>
            </a:fld>
            <a:endParaRPr lang="en-US"/>
          </a:p>
        </p:txBody>
      </p:sp>
    </p:spTree>
    <p:extLst>
      <p:ext uri="{BB962C8B-B14F-4D97-AF65-F5344CB8AC3E}">
        <p14:creationId xmlns:p14="http://schemas.microsoft.com/office/powerpoint/2010/main" val="13209110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9802322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20</a:t>
            </a:fld>
            <a:endParaRPr lang="en-US"/>
          </a:p>
        </p:txBody>
      </p:sp>
    </p:spTree>
    <p:extLst>
      <p:ext uri="{BB962C8B-B14F-4D97-AF65-F5344CB8AC3E}">
        <p14:creationId xmlns:p14="http://schemas.microsoft.com/office/powerpoint/2010/main" val="15865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29370236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a:p>
        </p:txBody>
      </p:sp>
    </p:spTree>
    <p:extLst>
      <p:ext uri="{BB962C8B-B14F-4D97-AF65-F5344CB8AC3E}">
        <p14:creationId xmlns:p14="http://schemas.microsoft.com/office/powerpoint/2010/main" val="3156396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 2019</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 2019</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 2019</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 2019</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802.11-19/1363r0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mentor.ieee.org/802.11/documents?is_dcn=DCN,%20Title,%20Author%20or%20Affiliation&amp;is_group=00az" TargetMode="External"/><Relationship Id="rId4" Type="http://schemas.openxmlformats.org/officeDocument/2006/relationships/hyperlink" Target="https://mentor.ieee.org/802.11/poll-vote?p=33500008&amp;t=33500008&amp;fc=aMTEw%21cODAyLj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smtClean="0"/>
              <a:t>TGaz</a:t>
            </a:r>
            <a:r>
              <a:rPr lang="en-US" altLang="en-US" dirty="0" smtClean="0"/>
              <a:t> Next Generation Positioning </a:t>
            </a:r>
            <a:br>
              <a:rPr lang="en-US" altLang="en-US" dirty="0" smtClean="0"/>
            </a:br>
            <a:r>
              <a:rPr lang="en-US" altLang="en-US" dirty="0" smtClean="0"/>
              <a:t>June Ad Hoc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dirty="0"/>
              <a:t>:</a:t>
            </a:r>
            <a:r>
              <a:rPr lang="en-GB" sz="2000" b="0" dirty="0"/>
              <a:t> </a:t>
            </a:r>
            <a:r>
              <a:rPr lang="en-GB" sz="2000" b="0" dirty="0" smtClean="0"/>
              <a:t>2019-06-24</a:t>
            </a:r>
            <a:endParaRPr lang="en-GB" sz="2000" b="0" dirty="0"/>
          </a:p>
        </p:txBody>
      </p:sp>
      <p:sp>
        <p:nvSpPr>
          <p:cNvPr id="6" name="Date Placeholder 3"/>
          <p:cNvSpPr>
            <a:spLocks noGrp="1"/>
          </p:cNvSpPr>
          <p:nvPr>
            <p:ph type="dt" idx="10"/>
          </p:nvPr>
        </p:nvSpPr>
        <p:spPr/>
        <p:txBody>
          <a:bodyPr/>
          <a:lstStyle/>
          <a:p>
            <a:r>
              <a:rPr lang="en-US" smtClean="0"/>
              <a:t>Sep. 2019</a:t>
            </a:r>
            <a:endParaRPr lang="en-GB" dirty="0"/>
          </a:p>
        </p:txBody>
      </p:sp>
      <p:sp>
        <p:nvSpPr>
          <p:cNvPr id="7" name="Footer Placeholder 4"/>
          <p:cNvSpPr>
            <a:spLocks noGrp="1"/>
          </p:cNvSpPr>
          <p:nvPr>
            <p:ph type="ftr" idx="11"/>
          </p:nvPr>
        </p:nvSpPr>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81550593"/>
              </p:ext>
            </p:extLst>
          </p:nvPr>
        </p:nvGraphicFramePr>
        <p:xfrm>
          <a:off x="994931" y="2420888"/>
          <a:ext cx="10628313" cy="2457450"/>
        </p:xfrm>
        <a:graphic>
          <a:graphicData uri="http://schemas.openxmlformats.org/presentationml/2006/ole">
            <mc:AlternateContent xmlns:mc="http://schemas.openxmlformats.org/markup-compatibility/2006">
              <mc:Choice xmlns:v="urn:schemas-microsoft-com:vml" Requires="v">
                <p:oleObj spid="_x0000_s3159" name="Document" r:id="rId4" imgW="10797356" imgH="2534496" progId="Word.Document.8">
                  <p:embed/>
                </p:oleObj>
              </mc:Choice>
              <mc:Fallback>
                <p:oleObj name="Document" r:id="rId4" imgW="10797356" imgH="2534496" progId="Word.Document.8">
                  <p:embed/>
                  <p:pic>
                    <p:nvPicPr>
                      <p:cNvPr id="0" name="Picture 3"/>
                      <p:cNvPicPr>
                        <a:picLocks noChangeAspect="1" noChangeArrowheads="1"/>
                      </p:cNvPicPr>
                      <p:nvPr/>
                    </p:nvPicPr>
                    <p:blipFill>
                      <a:blip r:embed="rId5"/>
                      <a:srcRect/>
                      <a:stretch>
                        <a:fillRect/>
                      </a:stretch>
                    </p:blipFill>
                    <p:spPr bwMode="auto">
                      <a:xfrm>
                        <a:off x="994931" y="2420888"/>
                        <a:ext cx="10628313" cy="2457450"/>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http://standards.ieee.org/about/sasb/patcom/materials.html</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Participation in IEEE 802 Meetings</a:t>
            </a:r>
          </a:p>
        </p:txBody>
      </p:sp>
      <p:sp>
        <p:nvSpPr>
          <p:cNvPr id="3" name="Content Placeholder 2"/>
          <p:cNvSpPr>
            <a:spLocks noGrp="1"/>
          </p:cNvSpPr>
          <p:nvPr>
            <p:ph idx="1"/>
          </p:nvPr>
        </p:nvSpPr>
        <p:spPr>
          <a:xfrm>
            <a:off x="914400" y="1348137"/>
            <a:ext cx="10726215" cy="4746278"/>
          </a:xfrm>
        </p:spPr>
        <p:txBody>
          <a:bodyPr/>
          <a:lstStyle/>
          <a:p>
            <a:r>
              <a:rPr lang="en-US" sz="2000" dirty="0"/>
              <a:t>All participation in IEEE 802 Working Group meetings is on an individual basis</a:t>
            </a:r>
          </a:p>
          <a:p>
            <a:r>
              <a:rPr lang="en-GB" sz="1800" i="1" dirty="0"/>
              <a:t>•     Participants in the IEEE standards development individual process shall act based on their qualifications and experience. (</a:t>
            </a:r>
            <a:r>
              <a:rPr lang="en-GB" sz="1800" i="1" dirty="0">
                <a:hlinkClick r:id="rId2"/>
              </a:rPr>
              <a:t>https://standards.ieee.org/develop/policies/bylaws/sb_bylaws.pdf</a:t>
            </a:r>
            <a:r>
              <a:rPr lang="en-GB" sz="1800" i="1" dirty="0"/>
              <a:t>  section 5.2.1)</a:t>
            </a:r>
            <a:endParaRPr lang="en-US" sz="1800" dirty="0"/>
          </a:p>
          <a:p>
            <a:r>
              <a:rPr lang="en-US" sz="1800" dirty="0"/>
              <a:t>•    </a:t>
            </a:r>
            <a:r>
              <a:rPr lang="en-US" sz="1800" i="1" dirty="0"/>
              <a:t>IEEE 802 </a:t>
            </a:r>
            <a:r>
              <a:rPr lang="en-GB" sz="1800" i="1" dirty="0"/>
              <a:t>Working Group membership is by individual; “Working Group members shall participate in the consensus process in a manner consistent with their professional expert opinion as individuals, and not as organizational representatives”. (</a:t>
            </a:r>
            <a:r>
              <a:rPr lang="en-GB" sz="1800" i="1" u="sng" dirty="0">
                <a:hlinkClick r:id="rId3"/>
              </a:rPr>
              <a:t>http://ieee802.org/PNP/approved/IEEE_802_WG_PandP_v19.pdf</a:t>
            </a:r>
            <a:r>
              <a:rPr lang="en-GB" sz="1800" i="1" dirty="0"/>
              <a:t> section 4.2.1)</a:t>
            </a:r>
            <a:endParaRPr lang="en-US" sz="1800" dirty="0"/>
          </a:p>
          <a:p>
            <a:pPr>
              <a:buFont typeface="Arial" panose="020B0604020202020204" pitchFamily="34" charset="0"/>
              <a:buChar char="•"/>
            </a:pPr>
            <a:r>
              <a:rPr lang="en-US" sz="18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800" dirty="0"/>
              <a:t>You shall not direct the actions or votes of any other member of an IEEE 802 Working Group or retaliate against any other member for their actions or votes within IEEE 802 Working Group meetings, see </a:t>
            </a:r>
            <a:r>
              <a:rPr lang="en-US" sz="1800" u="sng" dirty="0">
                <a:hlinkClick r:id="rId4"/>
              </a:rPr>
              <a:t>https://standards.ieee.org/develop/policies/bylaws/sb_bylaws.pdf </a:t>
            </a:r>
            <a:r>
              <a:rPr lang="en-US" sz="1800" dirty="0"/>
              <a:t> section 5.2.1.3 and </a:t>
            </a:r>
            <a:r>
              <a:rPr lang="en-GB" sz="1800" u="sng" dirty="0">
                <a:hlinkClick r:id="rId3"/>
              </a:rPr>
              <a:t>http://ieee802.org/PNP/approved/IEEE_802_WG_PandP_v19.pdf</a:t>
            </a:r>
            <a:r>
              <a:rPr lang="en-GB" sz="1800" dirty="0"/>
              <a:t>  section 3.4.1, list item x</a:t>
            </a:r>
            <a:endParaRPr lang="en-US" sz="1800" dirty="0"/>
          </a:p>
          <a:p>
            <a:r>
              <a:rPr lang="en-US" sz="2000" dirty="0"/>
              <a:t>By participating in IEEE 802 meetings, you accept these requirements.  If you do not agree to these policies then you shall not participate.</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02345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4967"/>
          </a:xfrm>
        </p:spPr>
        <p:txBody>
          <a:bodyPr/>
          <a:lstStyle/>
          <a:p>
            <a:r>
              <a:rPr lang="en-US" dirty="0"/>
              <a:t>IEEE-SA policy documents</a:t>
            </a:r>
          </a:p>
        </p:txBody>
      </p:sp>
      <p:sp>
        <p:nvSpPr>
          <p:cNvPr id="3" name="Content Placeholder 2"/>
          <p:cNvSpPr>
            <a:spLocks noGrp="1"/>
          </p:cNvSpPr>
          <p:nvPr>
            <p:ph idx="1"/>
          </p:nvPr>
        </p:nvSpPr>
        <p:spPr>
          <a:xfrm>
            <a:off x="914400" y="1628801"/>
            <a:ext cx="10798223" cy="4465614"/>
          </a:xfrm>
        </p:spPr>
        <p:txBody>
          <a:bodyPr/>
          <a:lstStyle/>
          <a:p>
            <a:pPr lvl="0" defTabSz="914400" eaLnBrk="0" hangingPunct="0">
              <a:spcBef>
                <a:spcPct val="20000"/>
              </a:spcBef>
              <a:buClrTx/>
              <a:buSzTx/>
              <a:buFontTx/>
              <a:buChar char="•"/>
              <a:defRPr/>
            </a:pPr>
            <a:r>
              <a:rPr lang="en-US" dirty="0" smtClean="0"/>
              <a:t>IEEE </a:t>
            </a:r>
            <a:r>
              <a:rPr lang="en-US" dirty="0"/>
              <a:t>Code of Ethics</a:t>
            </a:r>
          </a:p>
          <a:p>
            <a:pPr lvl="1" defTabSz="914400" eaLnBrk="0" hangingPunct="0">
              <a:spcBef>
                <a:spcPct val="20000"/>
              </a:spcBef>
              <a:buClrTx/>
              <a:buSzTx/>
              <a:buFontTx/>
              <a:buChar char="–"/>
              <a:defRPr/>
            </a:pPr>
            <a:r>
              <a:rPr lang="en-US" dirty="0">
                <a:hlinkClick r:id="rId2"/>
              </a:rPr>
              <a:t>http://www.ieee.org/about/corporate/governance/p7-8.html</a:t>
            </a:r>
            <a:r>
              <a:rPr lang="en-US" dirty="0"/>
              <a:t> </a:t>
            </a:r>
          </a:p>
          <a:p>
            <a:pPr lvl="0" defTabSz="914400" eaLnBrk="0" hangingPunct="0">
              <a:spcBef>
                <a:spcPct val="20000"/>
              </a:spcBef>
              <a:buClrTx/>
              <a:buSzTx/>
              <a:buFontTx/>
              <a:buChar char="•"/>
              <a:defRPr/>
            </a:pPr>
            <a:r>
              <a:rPr lang="en-US" dirty="0"/>
              <a:t>IEEE Standards Association (IEEE-SA) Affiliation FAQ</a:t>
            </a:r>
          </a:p>
          <a:p>
            <a:pPr lvl="1" defTabSz="914400" eaLnBrk="0" hangingPunct="0">
              <a:spcBef>
                <a:spcPct val="20000"/>
              </a:spcBef>
              <a:buClrTx/>
              <a:buSzTx/>
              <a:buFontTx/>
              <a:buChar char="–"/>
              <a:defRPr/>
            </a:pPr>
            <a:r>
              <a:rPr lang="en-US" dirty="0">
                <a:hlinkClick r:id="rId3"/>
              </a:rPr>
              <a:t>http://standards.ieee.org/faqs/affiliation.html</a:t>
            </a:r>
            <a:r>
              <a:rPr lang="en-US" dirty="0"/>
              <a:t> </a:t>
            </a:r>
          </a:p>
          <a:p>
            <a:pPr lvl="0" defTabSz="914400" eaLnBrk="0" hangingPunct="0">
              <a:spcBef>
                <a:spcPct val="20000"/>
              </a:spcBef>
              <a:buClrTx/>
              <a:buSzTx/>
              <a:buFontTx/>
              <a:buChar char="•"/>
              <a:defRPr/>
            </a:pPr>
            <a:r>
              <a:rPr lang="en-US" dirty="0"/>
              <a:t>Antitrust and Competition Policy</a:t>
            </a:r>
          </a:p>
          <a:p>
            <a:pPr lvl="1" defTabSz="914400" eaLnBrk="0" hangingPunct="0">
              <a:spcBef>
                <a:spcPct val="20000"/>
              </a:spcBef>
              <a:buClrTx/>
              <a:buSzTx/>
              <a:buFontTx/>
              <a:buChar char="–"/>
              <a:defRPr/>
            </a:pPr>
            <a:r>
              <a:rPr lang="en-US" dirty="0">
                <a:hlinkClick r:id="rId4"/>
              </a:rPr>
              <a:t>http://standards.ieee.org/resources/antitrust-guidelines.pdf</a:t>
            </a:r>
            <a:r>
              <a:rPr lang="en-US" dirty="0"/>
              <a:t>  </a:t>
            </a:r>
            <a:endParaRPr lang="en-US" dirty="0">
              <a:hlinkClick r:id="rId5"/>
            </a:endParaRPr>
          </a:p>
          <a:p>
            <a:pPr lvl="0" defTabSz="914400" eaLnBrk="0" hangingPunct="0">
              <a:spcBef>
                <a:spcPct val="20000"/>
              </a:spcBef>
              <a:buClrTx/>
              <a:buSzTx/>
              <a:buFontTx/>
              <a:buChar char="•"/>
              <a:defRPr/>
            </a:pPr>
            <a:r>
              <a:rPr lang="en-US" dirty="0"/>
              <a:t>Letter of Assurance Form</a:t>
            </a:r>
          </a:p>
          <a:p>
            <a:pPr lvl="1" defTabSz="914400" eaLnBrk="0" hangingPunct="0">
              <a:spcBef>
                <a:spcPct val="20000"/>
              </a:spcBef>
              <a:buClrTx/>
              <a:buSzTx/>
              <a:buFontTx/>
              <a:buChar char="–"/>
              <a:defRPr/>
            </a:pPr>
            <a:r>
              <a:rPr lang="en-US" dirty="0">
                <a:hlinkClick r:id="rId6"/>
              </a:rPr>
              <a:t>http://standards.ieee.org/develop/policies/bylaws/sect6-7.html#loa</a:t>
            </a:r>
            <a:r>
              <a:rPr lang="en-US" dirty="0"/>
              <a:t> </a:t>
            </a:r>
          </a:p>
          <a:p>
            <a:pPr lvl="1" defTabSz="914400" eaLnBrk="0" hangingPunct="0">
              <a:spcBef>
                <a:spcPct val="20000"/>
              </a:spcBef>
              <a:buClrTx/>
              <a:buSzTx/>
              <a:buFontTx/>
              <a:buChar char="–"/>
              <a:defRPr/>
            </a:pPr>
            <a:r>
              <a:rPr lang="en-US" dirty="0">
                <a:hlinkClick r:id="rId5"/>
              </a:rPr>
              <a:t>https://development.standards.ieee.org/myproject/Public//mytools/mob/loa.pdf</a:t>
            </a:r>
          </a:p>
          <a:p>
            <a:pPr lvl="0" defTabSz="914400" eaLnBrk="0" hangingPunct="0">
              <a:spcBef>
                <a:spcPct val="20000"/>
              </a:spcBef>
              <a:buClrTx/>
              <a:buSzTx/>
              <a:buFontTx/>
              <a:buChar char="•"/>
              <a:defRPr/>
            </a:pPr>
            <a:r>
              <a:rPr lang="en-US" dirty="0"/>
              <a:t>IEEE-SA Patent Committee FAQ &amp; Patent slides</a:t>
            </a:r>
          </a:p>
          <a:p>
            <a:pPr lvl="1" defTabSz="914400" eaLnBrk="0" hangingPunct="0">
              <a:spcBef>
                <a:spcPct val="20000"/>
              </a:spcBef>
              <a:buClrTx/>
              <a:buSzTx/>
              <a:buFontTx/>
              <a:buChar char="–"/>
              <a:defRPr/>
            </a:pPr>
            <a:r>
              <a:rPr lang="en-US" dirty="0">
                <a:hlinkClick r:id="rId7"/>
              </a:rPr>
              <a:t>http://standards.ieee.org/board/pat/faq.pdf</a:t>
            </a:r>
            <a:r>
              <a:rPr lang="en-US" dirty="0"/>
              <a:t> and </a:t>
            </a:r>
            <a:r>
              <a:rPr lang="en-US" dirty="0">
                <a:hlinkClick r:id="rId5"/>
              </a:rPr>
              <a:t>http://standards.ieee.org/board/pat/pat-slideset.ppt</a:t>
            </a:r>
            <a:r>
              <a:rPr lang="en-US" dirty="0"/>
              <a:t>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5884516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14400" y="1981201"/>
            <a:ext cx="10798223" cy="4113213"/>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2"/>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3"/>
              </a:rPr>
              <a:t>http://standards.ieee.org/develop/policies/bylaws/sb_bylaws.pdf</a:t>
            </a:r>
            <a:r>
              <a:rPr lang="en-US" sz="2400" dirty="0"/>
              <a:t> (PDF version)</a:t>
            </a:r>
            <a:r>
              <a:rPr lang="en-US" sz="1800" dirty="0"/>
              <a:t> </a:t>
            </a:r>
          </a:p>
          <a:p>
            <a:pPr lvl="0" defTabSz="914400" eaLnBrk="0" hangingPunct="0">
              <a:spcBef>
                <a:spcPct val="20000"/>
              </a:spcBef>
              <a:buClrTx/>
              <a:buSzTx/>
              <a:defRPr/>
            </a:pPr>
            <a:r>
              <a:rPr lang="en-US" sz="1600" dirty="0"/>
              <a:t/>
            </a: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4"/>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5"/>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for the Week</a:t>
            </a:r>
            <a:endParaRPr lang="en-US" dirty="0"/>
          </a:p>
        </p:txBody>
      </p:sp>
      <p:sp>
        <p:nvSpPr>
          <p:cNvPr id="3" name="Content Placeholder 2"/>
          <p:cNvSpPr>
            <a:spLocks noGrp="1"/>
          </p:cNvSpPr>
          <p:nvPr>
            <p:ph idx="1"/>
          </p:nvPr>
        </p:nvSpPr>
        <p:spPr>
          <a:xfrm>
            <a:off x="914401" y="1628801"/>
            <a:ext cx="10361084" cy="4465614"/>
          </a:xfrm>
        </p:spPr>
        <p:txBody>
          <a:bodyPr/>
          <a:lstStyle/>
          <a:p>
            <a:pPr algn="just">
              <a:spcBef>
                <a:spcPct val="20000"/>
              </a:spcBef>
              <a:buFontTx/>
              <a:buChar char="•"/>
            </a:pPr>
            <a:r>
              <a:rPr lang="en-US" altLang="en-US" sz="2000" b="0" dirty="0"/>
              <a:t>Review IEEE-SA patent policy, duty to inform, call for potential essential patents, guidelines for anti-trust and competition laws and participation on individual basis in IEEE 802 meeting.</a:t>
            </a:r>
          </a:p>
          <a:p>
            <a:pPr algn="just">
              <a:spcBef>
                <a:spcPct val="20000"/>
              </a:spcBef>
              <a:buFontTx/>
              <a:buChar char="•"/>
            </a:pPr>
            <a:r>
              <a:rPr lang="en-US" altLang="en-US" sz="2000" b="0" dirty="0"/>
              <a:t>Agenda setting for the week.</a:t>
            </a:r>
          </a:p>
          <a:p>
            <a:pPr algn="just">
              <a:spcBef>
                <a:spcPct val="20000"/>
              </a:spcBef>
              <a:buFontTx/>
              <a:buChar char="•"/>
            </a:pPr>
            <a:r>
              <a:rPr lang="en-US" altLang="en-US" sz="2000" b="0" dirty="0" smtClean="0"/>
              <a:t>Consider comment resolution submission. </a:t>
            </a:r>
          </a:p>
          <a:p>
            <a:pPr algn="just">
              <a:spcBef>
                <a:spcPct val="20000"/>
              </a:spcBef>
              <a:buFontTx/>
              <a:buChar char="•"/>
            </a:pPr>
            <a:r>
              <a:rPr lang="en-US" altLang="en-US" sz="2000" b="0" dirty="0" smtClean="0"/>
              <a:t>Consider any other technical material.</a:t>
            </a:r>
            <a:endParaRPr lang="en-US" altLang="en-US" sz="2000" b="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18548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(1</a:t>
            </a:r>
            <a:r>
              <a:rPr lang="en-US" altLang="en-US" dirty="0">
                <a:solidFill>
                  <a:schemeClr val="tx2"/>
                </a:solidFill>
              </a:rPr>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767864035"/>
              </p:ext>
            </p:extLst>
          </p:nvPr>
        </p:nvGraphicFramePr>
        <p:xfrm>
          <a:off x="914401" y="1340768"/>
          <a:ext cx="10460567" cy="332222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332739">
                <a:tc>
                  <a:txBody>
                    <a:bodyPr/>
                    <a:lstStyle/>
                    <a:p>
                      <a:pPr marL="0" algn="l" defTabSz="914400" rtl="0" eaLnBrk="1" latinLnBrk="0" hangingPunct="1"/>
                      <a:r>
                        <a:rPr lang="en-US" sz="1800" kern="1200" dirty="0" smtClean="0">
                          <a:solidFill>
                            <a:schemeClr val="dk1"/>
                          </a:solidFill>
                          <a:latin typeface="+mn-lt"/>
                          <a:ea typeface="+mn-ea"/>
                          <a:cs typeface="+mn-cs"/>
                        </a:rPr>
                        <a:t>11-19-1363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Sep. Ad</a:t>
                      </a:r>
                      <a:r>
                        <a:rPr lang="en-US" sz="1800" kern="1200" baseline="0" dirty="0" smtClean="0">
                          <a:solidFill>
                            <a:schemeClr val="dk1"/>
                          </a:solidFill>
                          <a:latin typeface="+mn-lt"/>
                          <a:ea typeface="+mn-ea"/>
                          <a:cs typeface="+mn-cs"/>
                        </a:rPr>
                        <a:t>-Hoc</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pt-BR" altLang="en-US" sz="1800" dirty="0" smtClean="0"/>
                        <a:t>11-19-678</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Dibakar Das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pt-BR" altLang="en-US" sz="1800" dirty="0" smtClean="0"/>
                        <a:t> CR for CID 1115</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dirty="0" smtClean="0"/>
                        <a:t>11-19-1460</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Qi Wang</a:t>
                      </a:r>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smtClean="0"/>
                        <a:t>CIDs on DMG/EDMG ranging </a:t>
                      </a:r>
                      <a:endParaRPr lang="en-US" sz="1800" kern="1200" dirty="0" smtClean="0">
                        <a:solidFill>
                          <a:schemeClr val="dk1"/>
                        </a:solidFill>
                        <a:effectLst/>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latin typeface="+mn-lt"/>
                          <a:ea typeface="+mn-ea"/>
                          <a:cs typeface="+mn-cs"/>
                        </a:rPr>
                        <a:t>11-19-1466</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Jerome Henry</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b="0" i="0" kern="1200" dirty="0" smtClean="0">
                          <a:solidFill>
                            <a:schemeClr val="dk1"/>
                          </a:solidFill>
                          <a:effectLst/>
                          <a:latin typeface="+mn-lt"/>
                          <a:ea typeface="+mn-ea"/>
                          <a:cs typeface="+mn-cs"/>
                        </a:rPr>
                        <a:t>Various editorial CIDs</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11-19-1051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Christian Berger</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effectLst/>
                          <a:latin typeface="+mn-lt"/>
                          <a:ea typeface="+mn-ea"/>
                          <a:cs typeface="+mn-cs"/>
                        </a:rPr>
                        <a:t>NDP power control and EVM </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technical</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11-19-1454</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Dibakar Das</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for miscellaneous </a:t>
                      </a:r>
                      <a:r>
                        <a:rPr lang="en-US" sz="1800" kern="1200" dirty="0" smtClean="0">
                          <a:solidFill>
                            <a:schemeClr val="dk1"/>
                          </a:solidFill>
                          <a:effectLst/>
                          <a:latin typeface="+mn-lt"/>
                          <a:ea typeface="+mn-ea"/>
                          <a:cs typeface="+mn-cs"/>
                        </a:rPr>
                        <a:t>CIDs</a:t>
                      </a:r>
                      <a:endParaRPr lang="en-US" b="0" dirty="0">
                        <a:effectLst/>
                      </a:endParaRPr>
                    </a:p>
                  </a:txBody>
                  <a:tcPr anchor="ctr"/>
                </a:tc>
                <a:tc>
                  <a:txBody>
                    <a:bodyPr/>
                    <a:lstStyle/>
                    <a:p>
                      <a:pPr marL="0" algn="l" defTabSz="914400" rtl="0" eaLnBrk="1" latinLnBrk="0" hangingPunct="1"/>
                      <a:r>
                        <a:rPr lang="en-US" sz="1800" kern="1200" dirty="0" smtClean="0">
                          <a:solidFill>
                            <a:schemeClr val="dk1"/>
                          </a:solidFill>
                          <a:latin typeface="+mn-lt"/>
                          <a:ea typeface="+mn-ea"/>
                          <a:cs typeface="+mn-cs"/>
                        </a:rPr>
                        <a:t>CR</a:t>
                      </a:r>
                      <a:endParaRPr lang="en-US" sz="1800" kern="1200" dirty="0">
                        <a:solidFill>
                          <a:schemeClr val="dk1"/>
                        </a:solidFill>
                        <a:latin typeface="+mn-lt"/>
                        <a:ea typeface="+mn-ea"/>
                        <a:cs typeface="+mn-cs"/>
                      </a:endParaRPr>
                    </a:p>
                  </a:txBody>
                  <a:tcPr marT="45712" marB="45712"/>
                </a:tc>
              </a:tr>
              <a:tr h="182872">
                <a:tc>
                  <a:txBody>
                    <a:bodyPr/>
                    <a:lstStyle/>
                    <a:p>
                      <a:pPr marL="0" algn="l" defTabSz="914400" rtl="0" eaLnBrk="1" latinLnBrk="0" hangingPunct="1"/>
                      <a:r>
                        <a:rPr lang="en-US" sz="1800" kern="1200" dirty="0" smtClean="0">
                          <a:solidFill>
                            <a:schemeClr val="dk1"/>
                          </a:solidFill>
                          <a:effectLst/>
                          <a:latin typeface="+mn-lt"/>
                          <a:ea typeface="+mn-ea"/>
                          <a:cs typeface="+mn-cs"/>
                        </a:rPr>
                        <a:t>11-19-1461</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Dibakar</a:t>
                      </a:r>
                      <a:r>
                        <a:rPr lang="en-US" sz="1800" kern="1200" baseline="0" dirty="0" smtClean="0">
                          <a:solidFill>
                            <a:schemeClr val="dk1"/>
                          </a:solidFill>
                          <a:latin typeface="+mn-lt"/>
                          <a:ea typeface="+mn-ea"/>
                          <a:cs typeface="+mn-cs"/>
                        </a:rPr>
                        <a:t> Das </a:t>
                      </a:r>
                      <a:endParaRPr lang="en-US" sz="1800" kern="1200" dirty="0">
                        <a:solidFill>
                          <a:schemeClr val="dk1"/>
                        </a:solidFill>
                        <a:latin typeface="+mn-lt"/>
                        <a:ea typeface="+mn-ea"/>
                        <a:cs typeface="+mn-cs"/>
                      </a:endParaRPr>
                    </a:p>
                  </a:txBody>
                  <a:tcPr marT="45712" marB="45712"/>
                </a:tc>
                <a:tc>
                  <a:txBody>
                    <a:bodyPr/>
                    <a:lstStyle/>
                    <a:p>
                      <a:pPr algn="l"/>
                      <a:r>
                        <a:rPr lang="en-US" sz="1800" kern="1200" dirty="0" smtClean="0">
                          <a:solidFill>
                            <a:schemeClr val="dk1"/>
                          </a:solidFill>
                          <a:effectLst/>
                          <a:latin typeface="+mn-lt"/>
                          <a:ea typeface="+mn-ea"/>
                          <a:cs typeface="+mn-cs"/>
                        </a:rPr>
                        <a:t>CR</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CIDs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Ranging</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Parameters</a:t>
                      </a:r>
                      <a:r>
                        <a:rPr lang="en-US" sz="1800" kern="1200" baseline="0" dirty="0" smtClean="0">
                          <a:solidFill>
                            <a:schemeClr val="dk1"/>
                          </a:solidFill>
                          <a:effectLst/>
                          <a:latin typeface="+mn-lt"/>
                          <a:ea typeface="+mn-ea"/>
                          <a:cs typeface="+mn-cs"/>
                        </a:rPr>
                        <a:t> </a:t>
                      </a:r>
                      <a:r>
                        <a:rPr lang="en-US" sz="1800" kern="1200" dirty="0" smtClean="0">
                          <a:solidFill>
                            <a:schemeClr val="dk1"/>
                          </a:solidFill>
                          <a:effectLst/>
                          <a:latin typeface="+mn-lt"/>
                          <a:ea typeface="+mn-ea"/>
                          <a:cs typeface="+mn-cs"/>
                        </a:rPr>
                        <a:t>element</a:t>
                      </a:r>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CR</a:t>
                      </a:r>
                      <a:endParaRPr lang="en-US" sz="1800" kern="1200" dirty="0" smtClean="0">
                        <a:solidFill>
                          <a:schemeClr val="dk1"/>
                        </a:solidFill>
                        <a:latin typeface="+mn-lt"/>
                        <a:ea typeface="+mn-ea"/>
                        <a:cs typeface="+mn-cs"/>
                      </a:endParaRPr>
                    </a:p>
                  </a:txBody>
                  <a:tcPr anchor="ctr"/>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algn="l"/>
                      <a:endParaRPr lang="en-US" b="0" dirty="0">
                        <a:effectLst/>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anchor="ctr"/>
                </a:tc>
              </a:tr>
            </a:tbl>
          </a:graphicData>
        </a:graphic>
      </p:graphicFrame>
    </p:spTree>
    <p:extLst>
      <p:ext uri="{BB962C8B-B14F-4D97-AF65-F5344CB8AC3E}">
        <p14:creationId xmlns:p14="http://schemas.microsoft.com/office/powerpoint/2010/main" val="21922179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a:t>
            </a:r>
            <a:r>
              <a:rPr lang="en-US" altLang="en-US" dirty="0" smtClean="0">
                <a:solidFill>
                  <a:schemeClr val="tx2"/>
                </a:solidFill>
              </a:rPr>
              <a:t>meeting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62778660"/>
              </p:ext>
            </p:extLst>
          </p:nvPr>
        </p:nvGraphicFramePr>
        <p:xfrm>
          <a:off x="914401" y="1340768"/>
          <a:ext cx="10460567" cy="3505104"/>
        </p:xfrm>
        <a:graphic>
          <a:graphicData uri="http://schemas.openxmlformats.org/drawingml/2006/table">
            <a:tbl>
              <a:tblPr firstRow="1" bandRow="1">
                <a:tableStyleId>{21E4AEA4-8DFA-4A89-87EB-49C32662AFE0}</a:tableStyleId>
              </a:tblPr>
              <a:tblGrid>
                <a:gridCol w="1566971"/>
                <a:gridCol w="2015607"/>
                <a:gridCol w="4552289"/>
                <a:gridCol w="2325700"/>
              </a:tblGrid>
              <a:tr h="332739">
                <a:tc>
                  <a:txBody>
                    <a:bodyPr/>
                    <a:lstStyle/>
                    <a:p>
                      <a:pPr algn="ctr"/>
                      <a:r>
                        <a:rPr lang="en-US" sz="2000" dirty="0" smtClean="0"/>
                        <a:t>DCN</a:t>
                      </a:r>
                      <a:endParaRPr lang="en-US" sz="2000" dirty="0"/>
                    </a:p>
                  </a:txBody>
                  <a:tcPr marR="36000" marT="45712" marB="45712"/>
                </a:tc>
                <a:tc>
                  <a:txBody>
                    <a:bodyPr/>
                    <a:lstStyle/>
                    <a:p>
                      <a:pPr algn="ctr"/>
                      <a:r>
                        <a:rPr lang="en-US" sz="2000" dirty="0" smtClean="0"/>
                        <a:t>Presenter</a:t>
                      </a:r>
                      <a:endParaRPr lang="en-US" sz="2000" dirty="0"/>
                    </a:p>
                  </a:txBody>
                  <a:tcPr marR="36000" marT="45712" marB="45712"/>
                </a:tc>
                <a:tc>
                  <a:txBody>
                    <a:bodyPr/>
                    <a:lstStyle/>
                    <a:p>
                      <a:pPr algn="ctr"/>
                      <a:r>
                        <a:rPr lang="en-US" sz="2000" dirty="0" smtClean="0"/>
                        <a:t>Title</a:t>
                      </a:r>
                      <a:endParaRPr lang="en-US" sz="2000" dirty="0"/>
                    </a:p>
                  </a:txBody>
                  <a:tcPr marR="36000" marT="45712" marB="45712"/>
                </a:tc>
                <a:tc>
                  <a:txBody>
                    <a:bodyPr/>
                    <a:lstStyle/>
                    <a:p>
                      <a:pPr algn="ctr"/>
                      <a:r>
                        <a:rPr lang="en-US" sz="2000" dirty="0" smtClean="0"/>
                        <a:t>Topic</a:t>
                      </a:r>
                      <a:endParaRPr lang="en-US" sz="2000" dirty="0"/>
                    </a:p>
                  </a:txBody>
                  <a:tcPr marR="36000" marT="45712" marB="45712"/>
                </a:tc>
              </a:tr>
              <a:tr h="45719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r>
              <a:tr h="45719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effectLst/>
                        <a:latin typeface="+mn-lt"/>
                        <a:ea typeface="+mn-ea"/>
                        <a:cs typeface="+mn-cs"/>
                      </a:endParaRPr>
                    </a:p>
                  </a:txBody>
                  <a:tcPr marT="45712" marB="45712"/>
                </a:tc>
                <a:tc>
                  <a:txBody>
                    <a:bodyPr/>
                    <a:lstStyle/>
                    <a:p>
                      <a:endParaRPr lang="en-US" dirty="0"/>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algn="l"/>
                      <a:endParaRPr lang="en-US" b="0" dirty="0">
                        <a:effectLst/>
                      </a:endParaRPr>
                    </a:p>
                  </a:txBody>
                  <a:tcPr anchor="ctr"/>
                </a:tc>
                <a:tc>
                  <a:txBody>
                    <a:bodyPr/>
                    <a:lstStyle/>
                    <a:p>
                      <a:endParaRPr lang="en-US" dirty="0"/>
                    </a:p>
                  </a:txBody>
                  <a:tcPr marT="45712" marB="45712"/>
                </a:tc>
              </a:tr>
              <a:tr h="182872">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algn="l"/>
                      <a:endParaRPr lang="en-US" b="0" dirty="0">
                        <a:effectLst/>
                      </a:endParaRPr>
                    </a:p>
                  </a:txBody>
                  <a:tcPr anchor="ctr"/>
                </a:tc>
                <a:tc>
                  <a:txBody>
                    <a:bodyPr/>
                    <a:lstStyle/>
                    <a:p>
                      <a:endParaRPr lang="en-US" dirty="0"/>
                    </a:p>
                  </a:txBody>
                  <a:tcPr anchor="ctr"/>
                </a:tc>
              </a:tr>
            </a:tbl>
          </a:graphicData>
        </a:graphic>
      </p:graphicFrame>
    </p:spTree>
    <p:extLst>
      <p:ext uri="{BB962C8B-B14F-4D97-AF65-F5344CB8AC3E}">
        <p14:creationId xmlns:p14="http://schemas.microsoft.com/office/powerpoint/2010/main" val="190652500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Sep Ad </a:t>
            </a:r>
            <a:r>
              <a:rPr lang="en-US" dirty="0" smtClean="0">
                <a:solidFill>
                  <a:schemeClr val="tx2"/>
                </a:solidFill>
              </a:rPr>
              <a:t>Hoc Day 1</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(35min).</a:t>
            </a:r>
            <a:endParaRPr lang="en-US" altLang="en-US" sz="1800" b="0" dirty="0"/>
          </a:p>
          <a:p>
            <a:pPr algn="just">
              <a:spcBef>
                <a:spcPct val="20000"/>
              </a:spcBef>
              <a:buFontTx/>
              <a:buChar char="•"/>
            </a:pPr>
            <a:r>
              <a:rPr lang="en-US" altLang="en-US" sz="1800" b="0" dirty="0" smtClean="0"/>
              <a:t>Review submissions (as time permits)</a:t>
            </a:r>
          </a:p>
          <a:p>
            <a:pPr algn="just">
              <a:spcBef>
                <a:spcPct val="20000"/>
              </a:spcBef>
              <a:buFontTx/>
              <a:buChar char="•"/>
            </a:pPr>
            <a:r>
              <a:rPr lang="en-US" sz="1800" b="0" dirty="0" smtClean="0"/>
              <a:t>Recess</a:t>
            </a:r>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a:t>
            </a:r>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4393971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June Ad Hoc Day 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259554808"/>
              </p:ext>
            </p:extLst>
          </p:nvPr>
        </p:nvGraphicFramePr>
        <p:xfrm>
          <a:off x="929215" y="1628800"/>
          <a:ext cx="10460568" cy="1005808"/>
        </p:xfrm>
        <a:graphic>
          <a:graphicData uri="http://schemas.openxmlformats.org/drawingml/2006/table">
            <a:tbl>
              <a:tblPr firstRow="1" bandRow="1">
                <a:tableStyleId>{21E4AEA4-8DFA-4A89-87EB-49C32662AFE0}</a:tableStyleId>
              </a:tblPr>
              <a:tblGrid>
                <a:gridCol w="1561279"/>
                <a:gridCol w="1805306"/>
                <a:gridCol w="3736308"/>
                <a:gridCol w="2105984"/>
                <a:gridCol w="1251691"/>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r>
                        <a:rPr lang="en-US" sz="1800" kern="1200" dirty="0" smtClean="0">
                          <a:solidFill>
                            <a:schemeClr val="dk1"/>
                          </a:solidFill>
                          <a:latin typeface="+mn-lt"/>
                          <a:ea typeface="+mn-ea"/>
                          <a:cs typeface="+mn-cs"/>
                        </a:rPr>
                        <a:t>11-19-1363</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Jonathan Segev</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err="1" smtClean="0">
                          <a:solidFill>
                            <a:schemeClr val="dk1"/>
                          </a:solidFill>
                          <a:latin typeface="+mn-lt"/>
                          <a:ea typeface="+mn-ea"/>
                          <a:cs typeface="+mn-cs"/>
                        </a:rPr>
                        <a:t>TGaz</a:t>
                      </a:r>
                      <a:r>
                        <a:rPr lang="en-US" sz="1800" kern="1200" dirty="0" smtClean="0">
                          <a:solidFill>
                            <a:schemeClr val="dk1"/>
                          </a:solidFill>
                          <a:latin typeface="+mn-lt"/>
                          <a:ea typeface="+mn-ea"/>
                          <a:cs typeface="+mn-cs"/>
                        </a:rPr>
                        <a:t> </a:t>
                      </a:r>
                      <a:r>
                        <a:rPr lang="en-US" sz="1800" kern="1200" dirty="0" smtClean="0">
                          <a:solidFill>
                            <a:schemeClr val="dk1"/>
                          </a:solidFill>
                          <a:latin typeface="+mn-lt"/>
                          <a:ea typeface="+mn-ea"/>
                          <a:cs typeface="+mn-cs"/>
                        </a:rPr>
                        <a:t>Sep. </a:t>
                      </a:r>
                      <a:r>
                        <a:rPr lang="en-US" sz="1800" kern="1200" baseline="0" dirty="0" smtClean="0">
                          <a:solidFill>
                            <a:schemeClr val="dk1"/>
                          </a:solidFill>
                          <a:latin typeface="+mn-lt"/>
                          <a:ea typeface="+mn-ea"/>
                          <a:cs typeface="+mn-cs"/>
                        </a:rPr>
                        <a:t>Ad </a:t>
                      </a:r>
                      <a:r>
                        <a:rPr lang="en-US" sz="1800" kern="1200" baseline="0" dirty="0" smtClean="0">
                          <a:solidFill>
                            <a:schemeClr val="dk1"/>
                          </a:solidFill>
                          <a:latin typeface="+mn-lt"/>
                          <a:ea typeface="+mn-ea"/>
                          <a:cs typeface="+mn-cs"/>
                        </a:rPr>
                        <a:t>hoc </a:t>
                      </a:r>
                      <a:r>
                        <a:rPr lang="en-US" sz="1800" kern="1200" dirty="0" smtClean="0">
                          <a:solidFill>
                            <a:schemeClr val="dk1"/>
                          </a:solidFill>
                          <a:latin typeface="+mn-lt"/>
                          <a:ea typeface="+mn-ea"/>
                          <a:cs typeface="+mn-cs"/>
                        </a:rPr>
                        <a:t>Agenda</a:t>
                      </a:r>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800" kern="1200" dirty="0" smtClean="0">
                          <a:solidFill>
                            <a:schemeClr val="dk1"/>
                          </a:solidFill>
                          <a:latin typeface="+mn-lt"/>
                          <a:ea typeface="+mn-ea"/>
                          <a:cs typeface="+mn-cs"/>
                        </a:rPr>
                        <a:t>Agenda Deck</a:t>
                      </a:r>
                      <a:endParaRPr lang="en-US" sz="1800" kern="1200" dirty="0">
                        <a:solidFill>
                          <a:schemeClr val="dk1"/>
                        </a:solidFill>
                        <a:latin typeface="+mn-lt"/>
                        <a:ea typeface="+mn-ea"/>
                        <a:cs typeface="+mn-cs"/>
                      </a:endParaRPr>
                    </a:p>
                  </a:txBody>
                  <a:tcPr marT="45712" marB="45712"/>
                </a:tc>
                <a:tc>
                  <a:txBody>
                    <a:bodyPr/>
                    <a:lstStyle/>
                    <a:p>
                      <a:r>
                        <a:rPr lang="en-US" sz="1800" kern="1200" dirty="0" smtClean="0">
                          <a:solidFill>
                            <a:schemeClr val="dk1"/>
                          </a:solidFill>
                          <a:latin typeface="+mn-lt"/>
                          <a:ea typeface="+mn-ea"/>
                          <a:cs typeface="+mn-cs"/>
                        </a:rPr>
                        <a:t>As needed</a:t>
                      </a:r>
                      <a:endParaRPr lang="en-US" sz="18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1264071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520546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4400" dirty="0" smtClean="0">
                <a:cs typeface="Times New Roman" panose="02020603050405020304" pitchFamily="18" charset="0"/>
              </a:rPr>
              <a:t>Sep. Ad </a:t>
            </a:r>
            <a:r>
              <a:rPr lang="en-US" altLang="en-US" sz="4400" dirty="0" smtClean="0">
                <a:cs typeface="Times New Roman" panose="02020603050405020304" pitchFamily="18" charset="0"/>
              </a:rPr>
              <a:t>Hoc Agenda </a:t>
            </a: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dirty="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 Corporation</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a:p>
            <a:pPr marL="1524000">
              <a:lnSpc>
                <a:spcPct val="90000"/>
              </a:lnSpc>
            </a:pPr>
            <a:r>
              <a:rPr lang="en-US" altLang="en-US" dirty="0" smtClean="0">
                <a:cs typeface="Times New Roman" panose="02020603050405020304" pitchFamily="18" charset="0"/>
              </a:rPr>
              <a:t>Vice Chair</a:t>
            </a:r>
            <a:r>
              <a:rPr lang="en-US" altLang="en-US" dirty="0">
                <a:cs typeface="Times New Roman" panose="02020603050405020304" pitchFamily="18" charset="0"/>
              </a:rPr>
              <a:t>: </a:t>
            </a:r>
            <a:r>
              <a:rPr lang="en-US" altLang="en-US" b="0" dirty="0" smtClean="0">
                <a:cs typeface="Times New Roman" panose="02020603050405020304" pitchFamily="18" charset="0"/>
              </a:rPr>
              <a:t>Assaf Kasher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Technical </a:t>
            </a:r>
            <a:r>
              <a:rPr lang="en-US" altLang="en-US" dirty="0">
                <a:cs typeface="Times New Roman" panose="02020603050405020304" pitchFamily="18" charset="0"/>
              </a:rPr>
              <a:t>Editor: </a:t>
            </a:r>
            <a:r>
              <a:rPr lang="en-US" altLang="en-US" b="0" dirty="0">
                <a:cs typeface="Times New Roman" panose="02020603050405020304" pitchFamily="18" charset="0"/>
              </a:rPr>
              <a:t>Chao Chun Wang </a:t>
            </a:r>
            <a:r>
              <a:rPr lang="en-US" altLang="en-US" sz="1800" b="0" dirty="0">
                <a:cs typeface="Times New Roman" panose="02020603050405020304" pitchFamily="18" charset="0"/>
              </a:rPr>
              <a:t>(</a:t>
            </a:r>
            <a:r>
              <a:rPr lang="en-US" altLang="en-US" sz="1800" b="0" dirty="0" err="1">
                <a:cs typeface="Times New Roman" panose="02020603050405020304" pitchFamily="18" charset="0"/>
              </a:rPr>
              <a:t>MediaTek</a:t>
            </a:r>
            <a:r>
              <a:rPr lang="en-US" altLang="en-US" sz="1800" b="0" dirty="0" smtClean="0">
                <a:cs typeface="Times New Roman" panose="02020603050405020304" pitchFamily="18" charset="0"/>
              </a:rPr>
              <a:t>), </a:t>
            </a:r>
            <a:r>
              <a:rPr lang="en-US" altLang="en-US" b="0" dirty="0">
                <a:cs typeface="Times New Roman" panose="02020603050405020304" pitchFamily="18" charset="0"/>
              </a:rPr>
              <a:t>Roy Want </a:t>
            </a:r>
            <a:r>
              <a:rPr lang="en-US" altLang="en-US" sz="1800" b="0" dirty="0" smtClean="0">
                <a:cs typeface="Times New Roman" panose="02020603050405020304" pitchFamily="18" charset="0"/>
              </a:rPr>
              <a:t>(Google)</a:t>
            </a:r>
            <a:endParaRPr lang="en-US" altLang="en-US" sz="1800" b="0" dirty="0">
              <a:cs typeface="Times New Roman" panose="02020603050405020304" pitchFamily="18" charset="0"/>
            </a:endParaRPr>
          </a:p>
          <a:p>
            <a:pPr marL="1524000">
              <a:lnSpc>
                <a:spcPct val="90000"/>
              </a:lnSpc>
              <a:buFontTx/>
              <a:buNone/>
            </a:pPr>
            <a:r>
              <a:rPr lang="en-US" altLang="en-US" dirty="0" smtClean="0">
                <a:cs typeface="Times New Roman" panose="02020603050405020304" pitchFamily="18" charset="0"/>
              </a:rPr>
              <a:t>Secretary (acting)</a:t>
            </a:r>
            <a:r>
              <a:rPr lang="en-US" altLang="en-US" b="0" dirty="0" smtClean="0">
                <a:cs typeface="Times New Roman" panose="02020603050405020304" pitchFamily="18" charset="0"/>
              </a:rPr>
              <a:t>: Ali Raissinia </a:t>
            </a:r>
            <a:r>
              <a:rPr lang="en-US" altLang="en-US" sz="1800" b="0" dirty="0" smtClean="0">
                <a:cs typeface="Times New Roman" panose="02020603050405020304" pitchFamily="18" charset="0"/>
              </a:rPr>
              <a:t>(Qualcomm)</a:t>
            </a:r>
            <a:endParaRPr lang="en-US" altLang="en-US" sz="1800" b="0" dirty="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 Submission </a:t>
            </a:r>
            <a:r>
              <a:rPr lang="en-US" dirty="0" smtClean="0"/>
              <a:t>11-19-???</a:t>
            </a:r>
            <a:endParaRPr lang="en-US" dirty="0"/>
          </a:p>
        </p:txBody>
      </p:sp>
      <p:sp>
        <p:nvSpPr>
          <p:cNvPr id="3" name="Content Placeholder 2"/>
          <p:cNvSpPr>
            <a:spLocks noGrp="1"/>
          </p:cNvSpPr>
          <p:nvPr>
            <p:ph idx="1"/>
          </p:nvPr>
        </p:nvSpPr>
        <p:spPr/>
        <p:txBody>
          <a:bodyPr/>
          <a:lstStyle/>
          <a:p>
            <a:pPr marL="0" indent="0"/>
            <a:r>
              <a:rPr lang="en-US" dirty="0" err="1" smtClean="0"/>
              <a:t>Strawpoll</a:t>
            </a:r>
            <a:endParaRPr lang="en-US" dirty="0" smtClean="0"/>
          </a:p>
          <a:p>
            <a:pPr marL="0" indent="0"/>
            <a:r>
              <a:rPr lang="en-US" b="0" dirty="0" smtClean="0"/>
              <a:t>Agree to the </a:t>
            </a:r>
            <a:r>
              <a:rPr lang="en-US" b="0" dirty="0"/>
              <a:t>resolutions depicted by document </a:t>
            </a:r>
            <a:r>
              <a:rPr lang="en-US" b="0" dirty="0" smtClean="0"/>
              <a:t>11-19-???r? </a:t>
            </a:r>
            <a:r>
              <a:rPr lang="en-US" b="0" dirty="0" smtClean="0"/>
              <a:t>for </a:t>
            </a:r>
            <a:r>
              <a:rPr lang="en-US" b="0" dirty="0" smtClean="0"/>
              <a:t>CIDs ???.</a:t>
            </a:r>
            <a:endParaRPr lang="en-US" b="0" dirty="0" smtClean="0"/>
          </a:p>
          <a:p>
            <a:pPr marL="0" indent="0"/>
            <a:endParaRPr lang="en-US" b="0" dirty="0"/>
          </a:p>
          <a:p>
            <a:pPr marL="0" indent="0"/>
            <a:r>
              <a:rPr lang="en-US" b="0" dirty="0" smtClean="0"/>
              <a:t>Results (Y/N/A</a:t>
            </a:r>
            <a:r>
              <a:rPr lang="en-US" b="0" dirty="0" smtClean="0"/>
              <a:t>):</a:t>
            </a:r>
            <a:endParaRPr lang="en-US" b="0" dirty="0" smtClean="0"/>
          </a:p>
          <a:p>
            <a:pPr marL="0" indent="0"/>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1696383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Recess 14:50.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7252477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069085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pPr algn="ctr"/>
            <a:r>
              <a:rPr lang="en-US" sz="4800" dirty="0" smtClean="0">
                <a:solidFill>
                  <a:srgbClr val="FF0000"/>
                </a:solidFill>
              </a:rPr>
              <a:t>Recess for the day</a:t>
            </a:r>
            <a:endParaRPr lang="en-US" sz="48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2679764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2</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(20min).</a:t>
            </a:r>
            <a:endParaRPr lang="en-US" altLang="en-US" sz="1800" b="0" dirty="0"/>
          </a:p>
          <a:p>
            <a:pPr algn="just">
              <a:spcBef>
                <a:spcPct val="20000"/>
              </a:spcBef>
              <a:buFontTx/>
              <a:buChar char="•"/>
            </a:pPr>
            <a:r>
              <a:rPr lang="en-US" altLang="en-US" sz="1800" b="0" dirty="0" smtClean="0"/>
              <a:t>Review submissions (as time permits)</a:t>
            </a:r>
          </a:p>
          <a:p>
            <a:pPr algn="just">
              <a:spcBef>
                <a:spcPct val="20000"/>
              </a:spcBef>
              <a:buFontTx/>
              <a:buChar char="•"/>
            </a:pPr>
            <a:r>
              <a:rPr lang="en-US" sz="1800" b="0" dirty="0" smtClean="0"/>
              <a:t>Recess</a:t>
            </a:r>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discussion)</a:t>
            </a:r>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0710573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June Ad Hoc Day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205119105"/>
              </p:ext>
            </p:extLst>
          </p:nvPr>
        </p:nvGraphicFramePr>
        <p:xfrm>
          <a:off x="263352" y="1628800"/>
          <a:ext cx="11521279" cy="3200288"/>
        </p:xfrm>
        <a:graphic>
          <a:graphicData uri="http://schemas.openxmlformats.org/drawingml/2006/table">
            <a:tbl>
              <a:tblPr firstRow="1" bandRow="1">
                <a:tableStyleId>{21E4AEA4-8DFA-4A89-87EB-49C32662AFE0}</a:tableStyleId>
              </a:tblPr>
              <a:tblGrid>
                <a:gridCol w="1368152"/>
                <a:gridCol w="2160240"/>
                <a:gridCol w="4294741"/>
                <a:gridCol w="2319532"/>
                <a:gridCol w="1378614"/>
              </a:tblGrid>
              <a:tr h="305408">
                <a:tc>
                  <a:txBody>
                    <a:bodyPr/>
                    <a:lstStyle/>
                    <a:p>
                      <a:r>
                        <a:rPr lang="en-US" sz="1800" dirty="0" smtClean="0"/>
                        <a:t>DCN</a:t>
                      </a:r>
                      <a:endParaRPr lang="en-US" sz="1800" dirty="0"/>
                    </a:p>
                  </a:txBody>
                  <a:tcPr marT="45712" marB="45712"/>
                </a:tc>
                <a:tc>
                  <a:txBody>
                    <a:bodyPr/>
                    <a:lstStyle/>
                    <a:p>
                      <a:r>
                        <a:rPr lang="en-US" sz="1800" dirty="0" smtClean="0"/>
                        <a:t>Presenter</a:t>
                      </a:r>
                      <a:endParaRPr lang="en-US" sz="1800" dirty="0"/>
                    </a:p>
                  </a:txBody>
                  <a:tcPr marT="45712" marB="45712"/>
                </a:tc>
                <a:tc>
                  <a:txBody>
                    <a:bodyPr/>
                    <a:lstStyle/>
                    <a:p>
                      <a:r>
                        <a:rPr lang="en-US" sz="1800" dirty="0" smtClean="0"/>
                        <a:t>Title</a:t>
                      </a:r>
                      <a:endParaRPr lang="en-US" sz="1800" dirty="0"/>
                    </a:p>
                  </a:txBody>
                  <a:tcPr marT="45712" marB="45712"/>
                </a:tc>
                <a:tc>
                  <a:txBody>
                    <a:bodyPr/>
                    <a:lstStyle/>
                    <a:p>
                      <a:r>
                        <a:rPr lang="en-US" sz="1800" dirty="0" smtClean="0"/>
                        <a:t>Topic</a:t>
                      </a:r>
                      <a:endParaRPr lang="en-US" sz="1800" dirty="0"/>
                    </a:p>
                  </a:txBody>
                  <a:tcPr marT="45712" marB="45712"/>
                </a:tc>
                <a:tc>
                  <a:txBody>
                    <a:bodyPr/>
                    <a:lstStyle/>
                    <a:p>
                      <a:r>
                        <a:rPr lang="en-US" sz="1800" dirty="0" smtClean="0"/>
                        <a:t>Time</a:t>
                      </a:r>
                      <a:r>
                        <a:rPr lang="en-US" sz="1800" baseline="0" dirty="0" smtClean="0"/>
                        <a:t> allocation</a:t>
                      </a:r>
                      <a:endParaRPr lang="en-US" sz="1800" dirty="0"/>
                    </a:p>
                  </a:txBody>
                  <a:tcPr marT="45712" marB="45712"/>
                </a:tc>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a:p>
                  </a:txBody>
                  <a:tcPr marT="45712" marB="45712"/>
                </a:tc>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a:p>
                  </a:txBody>
                  <a:tcPr marT="45712" marB="45712"/>
                </a:tc>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algn="l"/>
                      <a:endParaRPr lang="en-US" b="0" dirty="0">
                        <a:effectLst/>
                      </a:endParaRPr>
                    </a:p>
                  </a:txBody>
                  <a:tcPr anchor="ctr"/>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a:p>
                  </a:txBody>
                  <a:tcPr marT="45712" marB="45712"/>
                </a:tc>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a:p>
                  </a:txBody>
                  <a:tcPr marT="45712" marB="45712"/>
                </a:tc>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a:p>
                  </a:txBody>
                  <a:tcPr marT="45712" marB="45712"/>
                </a:tc>
              </a:tr>
              <a:tr h="305408">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800" kern="1200" dirty="0">
                        <a:solidFill>
                          <a:schemeClr val="dk1"/>
                        </a:solidFill>
                        <a:latin typeface="+mn-lt"/>
                        <a:ea typeface="+mn-ea"/>
                        <a:cs typeface="+mn-cs"/>
                      </a:endParaRPr>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Tree>
    <p:extLst>
      <p:ext uri="{BB962C8B-B14F-4D97-AF65-F5344CB8AC3E}">
        <p14:creationId xmlns:p14="http://schemas.microsoft.com/office/powerpoint/2010/main" val="10629284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Review</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3106173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ctr"/>
            <a:r>
              <a:rPr lang="en-US" sz="4000" dirty="0">
                <a:solidFill>
                  <a:srgbClr val="FF0000"/>
                </a:solidFill>
              </a:rPr>
              <a:t>Recess for the day</a:t>
            </a:r>
          </a:p>
          <a:p>
            <a:pPr algn="ctr"/>
            <a:endParaRPr lang="en-US" sz="4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0597368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dirty="0" smtClean="0">
                <a:solidFill>
                  <a:schemeClr val="tx2"/>
                </a:solidFill>
              </a:rPr>
              <a:t>May Ad Hoc Day </a:t>
            </a:r>
            <a:r>
              <a:rPr lang="en-US" dirty="0">
                <a:solidFill>
                  <a:schemeClr val="tx2"/>
                </a:solidFill>
              </a:rPr>
              <a:t>3</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(1min</a:t>
            </a:r>
            <a:r>
              <a:rPr lang="en-US" sz="1800" b="0" dirty="0" smtClean="0"/>
              <a:t>)</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(8 min).</a:t>
            </a:r>
          </a:p>
          <a:p>
            <a:pPr algn="just">
              <a:spcBef>
                <a:spcPct val="20000"/>
              </a:spcBef>
              <a:buFontTx/>
              <a:buChar char="•"/>
            </a:pPr>
            <a:r>
              <a:rPr lang="en-US" altLang="en-US" sz="1800" b="0" dirty="0" smtClean="0"/>
              <a:t>Agenda </a:t>
            </a:r>
            <a:r>
              <a:rPr lang="en-US" altLang="en-US" sz="1800" b="0" dirty="0"/>
              <a:t>setting </a:t>
            </a:r>
            <a:r>
              <a:rPr lang="en-US" altLang="en-US" sz="1800" b="0" dirty="0" smtClean="0"/>
              <a:t>(10min).</a:t>
            </a:r>
            <a:endParaRPr lang="en-US" altLang="en-US" sz="1800" b="0" dirty="0"/>
          </a:p>
          <a:p>
            <a:pPr algn="just">
              <a:spcBef>
                <a:spcPct val="20000"/>
              </a:spcBef>
              <a:buFontTx/>
              <a:buChar char="•"/>
            </a:pPr>
            <a:r>
              <a:rPr lang="en-US" altLang="en-US" sz="1800" b="0" dirty="0" smtClean="0"/>
              <a:t>Review submissions (as time permits)</a:t>
            </a:r>
          </a:p>
          <a:p>
            <a:pPr algn="just">
              <a:spcBef>
                <a:spcPct val="20000"/>
              </a:spcBef>
              <a:buFontTx/>
              <a:buChar char="•"/>
            </a:pPr>
            <a:r>
              <a:rPr lang="en-US" sz="1800" b="0" dirty="0" smtClean="0"/>
              <a:t>Recess</a:t>
            </a:r>
          </a:p>
          <a:p>
            <a:pPr algn="just">
              <a:spcBef>
                <a:spcPct val="20000"/>
              </a:spcBef>
              <a:buFontTx/>
              <a:buChar char="•"/>
            </a:pPr>
            <a:endParaRPr lang="en-US" sz="1800" b="0" dirty="0"/>
          </a:p>
          <a:p>
            <a:pPr algn="just">
              <a:spcBef>
                <a:spcPct val="20000"/>
              </a:spcBef>
              <a:buFontTx/>
              <a:buChar char="•"/>
            </a:pPr>
            <a:r>
              <a:rPr lang="en-US" sz="1800" dirty="0" smtClean="0"/>
              <a:t>Logistics</a:t>
            </a:r>
            <a:r>
              <a:rPr lang="en-US" sz="1800" b="0" dirty="0" smtClean="0"/>
              <a:t>:</a:t>
            </a:r>
          </a:p>
          <a:p>
            <a:pPr lvl="1" algn="just">
              <a:spcBef>
                <a:spcPct val="20000"/>
              </a:spcBef>
              <a:buFontTx/>
              <a:buChar char="•"/>
            </a:pPr>
            <a:r>
              <a:rPr lang="en-US" sz="1800" dirty="0" smtClean="0"/>
              <a:t>10:45 – 11:00 coffee break </a:t>
            </a:r>
            <a:endParaRPr lang="en-US" sz="1800" dirty="0"/>
          </a:p>
          <a:p>
            <a:pPr lvl="1" algn="just">
              <a:spcBef>
                <a:spcPct val="20000"/>
              </a:spcBef>
              <a:buFontTx/>
              <a:buChar char="•"/>
            </a:pPr>
            <a:r>
              <a:rPr lang="en-US" sz="1800" dirty="0" smtClean="0"/>
              <a:t>12:00 – 13:00 lunch (depending on discuss)</a:t>
            </a:r>
          </a:p>
          <a:p>
            <a:pPr lvl="1" algn="just">
              <a:spcBef>
                <a:spcPct val="20000"/>
              </a:spcBef>
              <a:buFontTx/>
              <a:buChar char="•"/>
            </a:pPr>
            <a:r>
              <a:rPr lang="en-US" sz="1600" dirty="0" smtClean="0"/>
              <a:t>14:45 – 15:00 coffee break</a:t>
            </a:r>
          </a:p>
          <a:p>
            <a:pPr lvl="1" algn="just">
              <a:spcBef>
                <a:spcPct val="20000"/>
              </a:spcBef>
              <a:buFontTx/>
              <a:buChar char="•"/>
            </a:pPr>
            <a:r>
              <a:rPr lang="en-US" sz="1600" dirty="0" smtClean="0"/>
              <a:t>16:00 - 16:10  coffee break</a:t>
            </a:r>
          </a:p>
          <a:p>
            <a:pPr lvl="1" algn="just">
              <a:spcBef>
                <a:spcPct val="20000"/>
              </a:spcBef>
              <a:buFontTx/>
              <a:buChar char="•"/>
            </a:pPr>
            <a:r>
              <a:rPr lang="en-US" altLang="en-US" sz="1600" b="0" dirty="0" smtClean="0"/>
              <a:t>17:30 Recess</a:t>
            </a:r>
          </a:p>
          <a:p>
            <a:pPr algn="just">
              <a:spcBef>
                <a:spcPct val="20000"/>
              </a:spcBef>
              <a:buFontTx/>
              <a:buChar char="•"/>
            </a:pPr>
            <a:endParaRPr lang="en-US" altLang="en-US" sz="1800" b="0" dirty="0"/>
          </a:p>
          <a:p>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442551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86385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smtClean="0"/>
              <a:t>This </a:t>
            </a:r>
            <a:r>
              <a:rPr lang="en-US" altLang="en-US" dirty="0"/>
              <a:t>presentation contains the </a:t>
            </a:r>
            <a:r>
              <a:rPr lang="en-US" altLang="en-US" dirty="0" smtClean="0"/>
              <a:t>agenda for IEEE </a:t>
            </a:r>
            <a:r>
              <a:rPr lang="en-US" altLang="en-US" dirty="0"/>
              <a:t>802.11 </a:t>
            </a:r>
            <a:r>
              <a:rPr lang="en-US" altLang="en-US" dirty="0" err="1"/>
              <a:t>TGaz</a:t>
            </a:r>
            <a:r>
              <a:rPr lang="en-US" altLang="en-US" dirty="0"/>
              <a:t> Next Generation Positioning </a:t>
            </a:r>
            <a:r>
              <a:rPr lang="en-US" altLang="en-US" dirty="0" smtClean="0"/>
              <a:t>for the </a:t>
            </a:r>
            <a:r>
              <a:rPr lang="en-US" altLang="en-US" dirty="0" smtClean="0"/>
              <a:t>Sep. ad-hoc</a:t>
            </a:r>
            <a:r>
              <a:rPr lang="en-US" altLang="en-US" dirty="0"/>
              <a:t> </a:t>
            </a:r>
            <a:r>
              <a:rPr lang="en-US" altLang="en-US" dirty="0" smtClean="0"/>
              <a:t>sponsored by Broadcom. </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Adjourn</a:t>
            </a:r>
            <a:endParaRPr lang="en-US" sz="6000" dirty="0"/>
          </a:p>
        </p:txBody>
      </p:sp>
      <p:sp>
        <p:nvSpPr>
          <p:cNvPr id="3" name="Content Placeholder 2"/>
          <p:cNvSpPr>
            <a:spLocks noGrp="1"/>
          </p:cNvSpPr>
          <p:nvPr>
            <p:ph idx="1"/>
          </p:nvPr>
        </p:nvSpPr>
        <p:spPr/>
        <p:txBody>
          <a:bodyPr/>
          <a:lstStyle/>
          <a:p>
            <a:endParaRPr lang="en-US" sz="4000" dirty="0" smtClean="0"/>
          </a:p>
          <a:p>
            <a:endParaRPr lang="en-US" sz="4000" dirty="0"/>
          </a:p>
          <a:p>
            <a:pPr algn="ctr"/>
            <a:r>
              <a:rPr lang="en-US" sz="6000" dirty="0" smtClean="0">
                <a:solidFill>
                  <a:srgbClr val="FF0000"/>
                </a:solidFill>
              </a:rPr>
              <a:t>Thank you</a:t>
            </a:r>
            <a:endParaRPr lang="en-US" sz="6000" dirty="0">
              <a:solidFill>
                <a:srgbClr val="FF0000"/>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1888312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Backup</a:t>
            </a:r>
            <a:endParaRPr lang="en-US" sz="4400" dirty="0"/>
          </a:p>
        </p:txBody>
      </p:sp>
      <p:sp>
        <p:nvSpPr>
          <p:cNvPr id="3" name="Content Placeholder 2"/>
          <p:cNvSpPr>
            <a:spLocks noGrp="1"/>
          </p:cNvSpPr>
          <p:nvPr>
            <p:ph idx="1"/>
          </p:nvPr>
        </p:nvSpPr>
        <p:spPr/>
        <p:txBody>
          <a:bodyPr/>
          <a:lstStyle/>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adopt text</a:t>
            </a:r>
            <a:endParaRPr lang="en-US" dirty="0"/>
          </a:p>
        </p:txBody>
      </p:sp>
      <p:sp>
        <p:nvSpPr>
          <p:cNvPr id="3" name="Content Placeholder 2"/>
          <p:cNvSpPr>
            <a:spLocks noGrp="1"/>
          </p:cNvSpPr>
          <p:nvPr>
            <p:ph idx="1"/>
          </p:nvPr>
        </p:nvSpPr>
        <p:spPr/>
        <p:txBody>
          <a:bodyPr/>
          <a:lstStyle/>
          <a:p>
            <a:r>
              <a:rPr lang="en-US" dirty="0"/>
              <a:t>Motion</a:t>
            </a:r>
          </a:p>
          <a:p>
            <a:pPr marL="0" indent="0"/>
            <a:r>
              <a:rPr lang="en-US" b="0" dirty="0"/>
              <a:t>Move to adopt document </a:t>
            </a:r>
            <a:r>
              <a:rPr lang="en-US" b="0" dirty="0" smtClean="0"/>
              <a:t>11-18-xxxx r? </a:t>
            </a:r>
            <a:r>
              <a:rPr lang="en-US" b="0" dirty="0"/>
              <a:t>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33</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34</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35</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36</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37</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38</a:t>
            </a:fld>
            <a:endParaRPr lang="en-GB"/>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4" name="Date Placeholder 3"/>
          <p:cNvSpPr>
            <a:spLocks noGrp="1"/>
          </p:cNvSpPr>
          <p:nvPr>
            <p:ph type="dt" idx="15"/>
          </p:nvPr>
        </p:nvSpPr>
        <p:spPr/>
        <p:txBody>
          <a:bodyPr/>
          <a:lstStyle/>
          <a:p>
            <a:r>
              <a:rPr lang="en-US" smtClean="0"/>
              <a:t>Sep. 2019</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4400" dirty="0"/>
              <a:t>Logistics</a:t>
            </a:r>
            <a:endParaRPr lang="en-US" sz="4400" dirty="0"/>
          </a:p>
        </p:txBody>
      </p:sp>
      <p:sp>
        <p:nvSpPr>
          <p:cNvPr id="3" name="Content Placeholder 2"/>
          <p:cNvSpPr>
            <a:spLocks noGrp="1"/>
          </p:cNvSpPr>
          <p:nvPr>
            <p:ph idx="1"/>
          </p:nvPr>
        </p:nvSpPr>
        <p:spPr/>
        <p:txBody>
          <a:bodyPr/>
          <a:lstStyle/>
          <a:p>
            <a:pPr marL="457200" indent="-457200"/>
            <a:r>
              <a:rPr lang="en-US" altLang="en-US" dirty="0" smtClean="0"/>
              <a:t>Registration:</a:t>
            </a:r>
            <a:endParaRPr lang="en-US" altLang="en-US" dirty="0">
              <a:hlinkClick r:id="rId3"/>
            </a:endParaRPr>
          </a:p>
          <a:p>
            <a:pPr marL="446088" lvl="1" indent="0"/>
            <a:r>
              <a:rPr lang="en-US" dirty="0" smtClean="0"/>
              <a:t>To </a:t>
            </a:r>
            <a:r>
              <a:rPr lang="en-US" dirty="0"/>
              <a:t>enter </a:t>
            </a:r>
            <a:r>
              <a:rPr lang="en-US" dirty="0" smtClean="0"/>
              <a:t>Broadcom and </a:t>
            </a:r>
            <a:r>
              <a:rPr lang="en-US" dirty="0"/>
              <a:t>make use of its facility please register your planned attendance if you haven’t done so yet </a:t>
            </a:r>
            <a:r>
              <a:rPr lang="en-US" u="sng" dirty="0">
                <a:hlinkClick r:id="rId4"/>
              </a:rPr>
              <a:t>here</a:t>
            </a:r>
            <a:r>
              <a:rPr lang="en-US" dirty="0"/>
              <a:t>. </a:t>
            </a:r>
            <a:endParaRPr lang="en-US" altLang="en-US" dirty="0"/>
          </a:p>
          <a:p>
            <a:r>
              <a:rPr lang="en-US" altLang="en-US" dirty="0"/>
              <a:t>Documentation</a:t>
            </a:r>
          </a:p>
          <a:p>
            <a:pPr lvl="1"/>
            <a:r>
              <a:rPr lang="en-US" altLang="en-US" dirty="0">
                <a:hlinkClick r:id="rId5"/>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751015"/>
            <a:ext cx="11233248" cy="434340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a:t>
            </a:r>
            <a:r>
              <a:rPr lang="en-US" altLang="en-US" b="0" dirty="0" smtClean="0">
                <a:latin typeface="Calibri" pitchFamily="34" charset="0"/>
                <a:cs typeface="Calibri" pitchFamily="34" charset="0"/>
              </a:rPr>
              <a:t>Chair.</a:t>
            </a:r>
            <a:r>
              <a:rPr lang="en-US" altLang="en-US" b="0" dirty="0">
                <a:latin typeface="Calibri" pitchFamily="34" charset="0"/>
                <a:cs typeface="Calibri" pitchFamily="34" charset="0"/>
              </a:rPr>
              <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2019</a:t>
            </a:r>
            <a:endParaRPr lang="en-GB" dirty="0"/>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13050</TotalTime>
  <Words>2099</Words>
  <Application>Microsoft Office PowerPoint</Application>
  <PresentationFormat>Widescreen</PresentationFormat>
  <Paragraphs>429</Paragraphs>
  <Slides>38</Slides>
  <Notes>16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6" baseType="lpstr">
      <vt:lpstr>Arial Unicode MS</vt:lpstr>
      <vt:lpstr>MS Gothic</vt:lpstr>
      <vt:lpstr>Arial</vt:lpstr>
      <vt:lpstr>Calibri</vt:lpstr>
      <vt:lpstr>Monotype Sorts</vt:lpstr>
      <vt:lpstr>Times New Roman</vt:lpstr>
      <vt:lpstr>Office Theme</vt:lpstr>
      <vt:lpstr>Document</vt:lpstr>
      <vt:lpstr>TGaz Next Generation Positioning  June Ad Hoc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PowerPoint Presentation</vt:lpstr>
      <vt:lpstr>Agenda for the Week</vt:lpstr>
      <vt:lpstr>Submission List for the meeting (1)</vt:lpstr>
      <vt:lpstr>Submission List for the meeting (2)</vt:lpstr>
      <vt:lpstr>Sep Ad Hoc Day 1</vt:lpstr>
      <vt:lpstr>June Ad Hoc Day 1</vt:lpstr>
      <vt:lpstr>Submission Review</vt:lpstr>
      <vt:lpstr>CR Submission 11-19-???</vt:lpstr>
      <vt:lpstr>PowerPoint Presentation</vt:lpstr>
      <vt:lpstr>AOB?</vt:lpstr>
      <vt:lpstr>PowerPoint Presentation</vt:lpstr>
      <vt:lpstr>May Ad Hoc Day 2</vt:lpstr>
      <vt:lpstr>June Ad Hoc Day 2</vt:lpstr>
      <vt:lpstr>Submission Review</vt:lpstr>
      <vt:lpstr>PowerPoint Presentation</vt:lpstr>
      <vt:lpstr>May Ad Hoc Day 3</vt:lpstr>
      <vt:lpstr>AOB</vt:lpstr>
      <vt:lpstr>Adjourn</vt:lpstr>
      <vt:lpstr>Backup</vt:lpstr>
      <vt:lpstr>Motion to adopt text</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183</cp:revision>
  <cp:lastPrinted>1601-01-01T00:00:00Z</cp:lastPrinted>
  <dcterms:created xsi:type="dcterms:W3CDTF">2018-08-06T10:28:59Z</dcterms:created>
  <dcterms:modified xsi:type="dcterms:W3CDTF">2019-08-31T00:31:24Z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ae793f86-3b7a-4bc6-9096-4270e6b5c0dc</vt:lpwstr>
  </property>
  <property fmtid="{D5CDD505-2E9C-101B-9397-08002B2CF9AE}" pid="3" name="CTP_TimeStamp">
    <vt:lpwstr>2019-08-31 00:31:24Z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