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6" r:id="rId15"/>
    <p:sldId id="314" r:id="rId16"/>
    <p:sldId id="313" r:id="rId17"/>
    <p:sldId id="289" r:id="rId18"/>
    <p:sldId id="290" r:id="rId19"/>
    <p:sldId id="337" r:id="rId20"/>
    <p:sldId id="338" r:id="rId21"/>
    <p:sldId id="339" r:id="rId22"/>
    <p:sldId id="340" r:id="rId23"/>
    <p:sldId id="341" r:id="rId24"/>
    <p:sldId id="342" r:id="rId25"/>
    <p:sldId id="343" r:id="rId26"/>
    <p:sldId id="344" r:id="rId27"/>
    <p:sldId id="345" r:id="rId28"/>
    <p:sldId id="346" r:id="rId29"/>
    <p:sldId id="347" r:id="rId30"/>
    <p:sldId id="348" r:id="rId31"/>
    <p:sldId id="349" r:id="rId32"/>
    <p:sldId id="350" r:id="rId33"/>
    <p:sldId id="351" r:id="rId34"/>
    <p:sldId id="315" r:id="rId35"/>
    <p:sldId id="312" r:id="rId36"/>
    <p:sldId id="259" r:id="rId37"/>
    <p:sldId id="260" r:id="rId38"/>
    <p:sldId id="261" r:id="rId39"/>
    <p:sldId id="262" r:id="rId40"/>
    <p:sldId id="263" r:id="rId41"/>
    <p:sldId id="264" r:id="rId4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July 31st Telecon" id="{C39A0ACE-7902-4CA4-A7DB-9FF67058AA84}">
          <p14:sldIdLst>
            <p14:sldId id="336"/>
            <p14:sldId id="314"/>
            <p14:sldId id="313"/>
            <p14:sldId id="289"/>
            <p14:sldId id="290"/>
          </p14:sldIdLst>
        </p14:section>
        <p14:section name="Aug. 7th Telecon" id="{36476A1B-23DC-42DB-B95A-A58F165C3947}">
          <p14:sldIdLst>
            <p14:sldId id="337"/>
            <p14:sldId id="338"/>
            <p14:sldId id="339"/>
            <p14:sldId id="340"/>
            <p14:sldId id="341"/>
          </p14:sldIdLst>
        </p14:section>
        <p14:section name="Aug. 14th Telecon" id="{50BF6B88-50A8-490E-8F43-BEA7EA472338}">
          <p14:sldIdLst>
            <p14:sldId id="342"/>
            <p14:sldId id="343"/>
            <p14:sldId id="344"/>
            <p14:sldId id="345"/>
            <p14:sldId id="346"/>
          </p14:sldIdLst>
        </p14:section>
        <p14:section name="Aug. 21st Telecon" id="{569BD6CF-7930-47B4-A85B-68220E9B07CB}">
          <p14:sldIdLst>
            <p14:sldId id="347"/>
            <p14:sldId id="348"/>
            <p14:sldId id="349"/>
            <p14:sldId id="350"/>
            <p14:sldId id="351"/>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225" autoAdjust="0"/>
    <p:restoredTop sz="94660"/>
  </p:normalViewPr>
  <p:slideViewPr>
    <p:cSldViewPr>
      <p:cViewPr varScale="1">
        <p:scale>
          <a:sx n="78" d="100"/>
          <a:sy n="78" d="100"/>
        </p:scale>
        <p:origin x="608"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8/21/2019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38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2730845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38801900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23524195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Aug. 2019</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Aug.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Aug. 2019</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Aug. 2019</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802.11-19/1362r6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m.co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m.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akasher@qti.qualcom.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to Sep.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2019-08-20</a:t>
            </a:r>
            <a:endParaRPr lang="en-GB" sz="2000" b="0" dirty="0"/>
          </a:p>
        </p:txBody>
      </p:sp>
      <p:sp>
        <p:nvSpPr>
          <p:cNvPr id="6" name="Date Placeholder 3"/>
          <p:cNvSpPr>
            <a:spLocks noGrp="1"/>
          </p:cNvSpPr>
          <p:nvPr>
            <p:ph type="dt" idx="10"/>
          </p:nvPr>
        </p:nvSpPr>
        <p:spPr/>
        <p:txBody>
          <a:bodyPr/>
          <a:lstStyle/>
          <a:p>
            <a:r>
              <a:rPr lang="en-US" smtClean="0"/>
              <a:t>Aug. 2019</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26105963"/>
              </p:ext>
            </p:extLst>
          </p:nvPr>
        </p:nvGraphicFramePr>
        <p:xfrm>
          <a:off x="987425" y="2417763"/>
          <a:ext cx="10542588" cy="2470150"/>
        </p:xfrm>
        <a:graphic>
          <a:graphicData uri="http://schemas.openxmlformats.org/presentationml/2006/ole">
            <mc:AlternateContent xmlns:mc="http://schemas.openxmlformats.org/markup-compatibility/2006">
              <mc:Choice xmlns:v="urn:schemas-microsoft-com:vml" Requires="v">
                <p:oleObj spid="_x0000_s3158"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87425" y="2417763"/>
                        <a:ext cx="10542588"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a:t>IEEE 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31</a:t>
            </a:r>
            <a:r>
              <a:rPr lang="en-US" altLang="en-US" baseline="30000" dirty="0">
                <a:solidFill>
                  <a:schemeClr val="tx2"/>
                </a:solidFill>
              </a:rPr>
              <a:t>st</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fr-FR" sz="1600" dirty="0"/>
              <a:t>11-19-0662 - comment </a:t>
            </a:r>
            <a:r>
              <a:rPr lang="fr-FR" sz="1600" dirty="0" err="1"/>
              <a:t>resolution</a:t>
            </a:r>
            <a:r>
              <a:rPr lang="fr-FR" sz="1600" dirty="0"/>
              <a:t> LB240 - Section 9.3.1.19 (Christian)</a:t>
            </a:r>
            <a:endParaRPr lang="en-US" sz="1600" dirty="0"/>
          </a:p>
          <a:p>
            <a:pPr lvl="1" algn="just">
              <a:spcBef>
                <a:spcPct val="20000"/>
              </a:spcBef>
              <a:buFontTx/>
              <a:buChar char="•"/>
            </a:pPr>
            <a:r>
              <a:rPr lang="en-US" sz="1600" dirty="0"/>
              <a:t>11-19-1368 - proposed resolution for CID 1433 (Ganesh)</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11-19-YOUR DCN HERE</a:t>
            </a:r>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11-19-???r0 for CID? ???.</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t>
            </a:r>
            <a:r>
              <a:rPr lang="en-US" altLang="en-US">
                <a:solidFill>
                  <a:schemeClr val="tx2"/>
                </a:solidFill>
              </a:rPr>
              <a:t>Agenda August 7</a:t>
            </a:r>
            <a:r>
              <a:rPr lang="en-US" altLang="en-US" baseline="30000">
                <a:solidFill>
                  <a:schemeClr val="tx2"/>
                </a:solidFill>
              </a:rPr>
              <a:t>th</a:t>
            </a:r>
            <a:r>
              <a:rPr lang="en-US" altLang="en-US">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Resolution for CID 1433 in 11-19-1368r0 (Ganesh Venkatesan).</a:t>
            </a:r>
          </a:p>
          <a:p>
            <a:pPr lvl="1" algn="just">
              <a:spcBef>
                <a:spcPct val="20000"/>
              </a:spcBef>
              <a:buFontTx/>
              <a:buChar char="•"/>
            </a:pPr>
            <a:r>
              <a:rPr lang="en-US" sz="1600" dirty="0"/>
              <a:t>11-19-1365-01 with resolution for CID 1559, 1892, 2148, 2289 (Girish)</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567691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11-19-YOUR DCN HERE</a:t>
            </a:r>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11-19-???r0 for CID? ???.</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3909785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960349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4507437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5961079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August </a:t>
            </a:r>
            <a:r>
              <a:rPr lang="en-US" altLang="en-US" dirty="0" smtClean="0">
                <a:solidFill>
                  <a:schemeClr val="tx2"/>
                </a:solidFill>
              </a:rPr>
              <a:t>14</a:t>
            </a:r>
            <a:r>
              <a:rPr lang="en-US" altLang="en-US" baseline="30000" dirty="0" smtClean="0">
                <a:solidFill>
                  <a:schemeClr val="tx2"/>
                </a:solidFill>
              </a:rPr>
              <a:t>th</a:t>
            </a:r>
            <a:r>
              <a:rPr lang="en-US" altLang="en-US" dirty="0" smtClean="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t>
            </a:r>
            <a:r>
              <a:rPr lang="en-US" sz="1800" b="0" dirty="0" smtClean="0"/>
              <a:t>Assaf Kasher(</a:t>
            </a:r>
            <a:r>
              <a:rPr lang="en-US" sz="1800" b="0" dirty="0" smtClean="0">
                <a:hlinkClick r:id="rId2"/>
              </a:rPr>
              <a:t>akasher@qti.qualcomm.com</a:t>
            </a:r>
            <a:r>
              <a:rPr lang="en-US" sz="1800" b="0" dirty="0" smtClean="0"/>
              <a:t> ) and/or </a:t>
            </a:r>
            <a:r>
              <a:rPr lang="en-US" sz="1800" b="0" dirty="0"/>
              <a:t>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a:t>
            </a:r>
            <a:r>
              <a:rPr lang="en-US" altLang="en-US" sz="1800" b="0" dirty="0" smtClean="0"/>
              <a:t>submissions: </a:t>
            </a:r>
          </a:p>
          <a:p>
            <a:pPr lvl="1" algn="just">
              <a:spcBef>
                <a:spcPct val="20000"/>
              </a:spcBef>
              <a:buFontTx/>
              <a:buChar char="•"/>
            </a:pPr>
            <a:r>
              <a:rPr lang="en-US" altLang="en-US" sz="1600" b="0" dirty="0" smtClean="0"/>
              <a:t>11-19-1436 </a:t>
            </a:r>
            <a:r>
              <a:rPr lang="en-US" altLang="en-US" sz="1600" b="0" dirty="0"/>
              <a:t>Resolutions to a few LB240 Comments (Part-4</a:t>
            </a:r>
            <a:r>
              <a:rPr lang="en-US" altLang="en-US" sz="1600" b="0" dirty="0" smtClean="0"/>
              <a:t>) (Ganesh – 1hr)</a:t>
            </a:r>
            <a:endParaRPr lang="en-US" altLang="en-US" sz="1600" b="0" dirty="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1793347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a:t>
            </a:r>
            <a:r>
              <a:rPr lang="en-US" dirty="0" smtClean="0"/>
              <a:t>11-19-1436</a:t>
            </a:r>
            <a:endParaRPr lang="en-US" dirty="0"/>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a:t>
            </a:r>
            <a:r>
              <a:rPr lang="en-US" b="0" dirty="0" smtClean="0"/>
              <a:t>11-19-1436r1 </a:t>
            </a:r>
            <a:r>
              <a:rPr lang="en-US" b="0" dirty="0"/>
              <a:t>for </a:t>
            </a:r>
            <a:r>
              <a:rPr lang="en-US" b="0" dirty="0" smtClean="0"/>
              <a:t>CIDs </a:t>
            </a:r>
            <a:r>
              <a:rPr lang="en-US" b="0" dirty="0"/>
              <a:t>1693</a:t>
            </a:r>
            <a:r>
              <a:rPr lang="en-US" b="0" dirty="0" smtClean="0"/>
              <a:t>, </a:t>
            </a:r>
            <a:r>
              <a:rPr lang="en-US" b="0" dirty="0"/>
              <a:t>1766, </a:t>
            </a:r>
            <a:r>
              <a:rPr lang="en-US" b="0" dirty="0" smtClean="0"/>
              <a:t>1777.</a:t>
            </a:r>
            <a:endParaRPr lang="en-US" b="0" dirty="0"/>
          </a:p>
          <a:p>
            <a:pPr marL="0" indent="0"/>
            <a:endParaRPr lang="en-US" b="0" dirty="0"/>
          </a:p>
          <a:p>
            <a:pPr marL="0" indent="0"/>
            <a:r>
              <a:rPr lang="en-US" b="0" dirty="0"/>
              <a:t>Results (Y/N/A</a:t>
            </a:r>
            <a:r>
              <a:rPr lang="en-US" b="0" dirty="0" smtClean="0"/>
              <a:t>): 8/0/0</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41705816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9861033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3714869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5464184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August </a:t>
            </a:r>
            <a:r>
              <a:rPr lang="en-US" altLang="en-US" dirty="0" smtClean="0">
                <a:solidFill>
                  <a:schemeClr val="tx2"/>
                </a:solidFill>
              </a:rPr>
              <a:t>21</a:t>
            </a:r>
            <a:r>
              <a:rPr lang="en-US" altLang="en-US" baseline="30000" dirty="0" smtClean="0">
                <a:solidFill>
                  <a:schemeClr val="tx2"/>
                </a:solidFill>
              </a:rPr>
              <a:t>st</a:t>
            </a:r>
            <a:r>
              <a:rPr lang="en-US" altLang="en-US" dirty="0" smtClean="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t>
            </a:r>
            <a:r>
              <a:rPr lang="en-US" sz="1800" b="0" dirty="0" smtClean="0"/>
              <a:t>Assaf Kasher(</a:t>
            </a:r>
            <a:r>
              <a:rPr lang="en-US" sz="1800" b="0" dirty="0" smtClean="0">
                <a:hlinkClick r:id="rId2"/>
              </a:rPr>
              <a:t>akasher@qti.qualcomm.com</a:t>
            </a:r>
            <a:r>
              <a:rPr lang="en-US" sz="1800" b="0" dirty="0" smtClean="0"/>
              <a:t> ) and/or </a:t>
            </a:r>
            <a:r>
              <a:rPr lang="en-US" sz="1800" b="0" dirty="0"/>
              <a:t>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a:t>
            </a:r>
            <a:r>
              <a:rPr lang="en-US" altLang="en-US" sz="1800" b="0" dirty="0" smtClean="0"/>
              <a:t>submissions: </a:t>
            </a:r>
          </a:p>
          <a:p>
            <a:pPr lvl="1" algn="just">
              <a:spcBef>
                <a:spcPct val="20000"/>
              </a:spcBef>
              <a:buFontTx/>
              <a:buChar char="•"/>
            </a:pPr>
            <a:r>
              <a:rPr lang="en-US" altLang="en-US" sz="1600" dirty="0" smtClean="0"/>
              <a:t>11-19-1438 CR </a:t>
            </a:r>
            <a:r>
              <a:rPr lang="en-US" altLang="en-US" sz="1600" dirty="0"/>
              <a:t>for PHY related comments for </a:t>
            </a:r>
            <a:r>
              <a:rPr lang="en-US" altLang="en-US" sz="1600" dirty="0" smtClean="0"/>
              <a:t>LB240-part3 (Feng</a:t>
            </a:r>
            <a:r>
              <a:rPr lang="en-US" altLang="en-US" sz="1600" dirty="0" smtClean="0"/>
              <a:t>) – 45min</a:t>
            </a:r>
            <a:endParaRPr lang="en-US" altLang="en-US" sz="1600" dirty="0" smtClean="0"/>
          </a:p>
          <a:p>
            <a:pPr lvl="1" algn="just">
              <a:spcBef>
                <a:spcPct val="20000"/>
              </a:spcBef>
              <a:buFontTx/>
              <a:buChar char="•"/>
            </a:pPr>
            <a:r>
              <a:rPr lang="pt-BR" altLang="en-US" sz="1600" dirty="0" smtClean="0"/>
              <a:t>11-19-678 CR </a:t>
            </a:r>
            <a:r>
              <a:rPr lang="pt-BR" altLang="en-US" sz="1600" dirty="0"/>
              <a:t>for CID </a:t>
            </a:r>
            <a:r>
              <a:rPr lang="pt-BR" altLang="en-US" sz="1600" dirty="0" smtClean="0"/>
              <a:t>1115 (Dibakar</a:t>
            </a:r>
            <a:r>
              <a:rPr lang="pt-BR" altLang="en-US" sz="1600" dirty="0" smtClean="0"/>
              <a:t>) – 30min</a:t>
            </a:r>
            <a:endParaRPr lang="pt-BR" altLang="en-US" sz="1600" dirty="0" smtClean="0"/>
          </a:p>
          <a:p>
            <a:pPr lvl="1" algn="just">
              <a:spcBef>
                <a:spcPct val="20000"/>
              </a:spcBef>
              <a:buFontTx/>
              <a:buChar char="•"/>
            </a:pPr>
            <a:r>
              <a:rPr lang="en-US" altLang="en-US" sz="1600" dirty="0" smtClean="0"/>
              <a:t>11-19-1422 Clause 11 PXDMG CIDs (Assaf) – as time permits</a:t>
            </a:r>
            <a:endParaRPr lang="en-US" altLang="en-US" sz="1600" dirty="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284356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July and Sep.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a:t>
            </a:r>
            <a:r>
              <a:rPr lang="en-US" dirty="0" smtClean="0"/>
              <a:t>11-19-1436</a:t>
            </a:r>
            <a:endParaRPr lang="en-US" dirty="0"/>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a:t>
            </a:r>
            <a:r>
              <a:rPr lang="en-US" b="0" dirty="0" smtClean="0"/>
              <a:t>11-19-1436r1 </a:t>
            </a:r>
            <a:r>
              <a:rPr lang="en-US" b="0" dirty="0"/>
              <a:t>for </a:t>
            </a:r>
            <a:r>
              <a:rPr lang="en-US" b="0" dirty="0" smtClean="0"/>
              <a:t>CIDs </a:t>
            </a:r>
            <a:r>
              <a:rPr lang="en-US" b="0" dirty="0"/>
              <a:t>1693</a:t>
            </a:r>
            <a:r>
              <a:rPr lang="en-US" b="0" dirty="0" smtClean="0"/>
              <a:t>, </a:t>
            </a:r>
            <a:r>
              <a:rPr lang="en-US" b="0" dirty="0"/>
              <a:t>1766, </a:t>
            </a:r>
            <a:r>
              <a:rPr lang="en-US" b="0" dirty="0" smtClean="0"/>
              <a:t>1777.</a:t>
            </a:r>
            <a:endParaRPr lang="en-US" b="0" dirty="0"/>
          </a:p>
          <a:p>
            <a:pPr marL="0" indent="0"/>
            <a:endParaRPr lang="en-US" b="0" dirty="0"/>
          </a:p>
          <a:p>
            <a:pPr marL="0" indent="0"/>
            <a:r>
              <a:rPr lang="en-US" b="0" dirty="0"/>
              <a:t>Results (Y/N/A</a:t>
            </a:r>
            <a:r>
              <a:rPr lang="en-US" b="0" dirty="0" smtClean="0"/>
              <a:t>): 8/0/0</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9209299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618213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42655809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6893696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38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a:t>Please register by sending an email to </a:t>
            </a:r>
            <a:r>
              <a:rPr lang="en-US" altLang="en-US" dirty="0">
                <a:hlinkClick r:id="rId3"/>
              </a:rPr>
              <a:t>akasher@qti.qualcom.com</a:t>
            </a:r>
            <a:r>
              <a:rPr lang="en-US" altLang="en-US" dirty="0"/>
              <a:t>  or </a:t>
            </a:r>
            <a:r>
              <a:rPr lang="en-US" altLang="en-US" dirty="0">
                <a:hlinkClick r:id="rId4"/>
              </a:rPr>
              <a:t>jonathan.segev@intel.com</a:t>
            </a:r>
            <a:r>
              <a:rPr lang="en-US" altLang="en-US" dirty="0"/>
              <a:t> </a:t>
            </a:r>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24943</TotalTime>
  <Words>2130</Words>
  <Application>Microsoft Office PowerPoint</Application>
  <PresentationFormat>Widescreen</PresentationFormat>
  <Paragraphs>407</Paragraphs>
  <Slides>41</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9" baseType="lpstr">
      <vt:lpstr>Arial Unicode MS</vt:lpstr>
      <vt:lpstr>MS Gothic</vt:lpstr>
      <vt:lpstr>Arial</vt:lpstr>
      <vt:lpstr>Calibri</vt:lpstr>
      <vt:lpstr>Monotype Sorts</vt:lpstr>
      <vt:lpstr>Times New Roman</vt:lpstr>
      <vt:lpstr>Office Theme</vt:lpstr>
      <vt:lpstr>Document</vt:lpstr>
      <vt:lpstr>TGaz Next Generation Positioning  July to Sep.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July 31st</vt:lpstr>
      <vt:lpstr>CR Submission 11-19-YOUR DCN HERE</vt:lpstr>
      <vt:lpstr>Submission Review</vt:lpstr>
      <vt:lpstr>AOB?</vt:lpstr>
      <vt:lpstr>Adjourn</vt:lpstr>
      <vt:lpstr>Teleconference Agenda August 7th </vt:lpstr>
      <vt:lpstr>CR Submission 11-19-YOUR DCN HERE</vt:lpstr>
      <vt:lpstr>Submission Review</vt:lpstr>
      <vt:lpstr>AOB?</vt:lpstr>
      <vt:lpstr>Adjourn</vt:lpstr>
      <vt:lpstr>Teleconference Agenda August 14th </vt:lpstr>
      <vt:lpstr>CR Submission 11-19-1436</vt:lpstr>
      <vt:lpstr>Submission Review</vt:lpstr>
      <vt:lpstr>AOB?</vt:lpstr>
      <vt:lpstr>Adjourn</vt:lpstr>
      <vt:lpstr>Teleconference Agenda August 21st </vt:lpstr>
      <vt:lpstr>CR Submission 11-19-1436</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122</cp:revision>
  <cp:lastPrinted>1601-01-01T00:00:00Z</cp:lastPrinted>
  <dcterms:created xsi:type="dcterms:W3CDTF">2018-08-06T10:28:59Z</dcterms:created>
  <dcterms:modified xsi:type="dcterms:W3CDTF">2019-08-21T17:13:46Z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bf6c7e32-0252-43fb-b8a1-04a073c22627</vt:lpwstr>
  </property>
  <property fmtid="{D5CDD505-2E9C-101B-9397-08002B2CF9AE}" pid="3" name="CTP_TimeStamp">
    <vt:lpwstr>2019-08-21 17:13:39Z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