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77" r:id="rId62"/>
    <p:sldId id="378" r:id="rId63"/>
    <p:sldId id="379" r:id="rId64"/>
    <p:sldId id="363" r:id="rId65"/>
    <p:sldId id="364" r:id="rId66"/>
    <p:sldId id="386" r:id="rId67"/>
    <p:sldId id="356" r:id="rId68"/>
    <p:sldId id="385" r:id="rId69"/>
    <p:sldId id="381" r:id="rId70"/>
    <p:sldId id="380" r:id="rId71"/>
    <p:sldId id="383" r:id="rId72"/>
    <p:sldId id="384" r:id="rId73"/>
    <p:sldId id="365" r:id="rId74"/>
    <p:sldId id="366" r:id="rId75"/>
    <p:sldId id="387" r:id="rId76"/>
    <p:sldId id="389" r:id="rId77"/>
    <p:sldId id="388" r:id="rId78"/>
    <p:sldId id="367" r:id="rId79"/>
    <p:sldId id="368" r:id="rId80"/>
    <p:sldId id="390" r:id="rId81"/>
    <p:sldId id="358" r:id="rId82"/>
    <p:sldId id="394" r:id="rId83"/>
    <p:sldId id="395" r:id="rId84"/>
    <p:sldId id="402" r:id="rId85"/>
    <p:sldId id="369" r:id="rId86"/>
    <p:sldId id="370" r:id="rId87"/>
    <p:sldId id="392" r:id="rId88"/>
    <p:sldId id="359" r:id="rId89"/>
    <p:sldId id="393" r:id="rId90"/>
    <p:sldId id="396" r:id="rId91"/>
    <p:sldId id="397" r:id="rId92"/>
    <p:sldId id="391" r:id="rId93"/>
    <p:sldId id="398" r:id="rId94"/>
    <p:sldId id="399" r:id="rId95"/>
    <p:sldId id="400" r:id="rId96"/>
    <p:sldId id="401" r:id="rId97"/>
    <p:sldId id="371" r:id="rId98"/>
    <p:sldId id="372" r:id="rId99"/>
    <p:sldId id="312" r:id="rId100"/>
    <p:sldId id="259" r:id="rId101"/>
    <p:sldId id="260" r:id="rId102"/>
    <p:sldId id="261" r:id="rId103"/>
    <p:sldId id="262" r:id="rId104"/>
    <p:sldId id="263" r:id="rId105"/>
    <p:sldId id="264" r:id="rId10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4660"/>
  </p:normalViewPr>
  <p:slideViewPr>
    <p:cSldViewPr>
      <p:cViewPr varScale="1">
        <p:scale>
          <a:sx n="78" d="100"/>
          <a:sy n="78" d="100"/>
        </p:scale>
        <p:origin x="27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92</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93</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802.11-19/1360r11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3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5783104"/>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(25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(13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from the July 31</a:t>
            </a:r>
            <a:r>
              <a:rPr lang="en-US" sz="1800" b="0" baseline="30000" dirty="0" smtClean="0"/>
              <a:t>st</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document 11-19-1436r1 for CIDs 1693, </a:t>
            </a:r>
            <a:r>
              <a:rPr lang="en-US" sz="2000" b="0" dirty="0" smtClean="0"/>
              <a:t>1766 and 1777,</a:t>
            </a:r>
            <a:r>
              <a:rPr lang="en-US" sz="2000" b="0" dirty="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p>
          <a:p>
            <a:pPr marL="0" indent="0"/>
            <a:endParaRPr lang="en-US" sz="1600" b="0" dirty="0" smtClean="0"/>
          </a:p>
          <a:p>
            <a:pPr marL="0" indent="0"/>
            <a:r>
              <a:rPr lang="en-US" sz="1800" b="0" dirty="0" smtClean="0"/>
              <a:t>Results from the Aug. 14</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from the Aug. 21</a:t>
            </a:r>
            <a:r>
              <a:rPr lang="en-US" sz="1800" b="0" baseline="30000" dirty="0" smtClean="0"/>
              <a:t>st</a:t>
            </a:r>
            <a:r>
              <a:rPr lang="en-US" sz="1800" b="0" dirty="0" smtClean="0"/>
              <a:t> </a:t>
            </a:r>
            <a:r>
              <a:rPr lang="en-US" sz="1800" b="0" dirty="0" err="1" smtClean="0"/>
              <a:t>telecon</a:t>
            </a:r>
            <a:r>
              <a:rPr lang="en-US" sz="1800" b="0" dirty="0" smtClean="0"/>
              <a:t>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11-19-1504r0 for CIDs 1058</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Sep. ad hoc (Y/N/A):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600" b="0" dirty="0" smtClean="0"/>
          </a:p>
          <a:p>
            <a:pPr marL="0" indent="0"/>
            <a:r>
              <a:rPr lang="en-US" sz="1800" b="0" dirty="0" smtClean="0"/>
              <a:t>Results from the Sep. ad hoc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11-19-1454r1 for CIDs 1104, 1366, 2310, 2281, 2303, 1560, 1545, 1536, 1537, 1538, 1539, 1540, 2156, 2204, 2256  and </a:t>
            </a:r>
            <a:r>
              <a:rPr lang="en-US" sz="2000" b="0" dirty="0" smtClean="0"/>
              <a:t>1984,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11-19-1460r1 for CIDs 2145 and </a:t>
            </a:r>
            <a:r>
              <a:rPr lang="en-US" sz="2000" b="0" dirty="0" smtClean="0"/>
              <a:t>2146,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p>
          <a:p>
            <a:pPr marL="0" indent="0"/>
            <a:r>
              <a:rPr lang="en-US" sz="2000" b="0" dirty="0"/>
              <a:t>1127, 1386, 1462, </a:t>
            </a:r>
            <a:r>
              <a:rPr lang="en-US" sz="2000" b="0" dirty="0" smtClean="0"/>
              <a:t>1648, </a:t>
            </a:r>
            <a:r>
              <a:rPr lang="en-US" sz="2000" b="0" dirty="0"/>
              <a:t>1709, 2437, 1581, 1658 and </a:t>
            </a:r>
            <a:r>
              <a:rPr lang="en-US" sz="2000" b="0" dirty="0" smtClean="0"/>
              <a:t>1711,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 motion passes.</a:t>
            </a:r>
          </a:p>
          <a:p>
            <a:pPr marL="0" indent="0"/>
            <a:endParaRPr lang="en-US" sz="1600" b="0" dirty="0" smtClean="0"/>
          </a:p>
          <a:p>
            <a:pPr marL="0" indent="0"/>
            <a:r>
              <a:rPr lang="en-US" sz="1800" b="0" dirty="0" smtClean="0"/>
              <a:t>Results from the Sep. ad hoc (Y/N/A):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Ali Raissinia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from the Sep. ad hoc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text changes </a:t>
            </a:r>
            <a:r>
              <a:rPr lang="en-US" sz="2000" b="0" dirty="0" smtClean="0"/>
              <a:t>identified in doc 11-19-1483r2,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from the Sep.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to </a:t>
            </a:r>
            <a:r>
              <a:rPr lang="en-US" sz="2000" b="0" dirty="0"/>
              <a:t>adopt the </a:t>
            </a:r>
            <a:r>
              <a:rPr lang="en-US" sz="2000" b="0" dirty="0" smtClean="0"/>
              <a:t>resolutions depicted </a:t>
            </a:r>
            <a:r>
              <a:rPr lang="en-US" sz="2000" b="0" dirty="0"/>
              <a:t>by document 11-19-1438r3 for CIDs 2499, 2435, and 2436</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p>
          <a:p>
            <a:pPr marL="0" indent="0"/>
            <a:endParaRPr lang="en-US" sz="1600" b="0" dirty="0" smtClean="0"/>
          </a:p>
          <a:p>
            <a:pPr marL="0" indent="0"/>
            <a:r>
              <a:rPr lang="en-US" sz="1800" b="0" dirty="0" smtClean="0"/>
              <a:t>Results from the Sep. ad hoc (Y/N/A):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p>
          <a:p>
            <a:pPr marL="0" indent="0"/>
            <a:r>
              <a:rPr lang="en-US" sz="2000" b="0" dirty="0" smtClean="0"/>
              <a:t>Second: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11-19-1491r1,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201909-29:</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11-19-1624r1,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Alignment of </a:t>
            </a:r>
            <a:r>
              <a:rPr lang="en-US" altLang="en-US" sz="2000" b="0" dirty="0"/>
              <a:t>identified </a:t>
            </a:r>
            <a:r>
              <a:rPr lang="en-US" altLang="en-US" sz="2000" b="0" dirty="0" smtClean="0"/>
              <a:t>discrepancies (</a:t>
            </a:r>
            <a:r>
              <a:rPr lang="en-US" altLang="en-US" sz="2000" b="0" dirty="0"/>
              <a:t>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smtClean="0"/>
              <a:t>Concerted effort to complete the CR this week:</a:t>
            </a:r>
          </a:p>
          <a:p>
            <a:pPr lvl="1">
              <a:buFont typeface="Arial" panose="020B0604020202020204" pitchFamily="34" charset="0"/>
              <a:buChar char="•"/>
            </a:pPr>
            <a:r>
              <a:rPr lang="en-US" b="0" dirty="0" smtClean="0"/>
              <a:t>A total of 107 comments adopted from the </a:t>
            </a:r>
            <a:r>
              <a:rPr lang="en-US" b="0" dirty="0" err="1" smtClean="0"/>
              <a:t>telecons</a:t>
            </a:r>
            <a:r>
              <a:rPr lang="en-US" b="0" dirty="0" smtClean="0"/>
              <a:t> and ad hoc.</a:t>
            </a:r>
          </a:p>
          <a:p>
            <a:pPr lvl="1">
              <a:buFont typeface="Arial" panose="020B0604020202020204" pitchFamily="34" charset="0"/>
              <a:buChar char="•"/>
            </a:pPr>
            <a:r>
              <a:rPr lang="en-US" b="0" dirty="0" smtClean="0"/>
              <a:t>A total of 226 comments are in process and to be considered (or already considered) this week.</a:t>
            </a:r>
          </a:p>
          <a:p>
            <a:pPr marL="457200" lvl="1" indent="0"/>
            <a:endParaRPr lang="en-US" b="0" dirty="0" smtClean="0"/>
          </a:p>
          <a:p>
            <a:pPr>
              <a:buFont typeface="Arial" panose="020B0604020202020204" pitchFamily="34" charset="0"/>
              <a:buChar char="•"/>
            </a:pPr>
            <a:r>
              <a:rPr lang="en-US" b="0" dirty="0" smtClean="0"/>
              <a:t>A total of  239 comments have not been worked on:</a:t>
            </a:r>
          </a:p>
          <a:p>
            <a:pPr lvl="1">
              <a:buFont typeface="Arial" panose="020B0604020202020204" pitchFamily="34" charset="0"/>
              <a:buChar char="•"/>
            </a:pPr>
            <a:r>
              <a:rPr lang="en-US" dirty="0" smtClean="0"/>
              <a:t>140 assigned but no resolution developed as of now. </a:t>
            </a:r>
          </a:p>
          <a:p>
            <a:pPr lvl="1">
              <a:buFont typeface="Arial" panose="020B0604020202020204" pitchFamily="34" charset="0"/>
              <a:buChar char="•"/>
            </a:pPr>
            <a:r>
              <a:rPr lang="en-US" dirty="0" smtClean="0"/>
              <a:t>55 editorial.</a:t>
            </a:r>
          </a:p>
          <a:p>
            <a:pPr lvl="1">
              <a:buFont typeface="Arial" panose="020B0604020202020204" pitchFamily="34" charset="0"/>
              <a:buChar char="•"/>
            </a:pPr>
            <a:r>
              <a:rPr lang="en-US" dirty="0" smtClean="0"/>
              <a:t>44 unassigned.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smtClean="0"/>
              <a:t>Distribution of unresolved comments without resolution in the pipe: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Oct./Nov. </a:t>
            </a:r>
            <a:r>
              <a:rPr lang="en-US" altLang="en-US" b="0" dirty="0" smtClean="0"/>
              <a:t>ad </a:t>
            </a:r>
            <a:r>
              <a:rPr lang="en-US" altLang="en-US" b="0" dirty="0"/>
              <a:t>hoc </a:t>
            </a:r>
            <a:r>
              <a:rPr lang="en-US" altLang="en-US" b="0"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a:t>
            </a:r>
            <a:r>
              <a:rPr lang="en-US" b="0" dirty="0" smtClean="0"/>
              <a:t>continue comment resolution review for comments received </a:t>
            </a:r>
            <a:r>
              <a:rPr lang="en-US" b="0"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a:t>Oct. 30 – Nov. 1</a:t>
            </a:r>
            <a:r>
              <a:rPr lang="en-US" sz="2400" baseline="30000" dirty="0"/>
              <a:t>st</a:t>
            </a:r>
            <a:r>
              <a:rPr lang="en-US" sz="2400" dirty="0"/>
              <a:t> </a:t>
            </a:r>
            <a:r>
              <a:rPr lang="en-US" sz="2400" dirty="0" smtClean="0"/>
              <a:t>or week </a:t>
            </a:r>
            <a:r>
              <a:rPr lang="en-US" sz="2400" dirty="0" smtClean="0"/>
              <a:t>of </a:t>
            </a:r>
            <a:r>
              <a:rPr lang="en-US" sz="2400" dirty="0" smtClean="0"/>
              <a:t>Nov. 4</a:t>
            </a:r>
            <a:r>
              <a:rPr lang="en-US" sz="2400" baseline="30000" dirty="0" smtClean="0"/>
              <a:t>th</a:t>
            </a:r>
            <a:r>
              <a:rPr lang="en-US" sz="2400" dirty="0" smtClean="0"/>
              <a:t>  with </a:t>
            </a:r>
            <a:r>
              <a:rPr lang="en-US" sz="2400" dirty="0" smtClean="0"/>
              <a:t>exact dates TBA in accordance with venue availability in </a:t>
            </a:r>
            <a:r>
              <a:rPr lang="en-US" sz="2400" dirty="0" smtClean="0"/>
              <a:t>SF bay area, Ca.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t>
            </a:r>
            <a:r>
              <a:rPr lang="en-US" b="0" dirty="0" smtClean="0"/>
              <a:t>a 3 day ad-hoc </a:t>
            </a:r>
            <a:r>
              <a:rPr lang="en-US" b="0" dirty="0"/>
              <a:t>meeting on </a:t>
            </a:r>
            <a:r>
              <a:rPr lang="en-US" b="0" dirty="0"/>
              <a:t>Oct. 30 – Nov. 1</a:t>
            </a:r>
            <a:r>
              <a:rPr lang="en-US" b="0" baseline="30000" dirty="0"/>
              <a:t>st</a:t>
            </a:r>
            <a:r>
              <a:rPr lang="en-US" b="0" dirty="0"/>
              <a:t> or week of Nov. </a:t>
            </a:r>
            <a:r>
              <a:rPr lang="en-US" b="0" dirty="0" smtClean="0"/>
              <a:t>4</a:t>
            </a:r>
            <a:r>
              <a:rPr lang="en-US" b="0" baseline="30000" dirty="0" smtClean="0"/>
              <a:t>th</a:t>
            </a:r>
            <a:r>
              <a:rPr lang="en-US" b="0" dirty="0" smtClean="0"/>
              <a:t>, 2019 (exact days to be announced) in </a:t>
            </a:r>
            <a:r>
              <a:rPr lang="en-US" b="0" dirty="0" smtClean="0"/>
              <a:t>the bay area Ca.,</a:t>
            </a:r>
            <a:r>
              <a:rPr lang="en-US" b="0" dirty="0"/>
              <a:t> for the purpose of comment </a:t>
            </a:r>
            <a:r>
              <a:rPr lang="en-US" b="0" dirty="0" smtClean="0"/>
              <a:t>resolution.</a:t>
            </a:r>
          </a:p>
          <a:p>
            <a:endParaRPr lang="en-US" b="0" dirty="0" smtClean="0"/>
          </a:p>
          <a:p>
            <a:r>
              <a:rPr lang="en-US" b="0" dirty="0" smtClean="0"/>
              <a:t>Move</a:t>
            </a:r>
            <a:r>
              <a:rPr lang="en-US" b="0" dirty="0" smtClean="0"/>
              <a:t>: Qinghua Li</a:t>
            </a:r>
            <a:endParaRPr lang="en-US" b="0" dirty="0" smtClean="0"/>
          </a:p>
          <a:p>
            <a:r>
              <a:rPr lang="en-US" b="0" dirty="0" smtClean="0"/>
              <a:t>Second: </a:t>
            </a:r>
            <a:r>
              <a:rPr lang="en-US" b="0" dirty="0" smtClean="0"/>
              <a:t>Roy Want</a:t>
            </a:r>
          </a:p>
          <a:p>
            <a:r>
              <a:rPr lang="en-US" b="0" dirty="0" smtClean="0"/>
              <a:t>Results </a:t>
            </a:r>
            <a:r>
              <a:rPr lang="en-US" b="0" dirty="0" smtClean="0"/>
              <a:t>(Y/N/A</a:t>
            </a:r>
            <a:r>
              <a:rPr lang="en-US" b="0" dirty="0" smtClean="0"/>
              <a:t>): 12/1/0</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a:t>
            </a:r>
            <a:endParaRPr lang="en-US" altLang="en-US" sz="2000" b="0" dirty="0" smtClean="0"/>
          </a:p>
          <a:p>
            <a:pPr algn="just">
              <a:spcBef>
                <a:spcPct val="20000"/>
              </a:spcBef>
              <a:buFontTx/>
              <a:buChar char="•"/>
            </a:pPr>
            <a:r>
              <a:rPr lang="en-US" altLang="en-US" sz="2000" b="0" dirty="0" smtClean="0"/>
              <a:t>Consider need for an ad hoc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11-19-1608</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11-19-1608r1 </a:t>
            </a:r>
            <a:r>
              <a:rPr lang="en-US" sz="2000" b="0" dirty="0" smtClean="0"/>
              <a:t>for </a:t>
            </a:r>
            <a:r>
              <a:rPr lang="en-US" sz="2000" b="0" dirty="0" smtClean="0"/>
              <a:t>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a:t>
            </a:r>
            <a:r>
              <a:rPr lang="en-GB" sz="2000" b="0" dirty="0" smtClean="0"/>
              <a:t>2491</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Jonathan Segev </a:t>
            </a:r>
            <a:endParaRPr lang="en-US" sz="2000" b="0" dirty="0" smtClean="0"/>
          </a:p>
          <a:p>
            <a:pPr marL="0" indent="0"/>
            <a:r>
              <a:rPr lang="en-US" sz="2000" b="0" dirty="0" smtClean="0"/>
              <a:t>Second: Roy Want</a:t>
            </a:r>
          </a:p>
          <a:p>
            <a:pPr marL="0" indent="0"/>
            <a:r>
              <a:rPr lang="en-US" sz="2000" b="0" dirty="0" smtClean="0"/>
              <a:t>Results </a:t>
            </a:r>
            <a:r>
              <a:rPr lang="en-US" sz="2000" b="0" dirty="0"/>
              <a:t>(Y/N/A</a:t>
            </a:r>
            <a:r>
              <a:rPr lang="en-US" sz="2000" b="0" dirty="0" smtClean="0"/>
              <a:t>): 11/0/0</a:t>
            </a:r>
          </a:p>
          <a:p>
            <a:pPr marL="0" indent="0"/>
            <a:r>
              <a:rPr lang="en-US" sz="2000" b="0" dirty="0" smtClean="0"/>
              <a:t>Motion passes.</a:t>
            </a:r>
            <a:endParaRPr lang="en-US" sz="2000" b="0" dirty="0" smtClean="0"/>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40min as needed</a:t>
                      </a:r>
                      <a:endParaRPr lang="en-US" dirty="0"/>
                    </a:p>
                  </a:txBody>
                  <a:tcPr marT="45712" marB="45712"/>
                </a:tc>
              </a:tr>
              <a:tr h="167632">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60min</a:t>
                      </a:r>
                      <a:endParaRPr lang="en-US" sz="1400" dirty="0"/>
                    </a:p>
                  </a:txBody>
                  <a:tcPr marT="45712" marB="45712"/>
                </a:tc>
              </a:tr>
              <a:tr h="188277">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15</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min as time permits</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11-19-1621</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11-19-1621r2 </a:t>
            </a:r>
            <a:r>
              <a:rPr lang="en-US" sz="2000" b="0" dirty="0" smtClean="0"/>
              <a:t>for </a:t>
            </a:r>
            <a:r>
              <a:rPr lang="en-US" sz="2000" b="0" dirty="0" smtClean="0"/>
              <a:t>CIDs </a:t>
            </a:r>
            <a:r>
              <a:rPr lang="en-GB" sz="2000" b="0" dirty="0"/>
              <a:t>1503, 1375, 1287, 1679, 1754, 2438, 1168, 1169, 1483, 1980, 1523, 1524, 1528, and </a:t>
            </a:r>
            <a:r>
              <a:rPr lang="en-GB" sz="2000" b="0" dirty="0" smtClean="0"/>
              <a:t>1530,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Erik Lindskog</a:t>
            </a:r>
            <a:endParaRPr lang="en-US" sz="2000" b="0" dirty="0" smtClean="0"/>
          </a:p>
          <a:p>
            <a:pPr marL="0" indent="0"/>
            <a:r>
              <a:rPr lang="en-US" sz="2000" b="0" dirty="0" smtClean="0"/>
              <a:t>Second: Dibakar Das</a:t>
            </a:r>
          </a:p>
          <a:p>
            <a:pPr marL="0" indent="0"/>
            <a:r>
              <a:rPr lang="en-US" sz="2000" b="0" dirty="0" smtClean="0"/>
              <a:t>Results (Y/N/A): 10/0/0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11-19-1437r3 </a:t>
            </a:r>
            <a:r>
              <a:rPr lang="en-US" sz="2000" b="0" dirty="0" smtClean="0"/>
              <a:t>for </a:t>
            </a:r>
            <a:r>
              <a:rPr lang="en-US" sz="2000" b="0" dirty="0" smtClean="0"/>
              <a:t>CIDs </a:t>
            </a:r>
            <a:r>
              <a:rPr lang="en-GB" sz="2000" b="0" dirty="0" smtClean="0"/>
              <a:t>1325 and </a:t>
            </a:r>
            <a:r>
              <a:rPr lang="en-GB" sz="2000" b="0" dirty="0"/>
              <a:t>1461</a:t>
            </a:r>
            <a:r>
              <a:rPr lang="en-GB"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Girish Madpuwar </a:t>
            </a:r>
            <a:endParaRPr lang="en-US" sz="2000" b="0" dirty="0" smtClean="0"/>
          </a:p>
          <a:p>
            <a:pPr marL="0" indent="0"/>
            <a:r>
              <a:rPr lang="en-US" sz="2000" b="0" dirty="0" smtClean="0"/>
              <a:t>Second: Ganesh </a:t>
            </a:r>
            <a:r>
              <a:rPr lang="en-US" sz="2000" b="0" dirty="0" err="1" smtClean="0"/>
              <a:t>Venkatesan</a:t>
            </a:r>
            <a:r>
              <a:rPr lang="en-US" sz="2000" b="0" dirty="0" smtClean="0"/>
              <a:t> </a:t>
            </a:r>
          </a:p>
          <a:p>
            <a:pPr marL="0" indent="0"/>
            <a:r>
              <a:rPr lang="en-US" sz="2000" b="0" dirty="0" smtClean="0"/>
              <a:t>Results (Y/N/A): 11/0/0</a:t>
            </a:r>
          </a:p>
          <a:p>
            <a:pPr marL="0" indent="0"/>
            <a:r>
              <a:rPr lang="en-US" sz="2000" b="0" dirty="0" smtClean="0"/>
              <a:t>Motion passes</a:t>
            </a:r>
            <a:endParaRPr lang="en-US" sz="20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dirty="0" smtClean="0"/>
              <a:t>Motion </a:t>
            </a:r>
            <a:r>
              <a:rPr lang="en-US" b="0" dirty="0" smtClean="0"/>
              <a:t>201909-33:</a:t>
            </a:r>
            <a:endParaRPr lang="en-US" dirty="0" smtClean="0"/>
          </a:p>
          <a:p>
            <a:pPr marL="0" indent="0"/>
            <a:r>
              <a:rPr lang="en-US" b="0" dirty="0" smtClean="0"/>
              <a:t>Move to </a:t>
            </a:r>
            <a:r>
              <a:rPr lang="en-US" b="0" dirty="0"/>
              <a:t>adopt the </a:t>
            </a:r>
            <a:r>
              <a:rPr lang="en-US" b="0" dirty="0" smtClean="0"/>
              <a:t>resolutions </a:t>
            </a:r>
            <a:r>
              <a:rPr lang="en-US" b="0" dirty="0"/>
              <a:t>depicted by document </a:t>
            </a:r>
            <a:r>
              <a:rPr lang="en-US" b="0" dirty="0" smtClean="0"/>
              <a:t>11-19-1659r2 </a:t>
            </a:r>
            <a:r>
              <a:rPr lang="en-US" b="0" dirty="0" smtClean="0"/>
              <a:t>for </a:t>
            </a:r>
            <a:r>
              <a:rPr lang="en-US" b="0" dirty="0" smtClean="0"/>
              <a:t>CIDs </a:t>
            </a:r>
            <a:r>
              <a:rPr lang="en-GB" b="0" dirty="0"/>
              <a:t>2051, 2061, 2064, 2065, 2105, 2108, 2113, 2114, 2115, 2116, 2118, 2121, 2123, 2133 and </a:t>
            </a:r>
            <a:r>
              <a:rPr lang="en-GB" b="0" dirty="0" smtClean="0"/>
              <a:t>2135,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sz="2000" b="0" dirty="0" smtClean="0"/>
              <a:t>Moved</a:t>
            </a:r>
            <a:r>
              <a:rPr lang="en-US" sz="2000" b="0" dirty="0" smtClean="0"/>
              <a:t>: Ganesh </a:t>
            </a:r>
            <a:r>
              <a:rPr lang="en-US" sz="2000" b="0" dirty="0" err="1" smtClean="0"/>
              <a:t>Venkatesan</a:t>
            </a:r>
            <a:endParaRPr lang="en-US" sz="2000" b="0" dirty="0" smtClean="0"/>
          </a:p>
          <a:p>
            <a:pPr marL="0" indent="0"/>
            <a:r>
              <a:rPr lang="en-US" sz="2000" b="0" dirty="0" smtClean="0"/>
              <a:t>Second: Qinghua Li</a:t>
            </a:r>
          </a:p>
          <a:p>
            <a:pPr marL="0" indent="0"/>
            <a:r>
              <a:rPr lang="en-US" sz="2000" b="0" dirty="0" smtClean="0"/>
              <a:t>Results (Y/N/A): 11/0/0</a:t>
            </a:r>
          </a:p>
          <a:p>
            <a:pPr marL="0" indent="0"/>
            <a:r>
              <a:rPr lang="en-US" sz="2000" b="0" dirty="0" smtClean="0"/>
              <a:t>Motion passes.</a:t>
            </a:r>
            <a:endParaRPr lang="en-US" sz="20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a:t>
            </a:r>
            <a:r>
              <a:rPr lang="en-US" altLang="en-US" sz="2000" b="0" dirty="0" smtClean="0"/>
              <a:t>(8 </a:t>
            </a:r>
            <a:r>
              <a:rPr lang="en-US" altLang="en-US" sz="2000" b="0" dirty="0" smtClean="0"/>
              <a:t>min</a:t>
            </a:r>
            <a:r>
              <a:rPr lang="en-US" altLang="en-US" sz="2000" b="0" dirty="0" smtClean="0"/>
              <a:t>)</a:t>
            </a:r>
          </a:p>
          <a:p>
            <a:pPr algn="just">
              <a:spcBef>
                <a:spcPct val="20000"/>
              </a:spcBef>
              <a:buFontTx/>
              <a:buChar char="•"/>
            </a:pPr>
            <a:r>
              <a:rPr lang="en-US" altLang="en-US" sz="2000" b="0" dirty="0" smtClean="0"/>
              <a:t>Review TG timelines and consider </a:t>
            </a:r>
            <a:r>
              <a:rPr lang="en-US" altLang="en-US" sz="2000" b="0" dirty="0"/>
              <a:t>progress towards Sep. recirculation ballot (10 min)</a:t>
            </a:r>
          </a:p>
          <a:p>
            <a:pPr algn="just">
              <a:spcBef>
                <a:spcPct val="20000"/>
              </a:spcBef>
              <a:buFontTx/>
              <a:buChar char="•"/>
            </a:pPr>
            <a:r>
              <a:rPr lang="en-US" altLang="en-US" sz="2000" b="0" dirty="0"/>
              <a:t>Set conference calls till the </a:t>
            </a:r>
            <a:r>
              <a:rPr lang="en-US" altLang="en-US" sz="2000" b="0" dirty="0" smtClean="0"/>
              <a:t>Nov. </a:t>
            </a:r>
            <a:r>
              <a:rPr lang="en-US" altLang="en-US" sz="2000" b="0" dirty="0"/>
              <a:t>meeting. (5min)</a:t>
            </a:r>
            <a:endParaRPr lang="en-US" altLang="en-US" sz="2000" b="0" dirty="0" smtClean="0"/>
          </a:p>
          <a:p>
            <a:pPr algn="just">
              <a:spcBef>
                <a:spcPct val="20000"/>
              </a:spcBef>
              <a:buFontTx/>
              <a:buChar char="•"/>
            </a:pPr>
            <a:r>
              <a:rPr lang="en-US" altLang="en-US" sz="2000" b="0" dirty="0" smtClean="0"/>
              <a:t>Set </a:t>
            </a:r>
            <a:r>
              <a:rPr lang="en-US" altLang="en-US" sz="2000" b="0" dirty="0"/>
              <a:t>targets for the </a:t>
            </a:r>
            <a:r>
              <a:rPr lang="en-US" altLang="en-US" sz="2000" b="0" dirty="0" smtClean="0"/>
              <a:t>Nov. </a:t>
            </a:r>
            <a:r>
              <a:rPr lang="en-US" altLang="en-US" sz="2000" b="0" dirty="0"/>
              <a:t>meeting. (5min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94884757"/>
              </p:ext>
            </p:extLst>
          </p:nvPr>
        </p:nvGraphicFramePr>
        <p:xfrm>
          <a:off x="929215" y="1484786"/>
          <a:ext cx="10460568" cy="31367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11-19-1563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11-19-1587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 - as time permits</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11-19-035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 min</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11-19-1584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Dibakar Das</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 – as time permits</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smtClean="0">
                          <a:solidFill>
                            <a:schemeClr val="dk1"/>
                          </a:solidFill>
                          <a:latin typeface="+mn-lt"/>
                          <a:ea typeface="+mn-ea"/>
                          <a:cs typeface="+mn-cs"/>
                        </a:rPr>
                        <a:t>11-19-1572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Rethna Pulikkoonattu </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40min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a:t>
            </a:r>
            <a:r>
              <a:rPr lang="en-US" b="0" dirty="0" smtClean="0"/>
              <a:t>~230 </a:t>
            </a:r>
            <a:r>
              <a:rPr lang="en-US" b="0" dirty="0" smtClean="0"/>
              <a:t>technical comments.</a:t>
            </a:r>
          </a:p>
          <a:p>
            <a:pPr>
              <a:buFont typeface="Arial" panose="020B0604020202020204" pitchFamily="34" charset="0"/>
              <a:buChar char="•"/>
            </a:pPr>
            <a:r>
              <a:rPr lang="en-US" b="0" dirty="0" smtClean="0"/>
              <a:t>Evaluated current status and plans for re-circulation ballot.</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r>
              <a:rPr lang="en-US" b="0" dirty="0" smtClean="0"/>
              <a:t>Continued effort to meet the projected re-</a:t>
            </a:r>
            <a:r>
              <a:rPr lang="en-US" b="0" dirty="0" err="1" smtClean="0"/>
              <a:t>circ</a:t>
            </a:r>
            <a:r>
              <a:rPr lang="en-US" b="0" dirty="0" smtClean="0"/>
              <a:t> ballot out of Sep. meeting.</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65539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 towards November meeting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a:t>
            </a:r>
            <a:r>
              <a:rPr lang="en-US" b="0" dirty="0" smtClean="0"/>
              <a:t>and initiate a recirculation ballot coming out of the Nov. meeting. </a:t>
            </a:r>
            <a:endParaRPr lang="en-US" b="0" dirty="0" smtClean="0"/>
          </a:p>
          <a:p>
            <a:pPr>
              <a:buFont typeface="Arial" panose="020B0604020202020204" pitchFamily="34" charset="0"/>
              <a:buChar char="•"/>
            </a:pPr>
            <a:r>
              <a:rPr lang="en-US" b="0" dirty="0" smtClean="0"/>
              <a:t>Publish a new baseline </a:t>
            </a:r>
            <a:r>
              <a:rPr lang="en-US" b="0" dirty="0" smtClean="0"/>
              <a:t>minor draft D1.5 coming out of the Sep. meeting for use by CRC, which includes all </a:t>
            </a:r>
            <a:r>
              <a:rPr lang="en-US" b="0" dirty="0" smtClean="0"/>
              <a:t>adopted CR from </a:t>
            </a:r>
            <a:r>
              <a:rPr lang="en-US" b="0" dirty="0" smtClean="0"/>
              <a:t>Sep. meeting</a:t>
            </a:r>
            <a:r>
              <a:rPr lang="en-US" b="0" dirty="0" smtClean="0"/>
              <a:t>.</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8194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meeting goals depicted in slide </a:t>
            </a:r>
            <a:r>
              <a:rPr lang="en-US" b="0" dirty="0" smtClean="0"/>
              <a:t>89 of submission 11-19-1360r10.</a:t>
            </a:r>
            <a:endParaRPr lang="en-US" b="0" dirty="0" smtClean="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smtClean="0"/>
          </a:p>
          <a:p>
            <a:pPr marL="0" indent="0"/>
            <a:r>
              <a:rPr lang="en-US" b="0" dirty="0" smtClean="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83846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Timelines - Revised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6660156" cy="18926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11-2019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a:t>
            </a:r>
            <a:r>
              <a:rPr lang="en-US" altLang="en-US" sz="600" dirty="0" smtClean="0">
                <a:latin typeface="Arial" panose="020B0604020202020204" pitchFamily="34" charset="0"/>
                <a:cs typeface="Arial" panose="020B0604020202020204" pitchFamily="34" charset="0"/>
              </a:rPr>
              <a:t>-2020</a:t>
            </a:r>
            <a:endParaRPr lang="en-US" altLang="en-US" sz="600" dirty="0" smtClean="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9-2020</a:t>
            </a:r>
            <a:endParaRPr lang="en-US" altLang="en-US" sz="600" dirty="0" smtClean="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Timeline</a:t>
            </a:r>
            <a:endParaRPr lang="en-US" dirty="0"/>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a:t>
            </a:r>
            <a:r>
              <a:rPr lang="en-US" b="0" dirty="0" smtClean="0"/>
              <a:t>timelines as depicted </a:t>
            </a:r>
            <a:r>
              <a:rPr lang="en-US" b="0" dirty="0" smtClean="0"/>
              <a:t>in slide </a:t>
            </a:r>
            <a:r>
              <a:rPr lang="en-US" b="0" dirty="0" smtClean="0"/>
              <a:t>92 of submission 11-19-1360r10.</a:t>
            </a:r>
            <a:endParaRPr lang="en-US" b="0" dirty="0" smtClean="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smtClean="0"/>
          </a:p>
          <a:p>
            <a:pPr marL="0" indent="0"/>
            <a:r>
              <a:rPr lang="en-US" b="0" dirty="0" smtClean="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07998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a:t>
            </a:r>
            <a:r>
              <a:rPr lang="en-US" dirty="0" smtClean="0"/>
              <a:t>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then the chair will prepare a batch motion for the first meeting slot of the upcoming session for formal approval, without additional review. </a:t>
            </a:r>
            <a:endParaRPr lang="en-US" b="0" dirty="0" smtClean="0"/>
          </a:p>
          <a:p>
            <a:pPr>
              <a:buFont typeface="Arial" panose="020B0604020202020204" pitchFamily="34" charset="0"/>
              <a:buChar char="•"/>
            </a:pPr>
            <a:r>
              <a:rPr lang="en-US" b="0" dirty="0" smtClean="0">
                <a:solidFill>
                  <a:srgbClr val="FF0000"/>
                </a:solidFill>
              </a:rPr>
              <a:t>All motioned submissions are required to align to D1.5 </a:t>
            </a:r>
            <a:endParaRPr lang="en-US" b="0" dirty="0" smtClean="0">
              <a:solidFill>
                <a:srgbClr val="FF0000"/>
              </a:solidFill>
            </a:endParaRP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51285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Oct. 2</a:t>
            </a:r>
            <a:r>
              <a:rPr lang="en-US" altLang="en-US" baseline="30000" dirty="0" smtClean="0"/>
              <a:t>nd</a:t>
            </a:r>
            <a:r>
              <a:rPr lang="en-US" altLang="en-US" dirty="0" smtClean="0"/>
              <a:t> 	(</a:t>
            </a:r>
            <a:r>
              <a:rPr lang="en-US" altLang="en-US" dirty="0"/>
              <a:t>Wednesday), 13:00 ET – 14:30 ET</a:t>
            </a:r>
          </a:p>
          <a:p>
            <a:pPr>
              <a:buFont typeface="Arial" panose="020B0604020202020204" pitchFamily="34" charset="0"/>
              <a:buChar char="•"/>
            </a:pPr>
            <a:r>
              <a:rPr lang="en-US" altLang="en-US" dirty="0" smtClean="0"/>
              <a:t>Oct. 9</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16</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23</a:t>
            </a:r>
            <a:r>
              <a:rPr lang="en-US" altLang="en-US" baseline="30000" dirty="0" smtClean="0"/>
              <a:t>rd</a:t>
            </a:r>
            <a:r>
              <a:rPr lang="en-US" altLang="en-US" dirty="0" smtClean="0"/>
              <a:t> </a:t>
            </a:r>
            <a:r>
              <a:rPr lang="en-US" altLang="en-US" dirty="0"/>
              <a:t>	(Wednesday), 13:00 ET – 14:30 </a:t>
            </a:r>
            <a:r>
              <a:rPr lang="en-US" altLang="en-US" dirty="0" smtClean="0"/>
              <a:t>ET</a:t>
            </a:r>
          </a:p>
          <a:p>
            <a:pPr>
              <a:buFont typeface="Arial" panose="020B0604020202020204" pitchFamily="34" charset="0"/>
              <a:buChar char="•"/>
            </a:pPr>
            <a:r>
              <a:rPr lang="en-US" altLang="en-US" dirty="0" smtClean="0"/>
              <a:t>Oct. 30</a:t>
            </a:r>
            <a:r>
              <a:rPr lang="en-US" altLang="en-US" baseline="30000" dirty="0" smtClean="0"/>
              <a:t>th</a:t>
            </a:r>
            <a:r>
              <a:rPr lang="en-US" altLang="en-US" dirty="0" smtClean="0"/>
              <a:t> </a:t>
            </a:r>
            <a:r>
              <a:rPr lang="en-US" altLang="en-US" dirty="0" smtClean="0"/>
              <a:t>	(Wednesday)</a:t>
            </a:r>
            <a:r>
              <a:rPr lang="en-US" altLang="en-US" dirty="0"/>
              <a:t> , 13:00 ET – 14:30 </a:t>
            </a:r>
            <a:r>
              <a:rPr lang="en-US" altLang="en-US" dirty="0" smtClean="0"/>
              <a:t>ET – pending ad hoc</a:t>
            </a:r>
          </a:p>
          <a:p>
            <a:pPr>
              <a:buFont typeface="Arial" panose="020B0604020202020204" pitchFamily="34" charset="0"/>
              <a:buChar char="•"/>
            </a:pPr>
            <a:r>
              <a:rPr lang="en-US" altLang="en-US" dirty="0" smtClean="0"/>
              <a:t>Nov. 6</a:t>
            </a:r>
            <a:r>
              <a:rPr lang="en-US" altLang="en-US" baseline="30000" dirty="0" smtClean="0"/>
              <a:t>th</a:t>
            </a:r>
            <a:r>
              <a:rPr lang="en-US" altLang="en-US" dirty="0" smtClean="0"/>
              <a:t> </a:t>
            </a:r>
            <a:r>
              <a:rPr lang="en-US" altLang="en-US" dirty="0"/>
              <a:t>	 (Wednesday) , 13:00 ET – 14:30 ET </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6809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pPr algn="ctr"/>
            <a:endParaRPr lang="en-US" sz="5400" dirty="0" smtClean="0"/>
          </a:p>
          <a:p>
            <a:pPr algn="ctr"/>
            <a:r>
              <a:rPr lang="en-US" sz="5400" dirty="0" smtClean="0">
                <a:solidFill>
                  <a:srgbClr val="FF0000"/>
                </a:solidFill>
              </a:rPr>
              <a:t>Thank you </a:t>
            </a:r>
            <a:endParaRPr lang="en-US" sz="5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91042</TotalTime>
  <Words>7383</Words>
  <Application>Microsoft Office PowerPoint</Application>
  <PresentationFormat>Widescreen</PresentationFormat>
  <Paragraphs>1634</Paragraphs>
  <Slides>105</Slides>
  <Notes>28</Notes>
  <HiddenSlides>7</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11-19-1659</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September Meeting Goals</vt:lpstr>
      <vt:lpstr>Current Approved Timelines </vt:lpstr>
      <vt:lpstr>Timelines - Revised</vt:lpstr>
      <vt:lpstr>TGaz Timeline</vt:lpstr>
      <vt:lpstr>TGaz process going forward</vt:lpstr>
      <vt:lpstr>Teleconference Schedule</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650</cp:revision>
  <cp:lastPrinted>1601-01-01T00:00:00Z</cp:lastPrinted>
  <dcterms:created xsi:type="dcterms:W3CDTF">2018-08-06T10:28:59Z</dcterms:created>
  <dcterms:modified xsi:type="dcterms:W3CDTF">2019-09-19T08:33:15Z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