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1"/>
  </p:notesMasterIdLst>
  <p:handoutMasterIdLst>
    <p:handoutMasterId r:id="rId92"/>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345" r:id="rId19"/>
    <p:sldId id="346" r:id="rId20"/>
    <p:sldId id="347" r:id="rId21"/>
    <p:sldId id="318" r:id="rId22"/>
    <p:sldId id="324" r:id="rId23"/>
    <p:sldId id="323" r:id="rId24"/>
    <p:sldId id="322" r:id="rId25"/>
    <p:sldId id="321" r:id="rId26"/>
    <p:sldId id="320" r:id="rId27"/>
    <p:sldId id="319" r:id="rId28"/>
    <p:sldId id="325" r:id="rId29"/>
    <p:sldId id="327" r:id="rId30"/>
    <p:sldId id="328" r:id="rId31"/>
    <p:sldId id="329" r:id="rId32"/>
    <p:sldId id="330" r:id="rId33"/>
    <p:sldId id="331" r:id="rId34"/>
    <p:sldId id="332" r:id="rId35"/>
    <p:sldId id="338" r:id="rId36"/>
    <p:sldId id="333" r:id="rId37"/>
    <p:sldId id="335" r:id="rId38"/>
    <p:sldId id="336" r:id="rId39"/>
    <p:sldId id="337" r:id="rId40"/>
    <p:sldId id="317" r:id="rId41"/>
    <p:sldId id="339" r:id="rId42"/>
    <p:sldId id="340" r:id="rId43"/>
    <p:sldId id="342" r:id="rId44"/>
    <p:sldId id="344" r:id="rId45"/>
    <p:sldId id="343" r:id="rId46"/>
    <p:sldId id="348" r:id="rId47"/>
    <p:sldId id="349" r:id="rId48"/>
    <p:sldId id="350" r:id="rId49"/>
    <p:sldId id="351" r:id="rId50"/>
    <p:sldId id="360" r:id="rId51"/>
    <p:sldId id="374" r:id="rId52"/>
    <p:sldId id="375" r:id="rId53"/>
    <p:sldId id="352" r:id="rId54"/>
    <p:sldId id="353" r:id="rId55"/>
    <p:sldId id="373" r:id="rId56"/>
    <p:sldId id="354" r:id="rId57"/>
    <p:sldId id="376" r:id="rId58"/>
    <p:sldId id="361" r:id="rId59"/>
    <p:sldId id="362" r:id="rId60"/>
    <p:sldId id="355" r:id="rId61"/>
    <p:sldId id="377" r:id="rId62"/>
    <p:sldId id="378" r:id="rId63"/>
    <p:sldId id="379" r:id="rId64"/>
    <p:sldId id="363" r:id="rId65"/>
    <p:sldId id="364" r:id="rId66"/>
    <p:sldId id="356" r:id="rId67"/>
    <p:sldId id="385" r:id="rId68"/>
    <p:sldId id="381" r:id="rId69"/>
    <p:sldId id="380" r:id="rId70"/>
    <p:sldId id="383" r:id="rId71"/>
    <p:sldId id="384" r:id="rId72"/>
    <p:sldId id="365" r:id="rId73"/>
    <p:sldId id="366" r:id="rId74"/>
    <p:sldId id="357" r:id="rId75"/>
    <p:sldId id="367" r:id="rId76"/>
    <p:sldId id="368" r:id="rId77"/>
    <p:sldId id="358" r:id="rId78"/>
    <p:sldId id="369" r:id="rId79"/>
    <p:sldId id="370" r:id="rId80"/>
    <p:sldId id="359" r:id="rId81"/>
    <p:sldId id="371" r:id="rId82"/>
    <p:sldId id="372" r:id="rId83"/>
    <p:sldId id="312" r:id="rId84"/>
    <p:sldId id="259" r:id="rId85"/>
    <p:sldId id="260" r:id="rId86"/>
    <p:sldId id="261" r:id="rId87"/>
    <p:sldId id="262" r:id="rId88"/>
    <p:sldId id="263" r:id="rId89"/>
    <p:sldId id="264" r:id="rId9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345"/>
          </p14:sldIdLst>
        </p14:section>
        <p14:section name="Slot#1" id="{D034DA8E-AAAC-4FE4-96D8-FD4E97D1BB71}">
          <p14:sldIdLst>
            <p14:sldId id="346"/>
            <p14:sldId id="347"/>
            <p14:sldId id="318"/>
            <p14:sldId id="324"/>
            <p14:sldId id="323"/>
            <p14:sldId id="322"/>
            <p14:sldId id="321"/>
            <p14:sldId id="320"/>
            <p14:sldId id="319"/>
            <p14:sldId id="325"/>
            <p14:sldId id="327"/>
            <p14:sldId id="328"/>
            <p14:sldId id="329"/>
            <p14:sldId id="330"/>
            <p14:sldId id="331"/>
            <p14:sldId id="332"/>
            <p14:sldId id="338"/>
            <p14:sldId id="333"/>
            <p14:sldId id="335"/>
            <p14:sldId id="336"/>
            <p14:sldId id="337"/>
            <p14:sldId id="317"/>
            <p14:sldId id="339"/>
            <p14:sldId id="340"/>
            <p14:sldId id="342"/>
            <p14:sldId id="344"/>
            <p14:sldId id="343"/>
            <p14:sldId id="348"/>
            <p14:sldId id="349"/>
          </p14:sldIdLst>
        </p14:section>
        <p14:section name="Slot#2" id="{0E687B7E-720E-4035-8603-903AAF037B31}">
          <p14:sldIdLst>
            <p14:sldId id="350"/>
            <p14:sldId id="351"/>
            <p14:sldId id="360"/>
            <p14:sldId id="374"/>
            <p14:sldId id="375"/>
            <p14:sldId id="352"/>
            <p14:sldId id="353"/>
          </p14:sldIdLst>
        </p14:section>
        <p14:section name="Slot#3" id="{5D49AB48-9724-48C6-97B3-577374A1C2CA}">
          <p14:sldIdLst>
            <p14:sldId id="373"/>
            <p14:sldId id="354"/>
            <p14:sldId id="376"/>
            <p14:sldId id="361"/>
            <p14:sldId id="362"/>
          </p14:sldIdLst>
        </p14:section>
        <p14:section name="Slot#4" id="{6193A2DF-E32F-40FC-A604-C1274D537662}">
          <p14:sldIdLst>
            <p14:sldId id="355"/>
            <p14:sldId id="377"/>
            <p14:sldId id="378"/>
            <p14:sldId id="379"/>
            <p14:sldId id="363"/>
            <p14:sldId id="364"/>
          </p14:sldIdLst>
        </p14:section>
        <p14:section name="Slot#5" id="{D51E15C0-1BE5-4B71-8375-F6B1D2A3FFBF}">
          <p14:sldIdLst>
            <p14:sldId id="356"/>
            <p14:sldId id="385"/>
            <p14:sldId id="381"/>
            <p14:sldId id="380"/>
            <p14:sldId id="383"/>
            <p14:sldId id="384"/>
            <p14:sldId id="365"/>
            <p14:sldId id="366"/>
          </p14:sldIdLst>
        </p14:section>
        <p14:section name="Slot #6" id="{C6C71488-E606-43ED-9503-8F91C556A2EE}">
          <p14:sldIdLst>
            <p14:sldId id="357"/>
            <p14:sldId id="367"/>
            <p14:sldId id="368"/>
          </p14:sldIdLst>
        </p14:section>
        <p14:section name="Slot#7" id="{D59D5964-9646-4C25-959D-E55F97EAE577}">
          <p14:sldIdLst>
            <p14:sldId id="358"/>
            <p14:sldId id="369"/>
            <p14:sldId id="370"/>
          </p14:sldIdLst>
        </p14:section>
        <p14:section name="Slot#8" id="{8E96248C-F68A-4072-9233-7995FAD6763C}">
          <p14:sldIdLst>
            <p14:sldId id="359"/>
            <p14:sldId id="371"/>
            <p14:sldId id="372"/>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1-5-21-725345543-602162358-527237240-3987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7" autoAdjust="0"/>
    <p:restoredTop sz="94660"/>
  </p:normalViewPr>
  <p:slideViewPr>
    <p:cSldViewPr>
      <p:cViewPr varScale="1">
        <p:scale>
          <a:sx n="78" d="100"/>
          <a:sy n="78" d="100"/>
        </p:scale>
        <p:origin x="128"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40</a:t>
            </a:fld>
            <a:endParaRPr lang="en-US"/>
          </a:p>
        </p:txBody>
      </p:sp>
    </p:spTree>
    <p:extLst>
      <p:ext uri="{BB962C8B-B14F-4D97-AF65-F5344CB8AC3E}">
        <p14:creationId xmlns:p14="http://schemas.microsoft.com/office/powerpoint/2010/main" val="2741604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3992188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1076859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56</a:t>
            </a:fld>
            <a:endParaRPr lang="en-US"/>
          </a:p>
        </p:txBody>
      </p:sp>
    </p:spTree>
    <p:extLst>
      <p:ext uri="{BB962C8B-B14F-4D97-AF65-F5344CB8AC3E}">
        <p14:creationId xmlns:p14="http://schemas.microsoft.com/office/powerpoint/2010/main" val="30259463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60</a:t>
            </a:fld>
            <a:endParaRPr lang="en-US"/>
          </a:p>
        </p:txBody>
      </p:sp>
    </p:spTree>
    <p:extLst>
      <p:ext uri="{BB962C8B-B14F-4D97-AF65-F5344CB8AC3E}">
        <p14:creationId xmlns:p14="http://schemas.microsoft.com/office/powerpoint/2010/main" val="21332300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63</a:t>
            </a:fld>
            <a:endParaRPr lang="en-US"/>
          </a:p>
        </p:txBody>
      </p:sp>
    </p:spTree>
    <p:extLst>
      <p:ext uri="{BB962C8B-B14F-4D97-AF65-F5344CB8AC3E}">
        <p14:creationId xmlns:p14="http://schemas.microsoft.com/office/powerpoint/2010/main" val="18934934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66</a:t>
            </a:fld>
            <a:endParaRPr lang="en-US"/>
          </a:p>
        </p:txBody>
      </p:sp>
    </p:spTree>
    <p:extLst>
      <p:ext uri="{BB962C8B-B14F-4D97-AF65-F5344CB8AC3E}">
        <p14:creationId xmlns:p14="http://schemas.microsoft.com/office/powerpoint/2010/main" val="34817356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74</a:t>
            </a:fld>
            <a:endParaRPr lang="en-US"/>
          </a:p>
        </p:txBody>
      </p:sp>
    </p:spTree>
    <p:extLst>
      <p:ext uri="{BB962C8B-B14F-4D97-AF65-F5344CB8AC3E}">
        <p14:creationId xmlns:p14="http://schemas.microsoft.com/office/powerpoint/2010/main" val="6593809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77</a:t>
            </a:fld>
            <a:endParaRPr lang="en-US"/>
          </a:p>
        </p:txBody>
      </p:sp>
    </p:spTree>
    <p:extLst>
      <p:ext uri="{BB962C8B-B14F-4D97-AF65-F5344CB8AC3E}">
        <p14:creationId xmlns:p14="http://schemas.microsoft.com/office/powerpoint/2010/main" val="39285841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80</a:t>
            </a:fld>
            <a:endParaRPr lang="en-US"/>
          </a:p>
        </p:txBody>
      </p:sp>
    </p:spTree>
    <p:extLst>
      <p:ext uri="{BB962C8B-B14F-4D97-AF65-F5344CB8AC3E}">
        <p14:creationId xmlns:p14="http://schemas.microsoft.com/office/powerpoint/2010/main" val="303903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1062193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3339068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39</a:t>
            </a:fld>
            <a:endParaRPr lang="en-US"/>
          </a:p>
        </p:txBody>
      </p:sp>
    </p:spTree>
    <p:extLst>
      <p:ext uri="{BB962C8B-B14F-4D97-AF65-F5344CB8AC3E}">
        <p14:creationId xmlns:p14="http://schemas.microsoft.com/office/powerpoint/2010/main" val="3260918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802.11-19/1360r7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1022723" y="434032"/>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Sep. Meeting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2019-09-16</a:t>
            </a:r>
          </a:p>
        </p:txBody>
      </p:sp>
      <p:sp>
        <p:nvSpPr>
          <p:cNvPr id="6" name="Date Placeholder 3"/>
          <p:cNvSpPr>
            <a:spLocks noGrp="1"/>
          </p:cNvSpPr>
          <p:nvPr>
            <p:ph type="dt" idx="10"/>
          </p:nvPr>
        </p:nvSpPr>
        <p:spPr/>
        <p:txBody>
          <a:bodyPr/>
          <a:lstStyle/>
          <a:p>
            <a:r>
              <a:rPr lang="en-US" smtClean="0"/>
              <a:t>Sep.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315"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a:t>
            </a:r>
            <a:r>
              <a:rPr lang="en-US" dirty="0" smtClean="0">
                <a:solidFill>
                  <a:schemeClr val="tx1"/>
                </a:solidFill>
                <a:cs typeface="DejaVu Sans" pitchFamily="34" charset="0"/>
              </a:rPr>
              <a:t>notices</a:t>
            </a:r>
            <a:endParaRPr lang="en-US" dirty="0">
              <a:solidFill>
                <a:schemeClr val="tx1"/>
              </a:solidFill>
              <a:cs typeface="DejaVu Sans" pitchFamily="34" charset="0"/>
            </a:endParaRP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4067718271"/>
              </p:ext>
            </p:extLst>
          </p:nvPr>
        </p:nvGraphicFramePr>
        <p:xfrm>
          <a:off x="3071664" y="2204864"/>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nchor="ctr"/>
                </a:tc>
                <a:tc>
                  <a:txBody>
                    <a:bodyPr/>
                    <a:lstStyle/>
                    <a:p>
                      <a:pPr algn="ctr"/>
                      <a:r>
                        <a:rPr lang="en-US" sz="1800" dirty="0" smtClean="0"/>
                        <a:t>MON</a:t>
                      </a:r>
                      <a:endParaRPr lang="en-US" sz="1800" dirty="0"/>
                    </a:p>
                  </a:txBody>
                  <a:tcPr marT="45746" marB="45746" anchor="ctr"/>
                </a:tc>
                <a:tc>
                  <a:txBody>
                    <a:bodyPr/>
                    <a:lstStyle/>
                    <a:p>
                      <a:pPr algn="ctr"/>
                      <a:r>
                        <a:rPr lang="en-US" sz="1800" dirty="0" smtClean="0"/>
                        <a:t>TUE</a:t>
                      </a:r>
                      <a:endParaRPr lang="en-US" sz="1800" dirty="0"/>
                    </a:p>
                  </a:txBody>
                  <a:tcPr marT="45746" marB="45746" anchor="ctr"/>
                </a:tc>
                <a:tc>
                  <a:txBody>
                    <a:bodyPr/>
                    <a:lstStyle/>
                    <a:p>
                      <a:pPr algn="ctr"/>
                      <a:r>
                        <a:rPr lang="en-US" sz="1800" dirty="0" smtClean="0"/>
                        <a:t>WED</a:t>
                      </a:r>
                      <a:endParaRPr lang="en-US" sz="1800" dirty="0"/>
                    </a:p>
                  </a:txBody>
                  <a:tcPr marT="45746" marB="45746" anchor="ctr"/>
                </a:tc>
                <a:tc>
                  <a:txBody>
                    <a:bodyPr/>
                    <a:lstStyle/>
                    <a:p>
                      <a:pPr algn="ctr"/>
                      <a:r>
                        <a:rPr lang="en-US" sz="1800" dirty="0" smtClean="0"/>
                        <a:t>THU</a:t>
                      </a:r>
                      <a:endParaRPr lang="en-US" sz="1800" dirty="0"/>
                    </a:p>
                  </a:txBody>
                  <a:tcPr marT="45746" marB="45746" anchor="ctr"/>
                </a:tc>
                <a:tc>
                  <a:txBody>
                    <a:bodyPr/>
                    <a:lstStyle/>
                    <a:p>
                      <a:pPr algn="ctr"/>
                      <a:r>
                        <a:rPr lang="en-US" sz="1800" dirty="0" smtClean="0"/>
                        <a:t>FRI</a:t>
                      </a:r>
                      <a:endParaRPr lang="en-US" sz="1800" dirty="0"/>
                    </a:p>
                  </a:txBody>
                  <a:tcPr marT="45746" marB="45746" anchor="ctr"/>
                </a:tc>
              </a:tr>
              <a:tr h="457823">
                <a:tc>
                  <a:txBody>
                    <a:bodyPr/>
                    <a:lstStyle/>
                    <a:p>
                      <a:r>
                        <a:rPr lang="en-US" sz="1800" dirty="0" smtClean="0"/>
                        <a:t>AM1</a:t>
                      </a: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nchor="ctr"/>
                </a:tc>
                <a:tc>
                  <a:txBody>
                    <a:bodyPr/>
                    <a:lstStyle/>
                    <a:p>
                      <a:pPr algn="ctr"/>
                      <a:endParaRPr lang="en-US" sz="1800" dirty="0"/>
                    </a:p>
                  </a:txBody>
                  <a:tcPr marT="45746" marB="45746" anchor="ctr"/>
                </a:tc>
              </a:tr>
              <a:tr h="457823">
                <a:tc>
                  <a:txBody>
                    <a:bodyPr/>
                    <a:lstStyle/>
                    <a:p>
                      <a:r>
                        <a:rPr lang="en-US" sz="1800" dirty="0" smtClean="0"/>
                        <a:t>AM2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endParaRPr lang="en-US" dirty="0"/>
                    </a:p>
                  </a:txBody>
                  <a:tcPr marT="45746" marB="45746" anchor="ct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519195">
                <a:tc>
                  <a:txBody>
                    <a:bodyPr/>
                    <a:lstStyle/>
                    <a:p>
                      <a:r>
                        <a:rPr lang="en-US" sz="1800" dirty="0" smtClean="0"/>
                        <a:t>PM1</a:t>
                      </a:r>
                      <a:endParaRPr lang="en-US" sz="1800" dirty="0"/>
                    </a:p>
                  </a:txBody>
                  <a:tcPr marT="45746" marB="45746" anchor="ctr"/>
                </a:tc>
                <a:tc>
                  <a:txBody>
                    <a:bodyPr/>
                    <a:lstStyle/>
                    <a:p>
                      <a:pPr algn="ctr"/>
                      <a:endParaRPr lang="en-US" sz="1800"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sz="1800" dirty="0"/>
                    </a:p>
                  </a:txBody>
                  <a:tcPr marT="45746" marB="45746" anchor="ctr"/>
                </a:tc>
              </a:tr>
              <a:tr h="457823">
                <a:tc>
                  <a:txBody>
                    <a:bodyPr/>
                    <a:lstStyle/>
                    <a:p>
                      <a:r>
                        <a:rPr lang="en-US" sz="1800" dirty="0" smtClean="0"/>
                        <a:t>PM2</a:t>
                      </a:r>
                      <a:endParaRPr lang="en-US" sz="1800" dirty="0"/>
                    </a:p>
                  </a:txBody>
                  <a:tcPr marT="45746" marB="45746" anchor="ctr"/>
                </a:tc>
                <a:tc>
                  <a:txBody>
                    <a:bodyPr/>
                    <a:lstStyle/>
                    <a:p>
                      <a:pPr algn="ctr"/>
                      <a:r>
                        <a:rPr lang="en-US" sz="1800" dirty="0" smtClean="0"/>
                        <a:t>AZ</a:t>
                      </a:r>
                      <a:endParaRPr lang="en-US" sz="1800"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r>
                        <a:rPr lang="en-US" dirty="0" smtClean="0"/>
                        <a:t>AZ</a:t>
                      </a:r>
                      <a:endParaRPr lang="en-US" dirty="0"/>
                    </a:p>
                  </a:txBody>
                  <a:tcPr marT="45746" marB="45746" anchor="ctr">
                    <a:solidFill>
                      <a:srgbClr val="92D050"/>
                    </a:solidFill>
                  </a:tcPr>
                </a:tc>
                <a:tc>
                  <a:txBody>
                    <a:bodyPr/>
                    <a:lstStyle/>
                    <a:p>
                      <a:pPr algn="ctr"/>
                      <a:endParaRPr lang="en-US" dirty="0"/>
                    </a:p>
                  </a:txBody>
                  <a:tcPr marT="45746" marB="45746" anchor="ctr"/>
                </a:tc>
              </a:tr>
              <a:tr h="457823">
                <a:tc>
                  <a:txBody>
                    <a:bodyPr/>
                    <a:lstStyle/>
                    <a:p>
                      <a:r>
                        <a:rPr lang="en-US" sz="1800" dirty="0" smtClean="0"/>
                        <a:t>Eve</a:t>
                      </a:r>
                      <a:endParaRPr lang="en-US" sz="1800" dirty="0"/>
                    </a:p>
                  </a:txBody>
                  <a:tcPr marT="45746" marB="45746" anchor="ctr"/>
                </a:tc>
                <a:tc>
                  <a:txBody>
                    <a:bodyPr/>
                    <a:lstStyle/>
                    <a:p>
                      <a:pPr algn="ctr"/>
                      <a:endParaRPr lang="en-US" sz="1800" dirty="0"/>
                    </a:p>
                  </a:txBody>
                  <a:tcPr marT="45746" marB="4574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c>
                  <a:txBody>
                    <a:bodyPr/>
                    <a:lstStyle/>
                    <a:p>
                      <a:pPr algn="ctr"/>
                      <a:endParaRPr lang="en-US" sz="1800" dirty="0"/>
                    </a:p>
                  </a:txBody>
                  <a:tcPr marT="45746" marB="45746" anchor="ctr"/>
                </a:tc>
              </a:tr>
            </a:tbl>
          </a:graphicData>
        </a:graphic>
      </p:graphicFrame>
    </p:spTree>
    <p:extLst>
      <p:ext uri="{BB962C8B-B14F-4D97-AF65-F5344CB8AC3E}">
        <p14:creationId xmlns:p14="http://schemas.microsoft.com/office/powerpoint/2010/main" val="20190207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263352" y="1628801"/>
            <a:ext cx="5904655" cy="4465614"/>
          </a:xfrm>
        </p:spPr>
        <p:txBody>
          <a:bodyPr/>
          <a:lstStyle/>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1800" b="0" dirty="0"/>
              <a:t>Agenda setting for the week.</a:t>
            </a:r>
          </a:p>
          <a:p>
            <a:pPr algn="just">
              <a:spcBef>
                <a:spcPct val="20000"/>
              </a:spcBef>
              <a:buFontTx/>
              <a:buChar char="•"/>
            </a:pPr>
            <a:r>
              <a:rPr lang="en-US" altLang="en-US" sz="1800" b="0" dirty="0" smtClean="0"/>
              <a:t>Consider approval of previous </a:t>
            </a:r>
            <a:r>
              <a:rPr lang="en-US" altLang="en-US" sz="1800" b="0" dirty="0"/>
              <a:t>meeting </a:t>
            </a:r>
            <a:r>
              <a:rPr lang="en-US" altLang="en-US" sz="1800" b="0" dirty="0" smtClean="0"/>
              <a:t>minutes:</a:t>
            </a:r>
          </a:p>
          <a:p>
            <a:pPr lvl="1" algn="just">
              <a:spcBef>
                <a:spcPct val="20000"/>
              </a:spcBef>
              <a:buFontTx/>
              <a:buChar char="•"/>
            </a:pPr>
            <a:r>
              <a:rPr lang="en-US" altLang="en-US" sz="1400" b="0" dirty="0" smtClean="0"/>
              <a:t>11-19-1273 Meeting minute July 2019 session.</a:t>
            </a:r>
          </a:p>
          <a:p>
            <a:pPr lvl="1" algn="just">
              <a:spcBef>
                <a:spcPct val="20000"/>
              </a:spcBef>
              <a:buFontTx/>
              <a:buChar char="•"/>
            </a:pPr>
            <a:r>
              <a:rPr lang="en-US" altLang="en-US" sz="1400" dirty="0"/>
              <a:t>11-19-1403 </a:t>
            </a:r>
            <a:r>
              <a:rPr lang="en-US" altLang="en-US" sz="1400" dirty="0" err="1"/>
              <a:t>Telecon</a:t>
            </a:r>
            <a:r>
              <a:rPr lang="en-US" altLang="en-US" sz="1400" dirty="0"/>
              <a:t> Minutes July 31st, 2019</a:t>
            </a:r>
            <a:endParaRPr lang="en-US" altLang="en-US" sz="1400" b="0" dirty="0" smtClean="0"/>
          </a:p>
          <a:p>
            <a:pPr lvl="1" algn="just">
              <a:spcBef>
                <a:spcPct val="20000"/>
              </a:spcBef>
              <a:buFontTx/>
              <a:buChar char="•"/>
            </a:pPr>
            <a:r>
              <a:rPr lang="en-US" sz="1400" dirty="0" smtClean="0"/>
              <a:t>11-19-1410 </a:t>
            </a:r>
            <a:r>
              <a:rPr lang="en-US" sz="1400" dirty="0" err="1" smtClean="0"/>
              <a:t>Telecon</a:t>
            </a:r>
            <a:r>
              <a:rPr lang="en-US" sz="1400" dirty="0" smtClean="0"/>
              <a:t> </a:t>
            </a:r>
            <a:r>
              <a:rPr lang="en-US" sz="1400" dirty="0"/>
              <a:t>Minutes August 7th, 2019</a:t>
            </a:r>
            <a:endParaRPr lang="en-US" altLang="en-US" sz="1400" dirty="0" smtClean="0"/>
          </a:p>
          <a:p>
            <a:pPr lvl="1" algn="just">
              <a:spcBef>
                <a:spcPct val="20000"/>
              </a:spcBef>
              <a:buFontTx/>
              <a:buChar char="•"/>
            </a:pPr>
            <a:r>
              <a:rPr lang="en-US" altLang="en-US" sz="1400" dirty="0" smtClean="0"/>
              <a:t>11-19-1439 </a:t>
            </a: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endParaRPr lang="en-US" altLang="en-US" sz="1400" dirty="0"/>
          </a:p>
          <a:p>
            <a:pPr lvl="1" algn="just">
              <a:spcBef>
                <a:spcPct val="20000"/>
              </a:spcBef>
              <a:buFontTx/>
              <a:buChar char="•"/>
            </a:pPr>
            <a:r>
              <a:rPr lang="en-US" altLang="en-US" sz="1400" dirty="0" smtClean="0"/>
              <a:t>11-19-1463 </a:t>
            </a: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p>
            <a:pPr lvl="1" algn="just">
              <a:spcBef>
                <a:spcPct val="20000"/>
              </a:spcBef>
              <a:buFontTx/>
              <a:buChar char="•"/>
            </a:pPr>
            <a:r>
              <a:rPr lang="en-US" altLang="en-US" sz="1400" dirty="0" smtClean="0"/>
              <a:t>11-19-1464 </a:t>
            </a: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r>
              <a:rPr lang="en-US" altLang="en-US" sz="1400" dirty="0" smtClean="0"/>
              <a:t>, 2019</a:t>
            </a:r>
          </a:p>
          <a:p>
            <a:pPr lvl="1" algn="just">
              <a:spcBef>
                <a:spcPct val="20000"/>
              </a:spcBef>
              <a:buFontTx/>
              <a:buChar char="•"/>
            </a:pPr>
            <a:r>
              <a:rPr lang="en-US" altLang="en-US" sz="1400" b="0" dirty="0" smtClean="0"/>
              <a:t>11-19-1490 </a:t>
            </a:r>
            <a:r>
              <a:rPr lang="en-US" sz="1400" dirty="0"/>
              <a:t>Ad Hoc Meeting Minutes Sep 2019 </a:t>
            </a:r>
            <a:r>
              <a:rPr lang="en-US" sz="1400" dirty="0" smtClean="0"/>
              <a:t>Session</a:t>
            </a:r>
          </a:p>
          <a:p>
            <a:pPr algn="just">
              <a:spcBef>
                <a:spcPct val="20000"/>
              </a:spcBef>
              <a:buFontTx/>
              <a:buChar char="•"/>
            </a:pPr>
            <a:r>
              <a:rPr lang="en-US" altLang="en-US" sz="1800" b="0" dirty="0" smtClean="0"/>
              <a:t>Consider comment resolution for adoption.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8" name="Content Placeholder 2"/>
          <p:cNvSpPr txBox="1">
            <a:spLocks/>
          </p:cNvSpPr>
          <p:nvPr/>
        </p:nvSpPr>
        <p:spPr bwMode="auto">
          <a:xfrm>
            <a:off x="6287345" y="1628801"/>
            <a:ext cx="5713311" cy="4465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smtClean="0"/>
              <a:t>CR assignment and current status of open call for CR volunteers. (11-19-431)</a:t>
            </a:r>
          </a:p>
          <a:p>
            <a:pPr algn="just">
              <a:spcBef>
                <a:spcPct val="20000"/>
              </a:spcBef>
              <a:buFontTx/>
              <a:buChar char="•"/>
            </a:pPr>
            <a:r>
              <a:rPr lang="en-US" altLang="en-US" sz="1800" b="0" kern="0" dirty="0" smtClean="0"/>
              <a:t>Review target ad hoc meeting dates towards the Nov. meeting (if needed).</a:t>
            </a:r>
          </a:p>
          <a:p>
            <a:pPr algn="just">
              <a:spcBef>
                <a:spcPct val="20000"/>
              </a:spcBef>
              <a:buFontTx/>
              <a:buChar char="•"/>
            </a:pPr>
            <a:r>
              <a:rPr lang="en-US" altLang="en-US" sz="1800" b="0" kern="0" dirty="0" smtClean="0"/>
              <a:t>Consider any other technical material.</a:t>
            </a:r>
          </a:p>
          <a:p>
            <a:pPr algn="just">
              <a:spcBef>
                <a:spcPct val="20000"/>
              </a:spcBef>
              <a:buFontTx/>
              <a:buChar char="•"/>
            </a:pPr>
            <a:r>
              <a:rPr lang="en-US" altLang="en-US" sz="1800" b="0" kern="0" dirty="0" smtClean="0"/>
              <a:t>Consider Sep. accomplishments and targets for Nov. meeting.</a:t>
            </a:r>
          </a:p>
          <a:p>
            <a:pPr algn="just">
              <a:spcBef>
                <a:spcPct val="20000"/>
              </a:spcBef>
              <a:buFontTx/>
              <a:buChar char="•"/>
            </a:pPr>
            <a:endParaRPr lang="en-US" altLang="en-US" sz="1800" b="0" kern="0"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5783104"/>
              </p:ext>
            </p:extLst>
          </p:nvPr>
        </p:nvGraphicFramePr>
        <p:xfrm>
          <a:off x="914401" y="1260086"/>
          <a:ext cx="10460567" cy="5120384"/>
        </p:xfrm>
        <a:graphic>
          <a:graphicData uri="http://schemas.openxmlformats.org/drawingml/2006/table">
            <a:tbl>
              <a:tblPr firstRow="1" bandRow="1">
                <a:tableStyleId>{21E4AEA4-8DFA-4A89-87EB-49C32662AFE0}</a:tableStyleId>
              </a:tblPr>
              <a:tblGrid>
                <a:gridCol w="1077143"/>
                <a:gridCol w="1584176"/>
                <a:gridCol w="6264696"/>
                <a:gridCol w="1534552"/>
              </a:tblGrid>
              <a:tr h="279755">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277649">
                <a:tc>
                  <a:txBody>
                    <a:bodyPr/>
                    <a:lstStyle/>
                    <a:p>
                      <a:pPr marL="0" algn="l" defTabSz="914400" rtl="0" eaLnBrk="1" latinLnBrk="0" hangingPunct="1"/>
                      <a:r>
                        <a:rPr lang="en-US" sz="1400" kern="1200" dirty="0" smtClean="0">
                          <a:solidFill>
                            <a:schemeClr val="dk1"/>
                          </a:solidFill>
                          <a:latin typeface="+mn-lt"/>
                          <a:ea typeface="+mn-ea"/>
                          <a:cs typeface="+mn-cs"/>
                        </a:rPr>
                        <a:t>11-19-1360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July 2019 Agenda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r>
              <a:tr h="254322">
                <a:tc>
                  <a:txBody>
                    <a:bodyPr/>
                    <a:lstStyle/>
                    <a:p>
                      <a:r>
                        <a:rPr lang="en-US" sz="1400" kern="1200" dirty="0" smtClean="0">
                          <a:solidFill>
                            <a:schemeClr val="dk1"/>
                          </a:solidFill>
                          <a:latin typeface="+mn-lt"/>
                          <a:ea typeface="+mn-ea"/>
                          <a:cs typeface="+mn-cs"/>
                        </a:rPr>
                        <a:t>11-19-1273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r>
                        <a:rPr lang="en-US" altLang="en-US" sz="1400" b="0" dirty="0" smtClean="0"/>
                        <a:t>Meeting minute July 2019 session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r>
              <a:tr h="254322">
                <a:tc>
                  <a:txBody>
                    <a:bodyPr/>
                    <a:lstStyle/>
                    <a:p>
                      <a:r>
                        <a:rPr lang="en-US" altLang="en-US" sz="1400" dirty="0" smtClean="0"/>
                        <a:t>11-19-1403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July 31st, 2019</a:t>
                      </a:r>
                      <a:endParaRPr lang="en-US" altLang="en-US" sz="1400" b="0" dirty="0" smtClean="0"/>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r>
              <a:tr h="254322">
                <a:tc>
                  <a:txBody>
                    <a:bodyPr/>
                    <a:lstStyle/>
                    <a:p>
                      <a:r>
                        <a:rPr lang="en-US" sz="1400" kern="1200" dirty="0" smtClean="0">
                          <a:solidFill>
                            <a:schemeClr val="dk1"/>
                          </a:solidFill>
                          <a:latin typeface="+mn-lt"/>
                          <a:ea typeface="+mn-ea"/>
                          <a:cs typeface="+mn-cs"/>
                        </a:rPr>
                        <a:t>11-19-1410</a:t>
                      </a:r>
                      <a:endParaRPr lang="en-US" sz="1400" kern="1200" dirty="0">
                        <a:solidFill>
                          <a:schemeClr val="dk1"/>
                        </a:solidFill>
                        <a:latin typeface="+mn-lt"/>
                        <a:ea typeface="+mn-ea"/>
                        <a:cs typeface="+mn-cs"/>
                      </a:endParaRPr>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Telecon</a:t>
                      </a:r>
                      <a:r>
                        <a:rPr lang="en-US" sz="1400" dirty="0" smtClean="0"/>
                        <a:t> Minutes August 7th, 2019</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11-19-1439</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11-19-1463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11-19-1464</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r>
              <a:tr h="254322">
                <a:tc>
                  <a:txBody>
                    <a:bodyPr/>
                    <a:lstStyle/>
                    <a:p>
                      <a:r>
                        <a:rPr lang="en-US" sz="1400" dirty="0" smtClean="0"/>
                        <a:t>11-19-1490</a:t>
                      </a:r>
                      <a:endParaRPr lang="en-US" sz="1400" dirty="0"/>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 Hoc Meeting Minutes Sep 2019 Session</a:t>
                      </a:r>
                    </a:p>
                  </a:txBody>
                  <a:tcPr marT="45712" marB="45712"/>
                </a:tc>
                <a:tc>
                  <a:txBody>
                    <a:bodyPr/>
                    <a:lstStyle/>
                    <a:p>
                      <a:r>
                        <a:rPr lang="en-US" sz="1400" kern="1200" dirty="0" smtClean="0">
                          <a:solidFill>
                            <a:schemeClr val="dk1"/>
                          </a:solidFill>
                          <a:latin typeface="+mn-lt"/>
                          <a:ea typeface="+mn-ea"/>
                          <a:cs typeface="+mn-cs"/>
                        </a:rPr>
                        <a:t>Minutes</a:t>
                      </a:r>
                      <a:endParaRPr lang="en-US" sz="1400" dirty="0"/>
                    </a:p>
                  </a:txBody>
                  <a:tcPr marT="45712" marB="45712"/>
                </a:tc>
              </a:tr>
              <a:tr h="0">
                <a:tc>
                  <a:txBody>
                    <a:bodyPr/>
                    <a:lstStyle/>
                    <a:p>
                      <a:r>
                        <a:rPr lang="en-US" sz="1400" dirty="0" smtClean="0"/>
                        <a:t>11-19-1043</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LB240 CID Resolutions - Phase Shift TOA in Passive Location – Amendment text</a:t>
                      </a:r>
                      <a:endParaRPr lang="en-US" sz="1400" dirty="0" smtClean="0"/>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11-19-1507</a:t>
                      </a:r>
                      <a:endParaRPr lang="en-US" sz="1400" dirty="0"/>
                    </a:p>
                  </a:txBody>
                  <a:tcPr marT="45712" marB="45712"/>
                </a:tc>
                <a:tc>
                  <a:txBody>
                    <a:bodyPr/>
                    <a:lstStyle/>
                    <a:p>
                      <a:r>
                        <a:rPr lang="en-US" sz="1400" dirty="0" smtClean="0"/>
                        <a:t>Kasher</a:t>
                      </a:r>
                      <a:r>
                        <a:rPr lang="en-US" sz="1400" baseline="0" dirty="0" smtClean="0"/>
                        <a:t>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Clause</a:t>
                      </a:r>
                      <a:r>
                        <a:rPr lang="en-US" sz="1400" baseline="0" dirty="0" smtClean="0"/>
                        <a:t> </a:t>
                      </a:r>
                      <a:r>
                        <a:rPr lang="en-US" sz="1400" dirty="0" smtClean="0"/>
                        <a:t>11.22.6.4.9</a:t>
                      </a:r>
                      <a:r>
                        <a:rPr lang="en-US" sz="1400" baseline="0" dirty="0" smtClean="0"/>
                        <a:t> </a:t>
                      </a:r>
                      <a:r>
                        <a:rPr lang="en-US" sz="1400" dirty="0" smtClean="0"/>
                        <a:t>CIDs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11-19-1537</a:t>
                      </a:r>
                      <a:endParaRPr lang="en-US" sz="1400" dirty="0"/>
                    </a:p>
                  </a:txBody>
                  <a:tcPr marT="45712" marB="45712"/>
                </a:tc>
                <a:tc>
                  <a:txBody>
                    <a:bodyPr/>
                    <a:lstStyle/>
                    <a:p>
                      <a:r>
                        <a:rPr lang="en-US" sz="1400" dirty="0" smtClean="0"/>
                        <a:t>Kasher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LB240 Resolution of CID1295</a:t>
                      </a:r>
                    </a:p>
                  </a:txBody>
                  <a:tcPr marT="45712" marB="45712"/>
                </a:tc>
                <a:tc>
                  <a:txBody>
                    <a:bodyPr/>
                    <a:lstStyle/>
                    <a:p>
                      <a:r>
                        <a:rPr lang="en-US" sz="1400" dirty="0" smtClean="0"/>
                        <a:t>CR</a:t>
                      </a:r>
                      <a:endParaRPr lang="en-US" sz="1400" dirty="0"/>
                    </a:p>
                  </a:txBody>
                  <a:tcPr marT="45712" marB="45712"/>
                </a:tc>
              </a:tr>
              <a:tr h="152392">
                <a:tc>
                  <a:txBody>
                    <a:bodyPr/>
                    <a:lstStyle/>
                    <a:p>
                      <a:r>
                        <a:rPr lang="en-US" sz="1400" dirty="0" smtClean="0"/>
                        <a:t>11-19-1572</a:t>
                      </a:r>
                      <a:endParaRPr lang="en-US" sz="1400" dirty="0"/>
                    </a:p>
                  </a:txBody>
                  <a:tcPr marT="45712" marB="45712"/>
                </a:tc>
                <a:tc>
                  <a:txBody>
                    <a:bodyPr/>
                    <a:lstStyle/>
                    <a:p>
                      <a:r>
                        <a:rPr lang="en-US" sz="1400" dirty="0" err="1" smtClean="0"/>
                        <a:t>Rethna</a:t>
                      </a:r>
                      <a:r>
                        <a:rPr lang="en-US" sz="1400" dirty="0" smtClean="0"/>
                        <a:t> </a:t>
                      </a:r>
                      <a:r>
                        <a:rPr lang="en-US" sz="1400" dirty="0" err="1" smtClean="0"/>
                        <a:t>Pulikkoonattu</a:t>
                      </a:r>
                      <a:r>
                        <a:rPr lang="en-US" sz="1400" dirty="0" smtClean="0"/>
                        <a:t>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Secure-LTF: Unintentional Beamforming </a:t>
                      </a:r>
                    </a:p>
                  </a:txBody>
                  <a:tcPr marT="45712" marB="45712"/>
                </a:tc>
                <a:tc>
                  <a:txBody>
                    <a:bodyPr/>
                    <a:lstStyle/>
                    <a:p>
                      <a:r>
                        <a:rPr lang="en-US" sz="1400" dirty="0" smtClean="0"/>
                        <a:t>Technical</a:t>
                      </a:r>
                      <a:endParaRPr lang="en-US" sz="1400" dirty="0"/>
                    </a:p>
                  </a:txBody>
                  <a:tcPr marT="45712" marB="45712"/>
                </a:tc>
              </a:tr>
              <a:tr h="152392">
                <a:tc>
                  <a:txBody>
                    <a:bodyPr/>
                    <a:lstStyle/>
                    <a:p>
                      <a:r>
                        <a:rPr lang="en-US" sz="1400" dirty="0" smtClean="0"/>
                        <a:t>11-19-1587</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49937860"/>
              </p:ext>
            </p:extLst>
          </p:nvPr>
        </p:nvGraphicFramePr>
        <p:xfrm>
          <a:off x="914401" y="1260086"/>
          <a:ext cx="10460567" cy="3291680"/>
        </p:xfrm>
        <a:graphic>
          <a:graphicData uri="http://schemas.openxmlformats.org/drawingml/2006/table">
            <a:tbl>
              <a:tblPr firstRow="1" bandRow="1">
                <a:tableStyleId>{21E4AEA4-8DFA-4A89-87EB-49C32662AFE0}</a:tableStyleId>
              </a:tblPr>
              <a:tblGrid>
                <a:gridCol w="1077143"/>
                <a:gridCol w="1584176"/>
                <a:gridCol w="6264696"/>
                <a:gridCol w="1534552"/>
              </a:tblGrid>
              <a:tr h="279755">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400" kern="1200" dirty="0" smtClean="0">
                          <a:solidFill>
                            <a:schemeClr val="dk1"/>
                          </a:solidFill>
                          <a:latin typeface="+mn-lt"/>
                          <a:ea typeface="+mn-ea"/>
                          <a:cs typeface="+mn-cs"/>
                        </a:rPr>
                        <a:t>Title</a:t>
                      </a:r>
                      <a:endParaRPr lang="en-US" sz="1400" kern="1200" dirty="0">
                        <a:solidFill>
                          <a:schemeClr val="dk1"/>
                        </a:solidFill>
                        <a:latin typeface="+mn-lt"/>
                        <a:ea typeface="+mn-ea"/>
                        <a:cs typeface="+mn-cs"/>
                      </a:endParaRPr>
                    </a:p>
                  </a:txBody>
                  <a:tcPr marR="36000" marT="45712" marB="45712"/>
                </a:tc>
                <a:tc>
                  <a:txBody>
                    <a:bodyPr/>
                    <a:lstStyle/>
                    <a:p>
                      <a:pPr algn="ctr"/>
                      <a:r>
                        <a:rPr lang="en-US" sz="1600" dirty="0" smtClean="0"/>
                        <a:t>Topic</a:t>
                      </a:r>
                      <a:endParaRPr lang="en-US" sz="1600" dirty="0"/>
                    </a:p>
                  </a:txBody>
                  <a:tcPr marR="36000" marT="45712" marB="45712"/>
                </a:tc>
              </a:tr>
              <a:tr h="152392">
                <a:tc>
                  <a:txBody>
                    <a:bodyPr/>
                    <a:lstStyle/>
                    <a:p>
                      <a:r>
                        <a:rPr lang="en-US" sz="1400" dirty="0" smtClean="0"/>
                        <a:t>11-19-035</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Informative text for passive location ranging</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11-19-1437</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Security</a:t>
                      </a:r>
                      <a:r>
                        <a:rPr lang="en-US" sz="1400" baseline="0" dirty="0" smtClean="0"/>
                        <a:t> </a:t>
                      </a:r>
                      <a:r>
                        <a:rPr lang="en-US" sz="1400" dirty="0" smtClean="0"/>
                        <a:t>related comment</a:t>
                      </a:r>
                      <a:r>
                        <a:rPr lang="en-US" sz="1400" baseline="0" dirty="0" smtClean="0"/>
                        <a:t> </a:t>
                      </a:r>
                      <a:r>
                        <a:rPr lang="en-US" sz="1400" dirty="0" smtClean="0"/>
                        <a:t>from</a:t>
                      </a:r>
                      <a:r>
                        <a:rPr lang="en-US" sz="1400" baseline="0" dirty="0" smtClean="0"/>
                        <a:t> </a:t>
                      </a:r>
                      <a:r>
                        <a:rPr lang="en-US" sz="1400" dirty="0" smtClean="0"/>
                        <a:t>LB240</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11-19-1624</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 ranging mode minor bug fix</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11-19-1584</a:t>
                      </a:r>
                      <a:endParaRPr lang="en-US" sz="1400" dirty="0"/>
                    </a:p>
                  </a:txBody>
                  <a:tcPr marT="45712" marB="45712"/>
                </a:tc>
                <a:tc>
                  <a:txBody>
                    <a:bodyPr/>
                    <a:lstStyle/>
                    <a:p>
                      <a:r>
                        <a:rPr lang="en-US" sz="1400" dirty="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r>
              <a:tr h="0">
                <a:tc>
                  <a:txBody>
                    <a:bodyPr/>
                    <a:lstStyle/>
                    <a:p>
                      <a:r>
                        <a:rPr lang="en-US" sz="1400" dirty="0" smtClean="0"/>
                        <a:t>11-19-1563</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for Miscellaneous CIDs in LB240_part 2</a:t>
                      </a:r>
                    </a:p>
                  </a:txBody>
                  <a:tcPr marT="45712" marB="45712"/>
                </a:tc>
                <a:tc>
                  <a:txBody>
                    <a:bodyPr/>
                    <a:lstStyle/>
                    <a:p>
                      <a:r>
                        <a:rPr lang="en-US" sz="1400" dirty="0" smtClean="0"/>
                        <a:t>CR</a:t>
                      </a:r>
                      <a:endParaRPr lang="en-US" sz="1400" dirty="0"/>
                    </a:p>
                  </a:txBody>
                  <a:tcPr marT="45712" marB="45712"/>
                </a:tc>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1606978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week (25 min)</a:t>
            </a:r>
          </a:p>
          <a:p>
            <a:pPr algn="just">
              <a:spcBef>
                <a:spcPct val="20000"/>
              </a:spcBef>
              <a:buFontTx/>
              <a:buChar char="•"/>
            </a:pPr>
            <a:r>
              <a:rPr lang="en-US" altLang="en-US" sz="2000" b="0" dirty="0" smtClean="0"/>
              <a:t>Approve </a:t>
            </a:r>
            <a:r>
              <a:rPr lang="en-US" altLang="en-US" sz="2000" b="0" dirty="0"/>
              <a:t>previous </a:t>
            </a:r>
            <a:r>
              <a:rPr lang="en-US" altLang="en-US" sz="2000" b="0" dirty="0" smtClean="0"/>
              <a:t>meetings minutes (13 min)</a:t>
            </a:r>
            <a:endParaRPr lang="en-US" altLang="en-US" sz="2000" b="0" dirty="0"/>
          </a:p>
          <a:p>
            <a:pPr algn="just">
              <a:spcBef>
                <a:spcPct val="20000"/>
              </a:spcBef>
              <a:buFontTx/>
              <a:buChar char="•"/>
            </a:pPr>
            <a:r>
              <a:rPr lang="en-US" altLang="en-US" sz="2000" b="0" dirty="0"/>
              <a:t>Consider adoption of CR </a:t>
            </a:r>
            <a:r>
              <a:rPr lang="en-US" altLang="en-US" sz="2000" b="0" dirty="0" smtClean="0"/>
              <a:t>that meet approval threshold </a:t>
            </a:r>
            <a:r>
              <a:rPr lang="en-US" altLang="en-US" sz="2000" b="0" dirty="0"/>
              <a:t>during ad hoc and </a:t>
            </a:r>
            <a:r>
              <a:rPr lang="en-US" altLang="en-US" sz="2000" b="0" dirty="0" err="1"/>
              <a:t>telecons</a:t>
            </a:r>
            <a:r>
              <a:rPr lang="en-US" altLang="en-US" sz="2000" b="0" dirty="0"/>
              <a:t> </a:t>
            </a:r>
            <a:r>
              <a:rPr lang="en-US" altLang="en-US" sz="2000" b="0" dirty="0" smtClean="0"/>
              <a:t>(65min</a:t>
            </a:r>
            <a:r>
              <a:rPr lang="en-US" altLang="en-US" sz="2000" b="0" dirty="0"/>
              <a:t>)</a:t>
            </a:r>
            <a:endParaRPr lang="en-US" altLang="en-US" sz="2000" b="0" dirty="0" smtClean="0"/>
          </a:p>
          <a:p>
            <a:pPr algn="just">
              <a:spcBef>
                <a:spcPct val="20000"/>
              </a:spcBef>
              <a:buFontTx/>
              <a:buChar char="•"/>
            </a:pPr>
            <a:r>
              <a:rPr lang="en-US" altLang="en-US" sz="2000" b="0" dirty="0" err="1" smtClean="0"/>
              <a:t>Remotion</a:t>
            </a:r>
            <a:r>
              <a:rPr lang="en-US" altLang="en-US" sz="2000" b="0" dirty="0" smtClean="0"/>
              <a:t> of submission 11-19-1062 and 11-19-579 (5min)</a:t>
            </a:r>
          </a:p>
          <a:p>
            <a:pPr algn="just">
              <a:spcBef>
                <a:spcPct val="20000"/>
              </a:spcBef>
              <a:buFontTx/>
              <a:buChar char="•"/>
            </a:pPr>
            <a:r>
              <a:rPr lang="en-US" altLang="en-US" sz="2000" b="0" dirty="0" smtClean="0"/>
              <a:t>CR assignment and current status of open call for CR volunteers</a:t>
            </a:r>
            <a:r>
              <a:rPr lang="en-US" altLang="en-US" sz="2000" b="0" dirty="0"/>
              <a:t> </a:t>
            </a:r>
            <a:r>
              <a:rPr lang="en-US" altLang="en-US" sz="2000" b="0" dirty="0" smtClean="0"/>
              <a:t>(11-19-431) (15min) – as time permits.</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3303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Hanoi, Vietnam</a:t>
            </a:r>
          </a:p>
          <a:p>
            <a:pPr algn="ctr">
              <a:lnSpc>
                <a:spcPct val="90000"/>
              </a:lnSpc>
              <a:buFontTx/>
              <a:buNone/>
            </a:pPr>
            <a:r>
              <a:rPr lang="en-US" altLang="en-US" sz="4400" dirty="0" smtClean="0">
                <a:cs typeface="Times New Roman" panose="02020603050405020304" pitchFamily="18" charset="0"/>
              </a:rPr>
              <a:t>Sep. 15</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20</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2019</a:t>
            </a:r>
            <a:endParaRPr lang="en-US" altLang="en-US" sz="44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Editors: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(acting) </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55776859"/>
              </p:ext>
            </p:extLst>
          </p:nvPr>
        </p:nvGraphicFramePr>
        <p:xfrm>
          <a:off x="929215" y="1484786"/>
          <a:ext cx="10460568" cy="464293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85min</a:t>
                      </a:r>
                      <a:endParaRPr lang="en-US" sz="1600" kern="1200" dirty="0">
                        <a:solidFill>
                          <a:schemeClr val="dk1"/>
                        </a:solidFill>
                        <a:latin typeface="+mn-lt"/>
                        <a:ea typeface="+mn-ea"/>
                        <a:cs typeface="+mn-cs"/>
                      </a:endParaRPr>
                    </a:p>
                  </a:txBody>
                  <a:tcPr marT="45712" marB="45712"/>
                </a:tc>
              </a:tr>
              <a:tr h="376545">
                <a:tc>
                  <a:txBody>
                    <a:bodyPr/>
                    <a:lstStyle/>
                    <a:p>
                      <a:r>
                        <a:rPr lang="en-US" sz="1400" kern="1200" dirty="0" smtClean="0">
                          <a:solidFill>
                            <a:schemeClr val="dk1"/>
                          </a:solidFill>
                          <a:latin typeface="+mn-lt"/>
                          <a:ea typeface="+mn-ea"/>
                          <a:cs typeface="+mn-cs"/>
                        </a:rPr>
                        <a:t>11-19-1273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Assaf Kasher</a:t>
                      </a:r>
                      <a:endParaRPr lang="en-US" sz="1400" kern="1200" dirty="0">
                        <a:solidFill>
                          <a:schemeClr val="dk1"/>
                        </a:solidFill>
                        <a:latin typeface="+mn-lt"/>
                        <a:ea typeface="+mn-ea"/>
                        <a:cs typeface="+mn-cs"/>
                      </a:endParaRPr>
                    </a:p>
                  </a:txBody>
                  <a:tcPr marT="45712" marB="45712"/>
                </a:tc>
                <a:tc>
                  <a:txBody>
                    <a:bodyPr/>
                    <a:lstStyle/>
                    <a:p>
                      <a:r>
                        <a:rPr lang="en-US" altLang="en-US" sz="1400" b="0" dirty="0" smtClean="0"/>
                        <a:t>Meeting minute July 2019 session</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376545">
                <a:tc>
                  <a:txBody>
                    <a:bodyPr/>
                    <a:lstStyle/>
                    <a:p>
                      <a:r>
                        <a:rPr lang="en-US" altLang="en-US" sz="1400" dirty="0" smtClean="0"/>
                        <a:t>11-19-1403</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July 31st, 2019</a:t>
                      </a:r>
                      <a:endParaRPr lang="en-US" altLang="en-US" sz="1400" b="0" dirty="0" smtClean="0"/>
                    </a:p>
                  </a:txBody>
                  <a:tcPr marT="45712" marB="45712"/>
                </a:tc>
                <a:tc>
                  <a:txBody>
                    <a:bodyPr/>
                    <a:lstStyle/>
                    <a:p>
                      <a:r>
                        <a:rPr lang="en-US" sz="1400" kern="1200" dirty="0" smtClean="0">
                          <a:solidFill>
                            <a:schemeClr val="dk1"/>
                          </a:solidFill>
                          <a:latin typeface="+mn-lt"/>
                          <a:ea typeface="+mn-ea"/>
                          <a:cs typeface="+mn-cs"/>
                        </a:rPr>
                        <a:t>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a:t>
                      </a:r>
                    </a:p>
                  </a:txBody>
                  <a:tcPr marT="45712" marB="45712"/>
                </a:tc>
              </a:tr>
              <a:tr h="376545">
                <a:tc>
                  <a:txBody>
                    <a:bodyPr/>
                    <a:lstStyle/>
                    <a:p>
                      <a:r>
                        <a:rPr lang="en-US" sz="1400" kern="1200" dirty="0" smtClean="0">
                          <a:solidFill>
                            <a:schemeClr val="dk1"/>
                          </a:solidFill>
                          <a:latin typeface="+mn-lt"/>
                          <a:ea typeface="+mn-ea"/>
                          <a:cs typeface="+mn-cs"/>
                        </a:rPr>
                        <a:t>11-19-1410</a:t>
                      </a:r>
                      <a:endParaRPr lang="en-US" sz="1400" kern="1200" dirty="0">
                        <a:solidFill>
                          <a:schemeClr val="dk1"/>
                        </a:solidFill>
                        <a:latin typeface="+mn-lt"/>
                        <a:ea typeface="+mn-ea"/>
                        <a:cs typeface="+mn-cs"/>
                      </a:endParaRPr>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Telecon</a:t>
                      </a:r>
                      <a:r>
                        <a:rPr lang="en-US" sz="1400" dirty="0" smtClean="0"/>
                        <a:t> Minutes August 7th, 2019</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376553">
                <a:tc>
                  <a:txBody>
                    <a:bodyPr/>
                    <a:lstStyle/>
                    <a:p>
                      <a:r>
                        <a:rPr lang="en-US" sz="1400" dirty="0" smtClean="0"/>
                        <a:t>11-19-1439</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Telecon</a:t>
                      </a:r>
                      <a:r>
                        <a:rPr lang="en-US" altLang="en-US" sz="1400" dirty="0" smtClean="0"/>
                        <a:t> minutes August 14</a:t>
                      </a:r>
                      <a:r>
                        <a:rPr lang="en-US" altLang="en-US" sz="1400" baseline="30000" dirty="0" smtClean="0"/>
                        <a:t>th</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sz="1600" kern="1200" dirty="0" smtClean="0">
                          <a:solidFill>
                            <a:schemeClr val="dk1"/>
                          </a:solidFill>
                          <a:latin typeface="+mn-lt"/>
                          <a:ea typeface="+mn-ea"/>
                          <a:cs typeface="+mn-cs"/>
                        </a:rPr>
                        <a:t>5</a:t>
                      </a:r>
                      <a:endParaRPr lang="en-US" sz="1600" kern="1200" dirty="0">
                        <a:solidFill>
                          <a:schemeClr val="dk1"/>
                        </a:solidFill>
                        <a:latin typeface="+mn-lt"/>
                        <a:ea typeface="+mn-ea"/>
                        <a:cs typeface="+mn-cs"/>
                      </a:endParaRPr>
                    </a:p>
                  </a:txBody>
                  <a:tcPr marT="45712" marB="45712"/>
                </a:tc>
              </a:tr>
              <a:tr h="182872">
                <a:tc>
                  <a:txBody>
                    <a:bodyPr/>
                    <a:lstStyle/>
                    <a:p>
                      <a:r>
                        <a:rPr lang="en-US" sz="1400" dirty="0" smtClean="0"/>
                        <a:t>11-19-1463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21</a:t>
                      </a:r>
                      <a:r>
                        <a:rPr lang="en-US" altLang="en-US" sz="1400" baseline="30000" dirty="0" smtClean="0"/>
                        <a:t>st</a:t>
                      </a:r>
                      <a:r>
                        <a:rPr lang="en-US" altLang="en-US" sz="1400" dirty="0" smtClean="0"/>
                        <a:t>, 2019</a:t>
                      </a:r>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dirty="0" smtClean="0"/>
                        <a:t>5</a:t>
                      </a:r>
                      <a:endParaRPr lang="en-US" dirty="0"/>
                    </a:p>
                  </a:txBody>
                  <a:tcPr marT="45712" marB="45712"/>
                </a:tc>
              </a:tr>
              <a:tr h="182872">
                <a:tc>
                  <a:txBody>
                    <a:bodyPr/>
                    <a:lstStyle/>
                    <a:p>
                      <a:r>
                        <a:rPr lang="en-US" sz="1400" dirty="0" smtClean="0"/>
                        <a:t>11-19-1464</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dirty="0" err="1" smtClean="0"/>
                        <a:t>TGaz</a:t>
                      </a:r>
                      <a:r>
                        <a:rPr lang="en-US" altLang="en-US" sz="1400" dirty="0" smtClean="0"/>
                        <a:t> </a:t>
                      </a:r>
                      <a:r>
                        <a:rPr lang="en-US" altLang="en-US" sz="1400" dirty="0" err="1" smtClean="0"/>
                        <a:t>telecon</a:t>
                      </a:r>
                      <a:r>
                        <a:rPr lang="en-US" altLang="en-US" sz="1400" dirty="0" smtClean="0"/>
                        <a:t> minutes August 28</a:t>
                      </a:r>
                      <a:r>
                        <a:rPr lang="en-US" altLang="en-US" sz="1400" baseline="30000" dirty="0" smtClean="0"/>
                        <a:t>th</a:t>
                      </a:r>
                      <a:endParaRPr lang="en-US" altLang="en-US" sz="1400" dirty="0" smtClean="0"/>
                    </a:p>
                  </a:txBody>
                  <a:tcPr marT="45712" marB="45712"/>
                </a:tc>
                <a:tc>
                  <a:txBody>
                    <a:bodyPr/>
                    <a:lstStyle/>
                    <a:p>
                      <a:r>
                        <a:rPr lang="en-US" sz="1400" kern="1200" smtClean="0">
                          <a:solidFill>
                            <a:schemeClr val="dk1"/>
                          </a:solidFill>
                          <a:latin typeface="+mn-lt"/>
                          <a:ea typeface="+mn-ea"/>
                          <a:cs typeface="+mn-cs"/>
                        </a:rPr>
                        <a:t>Minutes</a:t>
                      </a:r>
                      <a:endParaRPr lang="en-US" sz="1400" dirty="0"/>
                    </a:p>
                  </a:txBody>
                  <a:tcPr marT="45712" marB="45712"/>
                </a:tc>
                <a:tc>
                  <a:txBody>
                    <a:bodyPr/>
                    <a:lstStyle/>
                    <a:p>
                      <a:r>
                        <a:rPr lang="en-US" dirty="0" smtClean="0"/>
                        <a:t>5</a:t>
                      </a:r>
                      <a:endParaRPr lang="en-US" dirty="0"/>
                    </a:p>
                  </a:txBody>
                  <a:tcPr marT="45712" marB="45712"/>
                </a:tc>
              </a:tr>
              <a:tr h="167632">
                <a:tc>
                  <a:txBody>
                    <a:bodyPr/>
                    <a:lstStyle/>
                    <a:p>
                      <a:r>
                        <a:rPr lang="en-US" sz="1400" dirty="0" smtClean="0"/>
                        <a:t>11-19-1490</a:t>
                      </a:r>
                      <a:endParaRPr lang="en-US" sz="1400" dirty="0"/>
                    </a:p>
                  </a:txBody>
                  <a:tcPr marT="45712" marB="45712"/>
                </a:tc>
                <a:tc>
                  <a:txBody>
                    <a:bodyPr/>
                    <a:lstStyle/>
                    <a:p>
                      <a:r>
                        <a:rPr lang="en-US" sz="1400" dirty="0" smtClean="0"/>
                        <a:t>Roy Want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 Hoc Meeting Minutes Sep 2019 Session</a:t>
                      </a:r>
                    </a:p>
                  </a:txBody>
                  <a:tcPr marT="45712" marB="45712"/>
                </a:tc>
                <a:tc>
                  <a:txBody>
                    <a:bodyPr/>
                    <a:lstStyle/>
                    <a:p>
                      <a:r>
                        <a:rPr lang="en-US" sz="1400" kern="1200" dirty="0" smtClean="0">
                          <a:solidFill>
                            <a:schemeClr val="dk1"/>
                          </a:solidFill>
                          <a:latin typeface="+mn-lt"/>
                          <a:ea typeface="+mn-ea"/>
                          <a:cs typeface="+mn-cs"/>
                        </a:rPr>
                        <a:t>Minutes</a:t>
                      </a:r>
                      <a:endParaRPr lang="en-US" sz="1400" dirty="0"/>
                    </a:p>
                  </a:txBody>
                  <a:tcPr marT="45712" marB="45712"/>
                </a:tc>
                <a:tc>
                  <a:txBody>
                    <a:bodyPr/>
                    <a:lstStyle/>
                    <a:p>
                      <a:r>
                        <a:rPr lang="en-US" sz="1600" dirty="0" smtClean="0"/>
                        <a:t>5</a:t>
                      </a:r>
                      <a:endParaRPr lang="en-US" sz="1600" dirty="0"/>
                    </a:p>
                  </a:txBody>
                  <a:tcPr marT="45712" marB="45712"/>
                </a:tc>
              </a:tr>
              <a:tr h="1676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11-19-431</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Chao Chun Wang</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Comment resolution assignment</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CR</a:t>
                      </a: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15 – as time permits</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11-19-1491</a:t>
                      </a:r>
                      <a:endParaRPr lang="en-US" sz="1400" dirty="0"/>
                    </a:p>
                  </a:txBody>
                  <a:tcPr marT="45712" marB="45712"/>
                </a:tc>
                <a:tc>
                  <a:txBody>
                    <a:bodyPr/>
                    <a:lstStyle/>
                    <a:p>
                      <a:r>
                        <a:rPr lang="en-US" sz="1400" dirty="0" smtClean="0"/>
                        <a:t>Qi Wang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Text clarification for "ISTA2RSTA LMR Feedback Policy" bit in the Extended Capabilities element</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As time permits</a:t>
                      </a:r>
                      <a:endParaRPr lang="en-US" sz="1600" dirty="0"/>
                    </a:p>
                  </a:txBody>
                  <a:tcPr marT="45712" marB="45712"/>
                </a:tc>
              </a:tr>
            </a:tbl>
          </a:graphicData>
        </a:graphic>
      </p:graphicFrame>
    </p:spTree>
    <p:extLst>
      <p:ext uri="{BB962C8B-B14F-4D97-AF65-F5344CB8AC3E}">
        <p14:creationId xmlns:p14="http://schemas.microsoft.com/office/powerpoint/2010/main" val="2081269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11-19/1273 “</a:t>
            </a:r>
            <a:r>
              <a:rPr lang="en-US" b="0" dirty="0" err="1" smtClean="0"/>
              <a:t>TGaz</a:t>
            </a:r>
            <a:r>
              <a:rPr lang="en-US" b="0" dirty="0" smtClean="0"/>
              <a:t> July 2019 session”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201909-01:</a:t>
            </a:r>
            <a:endParaRPr lang="en-US" b="0" dirty="0"/>
          </a:p>
          <a:p>
            <a:pPr marL="0" indent="0"/>
            <a:r>
              <a:rPr lang="en-US" b="0" dirty="0"/>
              <a:t>Move to approve document </a:t>
            </a:r>
            <a:r>
              <a:rPr lang="en-US" b="0" dirty="0" smtClean="0"/>
              <a:t>11-19/1273r0 as </a:t>
            </a:r>
            <a:r>
              <a:rPr lang="en-US" b="0" dirty="0" err="1"/>
              <a:t>TGaz</a:t>
            </a:r>
            <a:r>
              <a:rPr lang="en-US" b="0" dirty="0"/>
              <a:t> meeting minutes for the </a:t>
            </a:r>
            <a:r>
              <a:rPr lang="en-US" b="0" dirty="0" smtClean="0"/>
              <a:t>July 2019 session. </a:t>
            </a:r>
            <a:endParaRPr lang="en-US" b="0" dirty="0"/>
          </a:p>
          <a:p>
            <a:r>
              <a:rPr lang="en-US" b="0" dirty="0" smtClean="0"/>
              <a:t>Moved </a:t>
            </a:r>
            <a:r>
              <a:rPr lang="en-US" b="0" dirty="0"/>
              <a:t>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14/0/0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11-19/1403 “</a:t>
            </a:r>
            <a:r>
              <a:rPr lang="en-US" b="0" dirty="0" err="1" smtClean="0"/>
              <a:t>TGaz</a:t>
            </a:r>
            <a:r>
              <a:rPr lang="en-US" b="0" dirty="0" smtClean="0"/>
              <a:t> </a:t>
            </a:r>
            <a:r>
              <a:rPr lang="en-US" b="0" dirty="0" err="1" smtClean="0"/>
              <a:t>telecon</a:t>
            </a:r>
            <a:r>
              <a:rPr lang="en-US" b="0" dirty="0" smtClean="0"/>
              <a:t> minutes July 31</a:t>
            </a:r>
            <a:r>
              <a:rPr lang="en-US" b="0" baseline="30000" dirty="0" smtClean="0"/>
              <a:t>st</a:t>
            </a:r>
            <a:r>
              <a:rPr lang="en-US" b="0" dirty="0" smtClean="0"/>
              <a:t>” </a:t>
            </a:r>
            <a:r>
              <a:rPr lang="en-US" b="0" dirty="0"/>
              <a:t>posted to Mentor on </a:t>
            </a:r>
            <a:r>
              <a:rPr lang="en-US" b="0" dirty="0" smtClean="0"/>
              <a:t>Aug. 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201909-02:</a:t>
            </a:r>
            <a:endParaRPr lang="en-US" dirty="0"/>
          </a:p>
          <a:p>
            <a:pPr marL="0" indent="0"/>
            <a:r>
              <a:rPr lang="en-US" b="0" dirty="0"/>
              <a:t>Move to approve document </a:t>
            </a:r>
            <a:r>
              <a:rPr lang="en-US" b="0" dirty="0" smtClean="0"/>
              <a:t>11-19/1403r0 as </a:t>
            </a:r>
            <a:r>
              <a:rPr lang="en-US" b="0" dirty="0" err="1"/>
              <a:t>TGaz</a:t>
            </a:r>
            <a:r>
              <a:rPr lang="en-US" b="0" dirty="0"/>
              <a:t> meeting minutes for the </a:t>
            </a:r>
            <a:r>
              <a:rPr lang="en-US" b="0" dirty="0" smtClean="0"/>
              <a:t>July 31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9089980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11-19/1410r1 “</a:t>
            </a:r>
            <a:r>
              <a:rPr lang="en-US" b="0" dirty="0" err="1" smtClean="0"/>
              <a:t>TGaz</a:t>
            </a:r>
            <a:r>
              <a:rPr lang="en-US" b="0" dirty="0" smtClean="0"/>
              <a:t> </a:t>
            </a:r>
            <a:r>
              <a:rPr lang="en-US" b="0" dirty="0" err="1" smtClean="0"/>
              <a:t>telecon</a:t>
            </a:r>
            <a:r>
              <a:rPr lang="en-US" b="0" dirty="0" smtClean="0"/>
              <a:t> minutes August 7</a:t>
            </a:r>
            <a:r>
              <a:rPr lang="en-US" b="0" baseline="30000" dirty="0" smtClean="0"/>
              <a:t>th</a:t>
            </a:r>
            <a:r>
              <a:rPr lang="en-US" b="0" dirty="0" smtClean="0"/>
              <a:t>” </a:t>
            </a:r>
            <a:r>
              <a:rPr lang="en-US" b="0" dirty="0"/>
              <a:t>posted to Mentor on </a:t>
            </a:r>
            <a:r>
              <a:rPr lang="en-US" b="0" dirty="0" smtClean="0"/>
              <a:t>Aug. 13</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201909-03:</a:t>
            </a:r>
            <a:endParaRPr lang="en-US" dirty="0" smtClean="0"/>
          </a:p>
          <a:p>
            <a:pPr marL="0" indent="0"/>
            <a:r>
              <a:rPr lang="en-US" b="0" dirty="0" smtClean="0"/>
              <a:t>Move to approve document 11-19/1410r1 as </a:t>
            </a:r>
            <a:r>
              <a:rPr lang="en-US" b="0" dirty="0" err="1" smtClean="0"/>
              <a:t>TGaz</a:t>
            </a:r>
            <a:r>
              <a:rPr lang="en-US" b="0" dirty="0" smtClean="0"/>
              <a:t> meeting minutes for the Aug. 7</a:t>
            </a:r>
            <a:r>
              <a:rPr lang="en-US" b="0" baseline="30000" dirty="0" smtClean="0"/>
              <a:t>th</a:t>
            </a:r>
            <a:r>
              <a:rPr lang="en-US" b="0" dirty="0" smtClean="0"/>
              <a:t> </a:t>
            </a:r>
            <a:r>
              <a:rPr lang="en-US" b="0" dirty="0" err="1" smtClean="0"/>
              <a:t>teleocn</a:t>
            </a:r>
            <a:r>
              <a:rPr lang="en-US" b="0" dirty="0" smtClean="0"/>
              <a:t>. </a:t>
            </a:r>
          </a:p>
          <a:p>
            <a:pPr marL="0" indent="0"/>
            <a:endParaRPr lang="en-US" b="0" dirty="0"/>
          </a:p>
          <a:p>
            <a:r>
              <a:rPr lang="en-US" b="0" dirty="0"/>
              <a:t>Moved by:</a:t>
            </a:r>
          </a:p>
          <a:p>
            <a:r>
              <a:rPr lang="en-US" b="0" dirty="0"/>
              <a:t>Seconded by:</a:t>
            </a:r>
          </a:p>
          <a:p>
            <a:r>
              <a:rPr lang="en-US" b="0" dirty="0"/>
              <a:t>Results (Y/N/A</a:t>
            </a:r>
            <a:r>
              <a:rPr lang="en-US" b="0" dirty="0" smtClean="0"/>
              <a:t>): 14/0/0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8637126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11-19/1439 “</a:t>
            </a:r>
            <a:r>
              <a:rPr lang="en-US" b="0" dirty="0" err="1" smtClean="0"/>
              <a:t>TGaz</a:t>
            </a:r>
            <a:r>
              <a:rPr lang="en-US" b="0" dirty="0" smtClean="0"/>
              <a:t> </a:t>
            </a:r>
            <a:r>
              <a:rPr lang="en-US" b="0" dirty="0" err="1" smtClean="0"/>
              <a:t>telecon</a:t>
            </a:r>
            <a:r>
              <a:rPr lang="en-US" b="0" dirty="0" smtClean="0"/>
              <a:t> minutes August 14</a:t>
            </a:r>
            <a:r>
              <a:rPr lang="en-US" b="0" baseline="30000" dirty="0" smtClean="0"/>
              <a:t>th</a:t>
            </a:r>
            <a:r>
              <a:rPr lang="en-US" b="0" dirty="0" smtClean="0"/>
              <a:t>” </a:t>
            </a:r>
            <a:r>
              <a:rPr lang="en-US" b="0" dirty="0"/>
              <a:t>posted to Mentor on </a:t>
            </a:r>
            <a:r>
              <a:rPr lang="en-US" b="0" dirty="0" smtClean="0"/>
              <a:t>Aug. 15</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201909-04:</a:t>
            </a:r>
            <a:endParaRPr lang="en-US" dirty="0"/>
          </a:p>
          <a:p>
            <a:pPr marL="0" indent="0"/>
            <a:r>
              <a:rPr lang="en-US" b="0" dirty="0"/>
              <a:t>Move to approve document </a:t>
            </a:r>
            <a:r>
              <a:rPr lang="en-US" b="0" dirty="0" smtClean="0"/>
              <a:t>11-19/1439r0 as </a:t>
            </a:r>
            <a:r>
              <a:rPr lang="en-US" b="0" dirty="0" err="1"/>
              <a:t>TGaz</a:t>
            </a:r>
            <a:r>
              <a:rPr lang="en-US" b="0" dirty="0"/>
              <a:t> meeting minutes for the </a:t>
            </a:r>
            <a:r>
              <a:rPr lang="en-US" b="0" dirty="0" smtClean="0"/>
              <a:t>Aug. 14</a:t>
            </a:r>
            <a:r>
              <a:rPr lang="en-US" b="0" baseline="30000" dirty="0" smtClean="0"/>
              <a:t>th</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Dibakar Das</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4862968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11-19/1463 “</a:t>
            </a:r>
            <a:r>
              <a:rPr lang="en-US" b="0" dirty="0" err="1" smtClean="0"/>
              <a:t>TGaz</a:t>
            </a:r>
            <a:r>
              <a:rPr lang="en-US" b="0" dirty="0" smtClean="0"/>
              <a:t> </a:t>
            </a:r>
            <a:r>
              <a:rPr lang="en-US" b="0" dirty="0" err="1" smtClean="0"/>
              <a:t>telecon</a:t>
            </a:r>
            <a:r>
              <a:rPr lang="en-US" b="0" dirty="0" smtClean="0"/>
              <a:t> minutes August 21</a:t>
            </a:r>
            <a:r>
              <a:rPr lang="en-US" b="0" baseline="30000" dirty="0" smtClean="0"/>
              <a:t>st</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201909-05:</a:t>
            </a:r>
            <a:endParaRPr lang="en-US" dirty="0"/>
          </a:p>
          <a:p>
            <a:pPr marL="0" indent="0"/>
            <a:r>
              <a:rPr lang="en-US" b="0" dirty="0"/>
              <a:t>Move to approve document </a:t>
            </a:r>
            <a:r>
              <a:rPr lang="en-US" b="0" dirty="0" smtClean="0"/>
              <a:t>11-19/1463r0 as </a:t>
            </a:r>
            <a:r>
              <a:rPr lang="en-US" b="0" dirty="0" err="1"/>
              <a:t>TGaz</a:t>
            </a:r>
            <a:r>
              <a:rPr lang="en-US" b="0" dirty="0"/>
              <a:t> meeting minutes for the </a:t>
            </a:r>
            <a:r>
              <a:rPr lang="en-US" b="0" dirty="0" smtClean="0"/>
              <a:t>Aug. 21</a:t>
            </a:r>
            <a:r>
              <a:rPr lang="en-US" b="0" baseline="30000" dirty="0" smtClean="0"/>
              <a:t>st</a:t>
            </a:r>
            <a:r>
              <a:rPr lang="en-US" b="0" dirty="0" smtClean="0"/>
              <a:t> </a:t>
            </a:r>
            <a:r>
              <a:rPr lang="en-US" b="0" dirty="0" err="1" smtClean="0"/>
              <a:t>teleocn</a:t>
            </a:r>
            <a:r>
              <a:rPr lang="en-US" b="0" dirty="0" smtClean="0"/>
              <a:t>. </a:t>
            </a:r>
            <a:endParaRPr lang="en-US" b="0" dirty="0"/>
          </a:p>
          <a:p>
            <a:pPr marL="0" indent="0"/>
            <a:endParaRPr lang="en-US" b="0" dirty="0"/>
          </a:p>
          <a:p>
            <a:r>
              <a:rPr lang="en-US" b="0" dirty="0"/>
              <a:t>Moved by</a:t>
            </a:r>
            <a:r>
              <a:rPr lang="en-US" b="0" dirty="0" smtClean="0"/>
              <a:t>: Assaf Kasher</a:t>
            </a:r>
            <a:endParaRPr lang="en-US" b="0" dirty="0"/>
          </a:p>
          <a:p>
            <a:r>
              <a:rPr lang="en-US" b="0" dirty="0"/>
              <a:t>Seconded by</a:t>
            </a:r>
            <a:r>
              <a:rPr lang="en-US" b="0" dirty="0" smtClean="0"/>
              <a:t>: Ganesh </a:t>
            </a:r>
            <a:r>
              <a:rPr lang="en-US" b="0" dirty="0" err="1" smtClean="0"/>
              <a:t>Venkatesan</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28475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11-19/1464 “</a:t>
            </a:r>
            <a:r>
              <a:rPr lang="en-US" b="0" dirty="0" err="1" smtClean="0"/>
              <a:t>TGaz</a:t>
            </a:r>
            <a:r>
              <a:rPr lang="en-US" b="0" dirty="0" smtClean="0"/>
              <a:t> </a:t>
            </a:r>
            <a:r>
              <a:rPr lang="en-US" b="0" dirty="0" err="1" smtClean="0"/>
              <a:t>telecon</a:t>
            </a:r>
            <a:r>
              <a:rPr lang="en-US" b="0" dirty="0" smtClean="0"/>
              <a:t> minutes August 28</a:t>
            </a:r>
            <a:r>
              <a:rPr lang="en-US" b="0" baseline="30000" dirty="0" smtClean="0"/>
              <a:t>th</a:t>
            </a:r>
            <a:r>
              <a:rPr lang="en-US" b="0" dirty="0" smtClean="0"/>
              <a:t>” </a:t>
            </a:r>
            <a:r>
              <a:rPr lang="en-US" b="0" dirty="0"/>
              <a:t>posted to Mentor on </a:t>
            </a:r>
            <a:r>
              <a:rPr lang="en-US" b="0" dirty="0" smtClean="0"/>
              <a:t>Aug. 29</a:t>
            </a:r>
            <a:r>
              <a:rPr lang="en-US" b="0" baseline="30000" dirty="0" smtClean="0"/>
              <a:t>th</a:t>
            </a:r>
            <a:r>
              <a:rPr lang="en-US" b="0" dirty="0" smtClean="0"/>
              <a:t> 2019</a:t>
            </a:r>
            <a:r>
              <a:rPr lang="en-US" b="0" dirty="0"/>
              <a:t>. </a:t>
            </a:r>
          </a:p>
          <a:p>
            <a:endParaRPr lang="en-US" dirty="0"/>
          </a:p>
          <a:p>
            <a:r>
              <a:rPr lang="en-US" dirty="0" smtClean="0"/>
              <a:t>Motion </a:t>
            </a:r>
            <a:r>
              <a:rPr lang="en-US" b="0" dirty="0" smtClean="0"/>
              <a:t>201909-06:</a:t>
            </a:r>
            <a:endParaRPr lang="en-US" b="0" dirty="0"/>
          </a:p>
          <a:p>
            <a:pPr marL="0" indent="0"/>
            <a:r>
              <a:rPr lang="en-US" b="0" dirty="0"/>
              <a:t>Move to approve document </a:t>
            </a:r>
            <a:r>
              <a:rPr lang="en-US" b="0" dirty="0" smtClean="0"/>
              <a:t>11-19/1464r0 as </a:t>
            </a:r>
            <a:r>
              <a:rPr lang="en-US" b="0" dirty="0" err="1"/>
              <a:t>TGaz</a:t>
            </a:r>
            <a:r>
              <a:rPr lang="en-US" b="0" dirty="0"/>
              <a:t> meeting minutes for the </a:t>
            </a:r>
            <a:r>
              <a:rPr lang="en-US" b="0" dirty="0" smtClean="0"/>
              <a:t>Aug. 28</a:t>
            </a:r>
            <a:r>
              <a:rPr lang="en-US" b="0" baseline="30000" dirty="0" smtClean="0"/>
              <a:t>th</a:t>
            </a:r>
            <a:r>
              <a:rPr lang="en-US" b="0" dirty="0" smtClean="0"/>
              <a:t> </a:t>
            </a:r>
            <a:r>
              <a:rPr lang="en-US" b="0" dirty="0" err="1" smtClean="0"/>
              <a:t>telecon</a:t>
            </a:r>
            <a:r>
              <a:rPr lang="en-US" b="0" dirty="0" smtClean="0"/>
              <a:t>. </a:t>
            </a:r>
            <a:endParaRPr lang="en-US" b="0" dirty="0"/>
          </a:p>
          <a:p>
            <a:pPr marL="0" indent="0"/>
            <a:endParaRPr lang="en-US" b="0" dirty="0"/>
          </a:p>
          <a:p>
            <a:r>
              <a:rPr lang="en-US" b="0" dirty="0"/>
              <a:t>Moved </a:t>
            </a:r>
            <a:r>
              <a:rPr lang="en-US" b="0" dirty="0" smtClean="0"/>
              <a:t>by: Ganesh </a:t>
            </a:r>
            <a:r>
              <a:rPr lang="en-US" b="0" dirty="0" err="1" smtClean="0"/>
              <a:t>Venkatesan</a:t>
            </a:r>
            <a:endParaRPr lang="en-US" b="0" dirty="0"/>
          </a:p>
          <a:p>
            <a:r>
              <a:rPr lang="en-US" b="0" dirty="0"/>
              <a:t>Seconded by</a:t>
            </a:r>
            <a:r>
              <a:rPr lang="en-US" b="0" dirty="0" smtClean="0"/>
              <a:t>: Dibakar Das </a:t>
            </a:r>
            <a:endParaRPr lang="en-US" b="0" dirty="0"/>
          </a:p>
          <a:p>
            <a:r>
              <a:rPr lang="en-US" b="0" dirty="0"/>
              <a:t>Results (Y/N/A</a:t>
            </a:r>
            <a:r>
              <a:rPr lang="en-US" b="0" dirty="0" smtClean="0"/>
              <a:t>): Unanimous </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12160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b="0" dirty="0"/>
              <a:t>Document </a:t>
            </a:r>
            <a:r>
              <a:rPr lang="en-US" b="0" dirty="0" smtClean="0"/>
              <a:t>11-19/1490 “Ad Hoc Meeting </a:t>
            </a:r>
            <a:r>
              <a:rPr lang="en-US" b="0" dirty="0"/>
              <a:t>Minutes </a:t>
            </a:r>
            <a:r>
              <a:rPr lang="en-US" b="0" dirty="0" smtClean="0"/>
              <a:t>Sep 2019 </a:t>
            </a:r>
            <a:r>
              <a:rPr lang="en-US" b="0" dirty="0"/>
              <a:t>Session” posted to Mentor on </a:t>
            </a:r>
            <a:r>
              <a:rPr lang="en-US" b="0" dirty="0" smtClean="0"/>
              <a:t>Sep. 12th 2019</a:t>
            </a:r>
            <a:r>
              <a:rPr lang="en-US" b="0" dirty="0"/>
              <a:t>. </a:t>
            </a:r>
          </a:p>
          <a:p>
            <a:endParaRPr lang="en-US" dirty="0"/>
          </a:p>
          <a:p>
            <a:r>
              <a:rPr lang="en-US" dirty="0" smtClean="0"/>
              <a:t>Motion </a:t>
            </a:r>
            <a:r>
              <a:rPr lang="en-US" b="0" dirty="0" smtClean="0"/>
              <a:t>201909-07: - to be considered during the Nov. meeting. </a:t>
            </a:r>
            <a:endParaRPr lang="en-US" b="0" dirty="0"/>
          </a:p>
          <a:p>
            <a:pPr marL="0" indent="0"/>
            <a:r>
              <a:rPr lang="en-US" b="0" dirty="0"/>
              <a:t>Move to approve document </a:t>
            </a:r>
            <a:r>
              <a:rPr lang="en-US" b="0" dirty="0" smtClean="0"/>
              <a:t>11-19/1490r0 as </a:t>
            </a:r>
            <a:r>
              <a:rPr lang="en-US" b="0" dirty="0" err="1"/>
              <a:t>TGaz</a:t>
            </a:r>
            <a:r>
              <a:rPr lang="en-US" b="0" dirty="0"/>
              <a:t> meeting minutes for the </a:t>
            </a:r>
            <a:r>
              <a:rPr lang="en-US" b="0" dirty="0" smtClean="0"/>
              <a:t>Sep. Ad </a:t>
            </a:r>
            <a:r>
              <a:rPr lang="en-US" b="0" dirty="0"/>
              <a:t>hoc meeting. </a:t>
            </a:r>
          </a:p>
          <a:p>
            <a:pPr marL="0" indent="0"/>
            <a:endParaRPr lang="en-US" b="0" dirty="0"/>
          </a:p>
          <a:p>
            <a:r>
              <a:rPr lang="en-US" b="0" dirty="0"/>
              <a:t>Moved by:</a:t>
            </a:r>
          </a:p>
          <a:p>
            <a:r>
              <a:rPr lang="en-US" b="0" dirty="0"/>
              <a:t>Seconded by:</a:t>
            </a:r>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495696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11-19-662 </a:t>
            </a:r>
            <a:r>
              <a:rPr lang="fr-FR" sz="2000" dirty="0" smtClean="0"/>
              <a:t>comment </a:t>
            </a:r>
            <a:r>
              <a:rPr lang="fr-FR" sz="2000" dirty="0" err="1" smtClean="0"/>
              <a:t>resolution</a:t>
            </a:r>
            <a:r>
              <a:rPr lang="fr-FR" sz="2000" dirty="0" smtClean="0"/>
              <a:t> LB240 - Section 9.3.1.19</a:t>
            </a:r>
            <a:endParaRPr lang="en-US" sz="2000" dirty="0" smtClean="0"/>
          </a:p>
          <a:p>
            <a:pPr marL="0" indent="0"/>
            <a:endParaRPr lang="en-US" sz="2000" dirty="0" smtClean="0"/>
          </a:p>
          <a:p>
            <a:pPr marL="0" indent="0"/>
            <a:r>
              <a:rPr lang="en-US" sz="2000" dirty="0" smtClean="0"/>
              <a:t>Motion </a:t>
            </a:r>
            <a:r>
              <a:rPr lang="en-US" sz="2000" b="0" dirty="0" smtClean="0"/>
              <a:t>201909-07:</a:t>
            </a:r>
            <a:endParaRPr lang="en-US" sz="2000" dirty="0" smtClean="0"/>
          </a:p>
          <a:p>
            <a:pPr marL="0" indent="0"/>
            <a:r>
              <a:rPr lang="en-US" sz="2000" b="0" dirty="0" smtClean="0"/>
              <a:t>Move to </a:t>
            </a:r>
            <a:r>
              <a:rPr lang="en-US" sz="2000" b="0" dirty="0"/>
              <a:t>adopt the resolutions depicted by </a:t>
            </a:r>
            <a:r>
              <a:rPr lang="en-US" sz="2000" b="0" dirty="0" smtClean="0"/>
              <a:t>document 11-19-662r2 </a:t>
            </a:r>
            <a:r>
              <a:rPr lang="en-US" sz="2000" b="0" dirty="0"/>
              <a:t>for CIDs 1100, 1102, 1113, 1192, 1194, 1329, 1330, 1389, 1500, 1531, 1532, 1608, 1610, 1704, 1705, 1706, 1732, 1767, 1768, 1769, 1770, 1771, 1785, 1917, 2282, 2416, </a:t>
            </a:r>
            <a:r>
              <a:rPr lang="en-US" sz="2000" b="0" dirty="0" smtClean="0"/>
              <a:t>2418 and 2419,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14/0/0 </a:t>
            </a:r>
          </a:p>
          <a:p>
            <a:pPr marL="0" indent="0"/>
            <a:r>
              <a:rPr lang="en-US" sz="2000" b="0" dirty="0" smtClean="0"/>
              <a:t>Motion passes.</a:t>
            </a:r>
            <a:endParaRPr lang="en-US" sz="1600" b="0" dirty="0" smtClean="0"/>
          </a:p>
          <a:p>
            <a:pPr marL="0" indent="0"/>
            <a:r>
              <a:rPr lang="en-US" sz="1800" b="0" dirty="0" smtClean="0"/>
              <a:t>Results from the July 31</a:t>
            </a:r>
            <a:r>
              <a:rPr lang="en-US" sz="1800" b="0" baseline="30000" dirty="0" smtClean="0"/>
              <a:t>st</a:t>
            </a:r>
            <a:r>
              <a:rPr lang="en-US" sz="1800" b="0" dirty="0" smtClean="0"/>
              <a:t> </a:t>
            </a:r>
            <a:r>
              <a:rPr lang="en-US" sz="1800" b="0" dirty="0" err="1" smtClean="0"/>
              <a:t>telecon</a:t>
            </a:r>
            <a:r>
              <a:rPr lang="en-US" sz="1800" b="0" dirty="0" smtClean="0"/>
              <a:t>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792254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a:t>11-19-1436 Resolutions to a few LB240 Comments (Part-4</a:t>
            </a:r>
            <a:r>
              <a:rPr lang="en-US" sz="2000" dirty="0" smtClean="0"/>
              <a:t>)</a:t>
            </a:r>
          </a:p>
          <a:p>
            <a:pPr marL="0" indent="0"/>
            <a:endParaRPr lang="en-US" sz="2000" dirty="0"/>
          </a:p>
          <a:p>
            <a:pPr marL="0" indent="0"/>
            <a:r>
              <a:rPr lang="en-US" sz="2000" dirty="0" smtClean="0"/>
              <a:t>Motion </a:t>
            </a:r>
            <a:r>
              <a:rPr lang="en-US" sz="2000" b="0" dirty="0" smtClean="0"/>
              <a:t>201909-08:</a:t>
            </a:r>
            <a:endParaRPr lang="en-US" sz="2000" dirty="0" smtClean="0"/>
          </a:p>
          <a:p>
            <a:pPr marL="0" indent="0"/>
            <a:r>
              <a:rPr lang="en-US" sz="2000" b="0" dirty="0" smtClean="0"/>
              <a:t>Move to </a:t>
            </a:r>
            <a:r>
              <a:rPr lang="en-US" sz="2000" b="0" dirty="0"/>
              <a:t>adopt the resolutions depicted by document 11-19-1436r1 for CIDs 1693, </a:t>
            </a:r>
            <a:r>
              <a:rPr lang="en-US" sz="2000" b="0" dirty="0" smtClean="0"/>
              <a:t>1766 and 1777,</a:t>
            </a:r>
            <a:r>
              <a:rPr lang="en-US" sz="2000" b="0" dirty="0"/>
              <a:t>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(Y/N/A</a:t>
            </a:r>
            <a:r>
              <a:rPr lang="en-US" sz="2000" b="0" dirty="0" smtClean="0"/>
              <a:t>): 14/0/0</a:t>
            </a:r>
          </a:p>
          <a:p>
            <a:pPr marL="0" indent="0"/>
            <a:r>
              <a:rPr lang="en-US" sz="2000" b="0" dirty="0" smtClean="0"/>
              <a:t>Motion passes</a:t>
            </a:r>
          </a:p>
          <a:p>
            <a:pPr marL="0" indent="0"/>
            <a:endParaRPr lang="en-US" sz="1600" b="0" dirty="0" smtClean="0"/>
          </a:p>
          <a:p>
            <a:pPr marL="0" indent="0"/>
            <a:r>
              <a:rPr lang="en-US" sz="1800" b="0" dirty="0" smtClean="0"/>
              <a:t>Results from the Aug. 14</a:t>
            </a:r>
            <a:r>
              <a:rPr lang="en-US" sz="1800" b="0" baseline="30000" dirty="0" smtClean="0"/>
              <a:t>th</a:t>
            </a:r>
            <a:r>
              <a:rPr lang="en-US" sz="1800" b="0" dirty="0" smtClean="0"/>
              <a:t> </a:t>
            </a:r>
            <a:r>
              <a:rPr lang="en-US" sz="1800" b="0" dirty="0" err="1" smtClean="0"/>
              <a:t>telecon</a:t>
            </a:r>
            <a:r>
              <a:rPr lang="en-US" sz="1800" b="0" dirty="0" smtClean="0"/>
              <a:t>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58453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Sep.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3"/>
            <a:ext cx="10361084" cy="4537622"/>
          </a:xfrm>
        </p:spPr>
        <p:txBody>
          <a:bodyPr/>
          <a:lstStyle/>
          <a:p>
            <a:pPr marL="0" indent="0"/>
            <a:r>
              <a:rPr lang="en-US" sz="2000" dirty="0"/>
              <a:t>11-19-1438 CR for PHY related comments for </a:t>
            </a:r>
            <a:r>
              <a:rPr lang="en-US" sz="2000" dirty="0" smtClean="0"/>
              <a:t>LB240-part3</a:t>
            </a:r>
          </a:p>
          <a:p>
            <a:pPr marL="0" indent="0"/>
            <a:endParaRPr lang="en-US" sz="2000" dirty="0" smtClean="0"/>
          </a:p>
          <a:p>
            <a:pPr marL="0" indent="0"/>
            <a:r>
              <a:rPr lang="en-US" sz="2000" dirty="0" smtClean="0"/>
              <a:t>Motion </a:t>
            </a:r>
            <a:r>
              <a:rPr lang="en-US" sz="2000" b="0" dirty="0" smtClean="0"/>
              <a:t>201909-09:</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11-19-1438r1 </a:t>
            </a:r>
            <a:r>
              <a:rPr lang="en-US" sz="2000" b="0" dirty="0"/>
              <a:t>for CIDs 1369, 1584, 1587, </a:t>
            </a:r>
            <a:r>
              <a:rPr lang="en-US" sz="2000" b="0" dirty="0" smtClean="0"/>
              <a:t>1656 and 1337,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 </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13/0/0</a:t>
            </a:r>
          </a:p>
          <a:p>
            <a:pPr marL="0" indent="0"/>
            <a:r>
              <a:rPr lang="en-US" sz="2000" b="0" dirty="0" smtClean="0"/>
              <a:t>Motion passes.</a:t>
            </a:r>
            <a:endParaRPr lang="en-US" sz="1600" b="0" dirty="0" smtClean="0"/>
          </a:p>
          <a:p>
            <a:pPr marL="0" indent="0"/>
            <a:r>
              <a:rPr lang="en-US" sz="1800" b="0" dirty="0" smtClean="0"/>
              <a:t>Results from the Aug. 21</a:t>
            </a:r>
            <a:r>
              <a:rPr lang="en-US" sz="1800" b="0" baseline="30000" dirty="0" smtClean="0"/>
              <a:t>st</a:t>
            </a:r>
            <a:r>
              <a:rPr lang="en-US" sz="1800" b="0" dirty="0" smtClean="0"/>
              <a:t> </a:t>
            </a:r>
            <a:r>
              <a:rPr lang="en-US" sz="1800" b="0" dirty="0" err="1" smtClean="0"/>
              <a:t>telecon</a:t>
            </a:r>
            <a:r>
              <a:rPr lang="en-US" sz="1800" b="0" dirty="0" smtClean="0"/>
              <a:t> (Y/N/A):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86496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11-19-1422 </a:t>
            </a:r>
            <a:r>
              <a:rPr lang="en-US" sz="2000" b="0" dirty="0"/>
              <a:t>LB240-Clause-11-PXDMG-CIDs</a:t>
            </a:r>
            <a:endParaRPr lang="en-US" sz="2000" dirty="0" smtClean="0"/>
          </a:p>
          <a:p>
            <a:pPr marL="0" indent="0"/>
            <a:endParaRPr lang="en-US" sz="2000" dirty="0" smtClean="0"/>
          </a:p>
          <a:p>
            <a:pPr marL="0" indent="0"/>
            <a:r>
              <a:rPr lang="en-US" sz="2000" dirty="0" smtClean="0"/>
              <a:t>Motion </a:t>
            </a:r>
            <a:r>
              <a:rPr lang="en-US" sz="2000" b="0" dirty="0" smtClean="0"/>
              <a:t>201909-10: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11-19-1422r2  for CIDs 1270, 2344, 1083, 1079, 2021, 2011, 1861, 2380, 1280, 1239, 1080, 1240, 1432, 2379, 1434, 1437, 1435, 2352 and </a:t>
            </a:r>
            <a:r>
              <a:rPr lang="en-US" sz="2000" b="0" dirty="0" smtClean="0"/>
              <a:t>2351,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12/0/0</a:t>
            </a:r>
          </a:p>
          <a:p>
            <a:pPr marL="0" indent="0"/>
            <a:r>
              <a:rPr lang="en-US" sz="2000" b="0" dirty="0" smtClean="0"/>
              <a:t>Motion passes</a:t>
            </a:r>
          </a:p>
          <a:p>
            <a:pPr marL="0" indent="0"/>
            <a:endParaRPr lang="en-US" sz="1600" b="0" dirty="0" smtClean="0"/>
          </a:p>
          <a:p>
            <a:pPr marL="0" indent="0"/>
            <a:r>
              <a:rPr lang="en-US" sz="1800" b="0" dirty="0" smtClean="0"/>
              <a:t>Results from the Aug. 28</a:t>
            </a:r>
            <a:r>
              <a:rPr lang="en-US" sz="1800" b="0" baseline="30000" dirty="0" smtClean="0"/>
              <a:t>th</a:t>
            </a:r>
            <a:r>
              <a:rPr lang="en-US" sz="1800" b="0" dirty="0" smtClean="0"/>
              <a:t> </a:t>
            </a:r>
            <a:r>
              <a:rPr lang="en-US" sz="1800" b="0" dirty="0" err="1" smtClean="0"/>
              <a:t>telecon</a:t>
            </a:r>
            <a:r>
              <a:rPr lang="en-US" sz="1800" b="0" dirty="0" smtClean="0"/>
              <a:t>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2668129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11-19-1455 </a:t>
            </a:r>
            <a:r>
              <a:rPr lang="en-US" sz="2000" b="0" dirty="0"/>
              <a:t>Resolution to LB240 CID 1118, 1129, and </a:t>
            </a:r>
            <a:r>
              <a:rPr lang="en-US" sz="2000" b="0" dirty="0" smtClean="0"/>
              <a:t>1324</a:t>
            </a:r>
          </a:p>
          <a:p>
            <a:pPr marL="0" indent="0"/>
            <a:endParaRPr lang="en-US" sz="2000" dirty="0" smtClean="0"/>
          </a:p>
          <a:p>
            <a:pPr marL="0" indent="0"/>
            <a:r>
              <a:rPr lang="en-US" sz="2000" dirty="0" smtClean="0"/>
              <a:t>Motion </a:t>
            </a:r>
            <a:r>
              <a:rPr lang="en-US" sz="2000" b="0" dirty="0" smtClean="0"/>
              <a:t>201909-11:</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11-19-1455r2</a:t>
            </a:r>
            <a:r>
              <a:rPr lang="en-US" sz="2000" b="0" dirty="0"/>
              <a:t>  for CIDs 1118, 1129 and </a:t>
            </a:r>
            <a:r>
              <a:rPr lang="en-US" sz="2000" b="0" dirty="0" smtClean="0"/>
              <a:t>1324,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(Y/N/A</a:t>
            </a:r>
            <a:r>
              <a:rPr lang="en-US" sz="2000" b="0" dirty="0" smtClean="0"/>
              <a:t>): 8/0/0</a:t>
            </a:r>
          </a:p>
          <a:p>
            <a:pPr marL="0" indent="0"/>
            <a:r>
              <a:rPr lang="en-US" sz="2000" b="0" dirty="0" smtClean="0"/>
              <a:t>Motion passes</a:t>
            </a:r>
          </a:p>
          <a:p>
            <a:pPr marL="0" indent="0"/>
            <a:endParaRPr lang="en-US" sz="1600" b="0" dirty="0" smtClean="0"/>
          </a:p>
          <a:p>
            <a:pPr marL="0" indent="0"/>
            <a:r>
              <a:rPr lang="en-US" sz="1800" b="0" dirty="0" smtClean="0"/>
              <a:t>Results from the Aug. 28</a:t>
            </a:r>
            <a:r>
              <a:rPr lang="en-US" sz="1800" b="0" baseline="30000" dirty="0" smtClean="0"/>
              <a:t>th</a:t>
            </a:r>
            <a:r>
              <a:rPr lang="en-US" sz="1800" b="0" dirty="0" smtClean="0"/>
              <a:t> </a:t>
            </a:r>
            <a:r>
              <a:rPr lang="en-US" sz="1800" b="0" dirty="0" err="1" smtClean="0"/>
              <a:t>telecon</a:t>
            </a:r>
            <a:r>
              <a:rPr lang="en-US" sz="1800" b="0" dirty="0" smtClean="0"/>
              <a:t> (Y/N/A): 7/0/1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4596544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11-19-1504 </a:t>
            </a:r>
            <a:r>
              <a:rPr lang="en-US" sz="2000" b="0" dirty="0" smtClean="0"/>
              <a:t>Proposed </a:t>
            </a:r>
            <a:r>
              <a:rPr lang="en-US" sz="2000" b="0" dirty="0"/>
              <a:t>resolution to LB240 </a:t>
            </a:r>
            <a:r>
              <a:rPr lang="en-US" sz="2000" b="0" dirty="0" smtClean="0"/>
              <a:t>CID-1058</a:t>
            </a:r>
          </a:p>
          <a:p>
            <a:pPr marL="0" indent="0"/>
            <a:endParaRPr lang="en-US" sz="2000" dirty="0" smtClean="0"/>
          </a:p>
          <a:p>
            <a:pPr marL="0" indent="0"/>
            <a:r>
              <a:rPr lang="en-US" sz="2000" dirty="0" smtClean="0"/>
              <a:t>Motion </a:t>
            </a:r>
            <a:r>
              <a:rPr lang="en-US" sz="2000" b="0" dirty="0" smtClean="0"/>
              <a:t>201909-12:</a:t>
            </a:r>
            <a:endParaRPr lang="en-US" sz="2000" dirty="0" smtClean="0"/>
          </a:p>
          <a:p>
            <a:pPr marL="0" indent="0"/>
            <a:r>
              <a:rPr lang="en-US" sz="2000" b="0" dirty="0" smtClean="0"/>
              <a:t>Move to </a:t>
            </a:r>
            <a:r>
              <a:rPr lang="en-US" sz="2000" b="0" dirty="0"/>
              <a:t>adopt the </a:t>
            </a:r>
            <a:r>
              <a:rPr lang="en-US" sz="2000" b="0" dirty="0" smtClean="0"/>
              <a:t>resolutions depicted </a:t>
            </a:r>
            <a:r>
              <a:rPr lang="en-US" sz="2000" b="0" dirty="0"/>
              <a:t>by document 11-19-1504r0 for CIDs 1058</a:t>
            </a:r>
            <a:r>
              <a:rPr lang="en-US" sz="2000" b="0" dirty="0" smtClean="0"/>
              <a:t>,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10/0/0</a:t>
            </a:r>
          </a:p>
          <a:p>
            <a:pPr marL="0" indent="0"/>
            <a:r>
              <a:rPr lang="en-US" sz="2000" b="0" dirty="0" smtClean="0"/>
              <a:t>Motion passes.</a:t>
            </a:r>
          </a:p>
          <a:p>
            <a:pPr marL="0" indent="0"/>
            <a:endParaRPr lang="en-US" sz="1600" b="0" dirty="0" smtClean="0"/>
          </a:p>
          <a:p>
            <a:pPr marL="0" indent="0"/>
            <a:r>
              <a:rPr lang="en-US" sz="1800" b="0" dirty="0" smtClean="0"/>
              <a:t>Results from the Sep. ad hoc (Y/N/A): 12/0/0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448320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11-19-1466 </a:t>
            </a:r>
            <a:r>
              <a:rPr lang="en-US" sz="2000" b="0" dirty="0"/>
              <a:t>Various editorial </a:t>
            </a:r>
            <a:r>
              <a:rPr lang="en-US" sz="2000" b="0" dirty="0" smtClean="0"/>
              <a:t>CIDs</a:t>
            </a:r>
          </a:p>
          <a:p>
            <a:pPr marL="0" indent="0"/>
            <a:endParaRPr lang="en-US" sz="2000" dirty="0" smtClean="0"/>
          </a:p>
          <a:p>
            <a:pPr marL="0" indent="0"/>
            <a:r>
              <a:rPr lang="en-US" sz="2000" dirty="0" smtClean="0"/>
              <a:t>Motion </a:t>
            </a:r>
            <a:r>
              <a:rPr lang="en-US" sz="2000" b="0" dirty="0" smtClean="0"/>
              <a:t>201909-13:</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11-19-1466r1 for CIDs 1789, 1790, 1958, 1966, 1967, 1969 and </a:t>
            </a:r>
            <a:r>
              <a:rPr lang="en-US" sz="2000" b="0" dirty="0" smtClean="0"/>
              <a:t>1974,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(Y/N/A</a:t>
            </a:r>
            <a:r>
              <a:rPr lang="en-US" sz="2000" b="0" dirty="0" smtClean="0"/>
              <a:t>): 11/0/0 </a:t>
            </a:r>
          </a:p>
          <a:p>
            <a:pPr marL="0" indent="0"/>
            <a:r>
              <a:rPr lang="en-US" sz="2000" b="0" dirty="0" smtClean="0"/>
              <a:t>Motion passes.</a:t>
            </a:r>
          </a:p>
          <a:p>
            <a:pPr marL="0" indent="0"/>
            <a:endParaRPr lang="en-US" sz="1600" b="0" dirty="0" smtClean="0"/>
          </a:p>
          <a:p>
            <a:pPr marL="0" indent="0"/>
            <a:r>
              <a:rPr lang="en-US" sz="1800" b="0" dirty="0" smtClean="0"/>
              <a:t>Results from the Sep. ad hoc (Y/N/A): 10/0/0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919027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484785"/>
            <a:ext cx="10361084" cy="4609630"/>
          </a:xfrm>
        </p:spPr>
        <p:txBody>
          <a:bodyPr/>
          <a:lstStyle/>
          <a:p>
            <a:pPr marL="0" indent="0"/>
            <a:r>
              <a:rPr lang="en-US" sz="2000" dirty="0" smtClean="0"/>
              <a:t>11-19-1454 </a:t>
            </a:r>
            <a:r>
              <a:rPr lang="en-US" sz="2000" b="0" dirty="0"/>
              <a:t>CR for </a:t>
            </a:r>
            <a:r>
              <a:rPr lang="en-US" sz="2000" b="0" dirty="0" err="1"/>
              <a:t>Misc</a:t>
            </a:r>
            <a:r>
              <a:rPr lang="en-US" sz="2000" b="0" dirty="0"/>
              <a:t> CIDs</a:t>
            </a:r>
            <a:r>
              <a:rPr lang="en-US" sz="2000" dirty="0" smtClean="0"/>
              <a:t> </a:t>
            </a:r>
          </a:p>
          <a:p>
            <a:pPr marL="0" indent="0"/>
            <a:endParaRPr lang="en-US" sz="2000" dirty="0" smtClean="0"/>
          </a:p>
          <a:p>
            <a:pPr marL="0" indent="0"/>
            <a:r>
              <a:rPr lang="en-US" sz="2000" dirty="0" smtClean="0"/>
              <a:t>Motion </a:t>
            </a:r>
            <a:r>
              <a:rPr lang="en-US" sz="2000" b="0" dirty="0" smtClean="0"/>
              <a:t>201909-14:</a:t>
            </a:r>
            <a:endParaRPr lang="en-US" sz="2000" dirty="0" smtClean="0"/>
          </a:p>
          <a:p>
            <a:pPr marL="0" indent="0"/>
            <a:r>
              <a:rPr lang="en-US" sz="2000" b="0" dirty="0" smtClean="0"/>
              <a:t>Move to </a:t>
            </a:r>
            <a:r>
              <a:rPr lang="en-US" sz="2000" b="0" dirty="0"/>
              <a:t>adopt the </a:t>
            </a:r>
            <a:r>
              <a:rPr lang="en-US" sz="2000" b="0" dirty="0" smtClean="0"/>
              <a:t>resolutions depicted </a:t>
            </a:r>
            <a:r>
              <a:rPr lang="en-US" sz="2000" b="0" dirty="0"/>
              <a:t>by document 11-19-1454r1 for CIDs 1104, 1366, 2310, 2281, 2303, 1560, 1545, 1536, 1537, 1538, 1539, 1540, 2156, 2204, 2256  and </a:t>
            </a:r>
            <a:r>
              <a:rPr lang="en-US" sz="2000" b="0" dirty="0" smtClean="0"/>
              <a:t>1984,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Dibakar Das</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11/0/0</a:t>
            </a:r>
          </a:p>
          <a:p>
            <a:pPr marL="0" indent="0"/>
            <a:r>
              <a:rPr lang="en-US" sz="2000" b="0" dirty="0" smtClean="0"/>
              <a:t>Motion passes.</a:t>
            </a:r>
          </a:p>
          <a:p>
            <a:pPr marL="0" indent="0"/>
            <a:endParaRPr lang="en-US" sz="1600" b="0" dirty="0" smtClean="0"/>
          </a:p>
          <a:p>
            <a:pPr marL="0" indent="0"/>
            <a:r>
              <a:rPr lang="en-US" sz="1800" b="0" dirty="0" smtClean="0"/>
              <a:t>Results from the Sep. ad hoc (Y/N/A): 9/0/0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97317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11-19-1460 </a:t>
            </a:r>
            <a:r>
              <a:rPr lang="en-US" sz="2000" b="0" dirty="0"/>
              <a:t>Proposed resolution to a few LB#240 CIDs on DMG/EDMG </a:t>
            </a:r>
            <a:r>
              <a:rPr lang="en-US" sz="2000" b="0" dirty="0" smtClean="0"/>
              <a:t>ranging</a:t>
            </a:r>
          </a:p>
          <a:p>
            <a:pPr marL="0" indent="0"/>
            <a:endParaRPr lang="en-US" sz="2000" dirty="0" smtClean="0"/>
          </a:p>
          <a:p>
            <a:pPr marL="0" indent="0"/>
            <a:r>
              <a:rPr lang="en-US" sz="2000" dirty="0" smtClean="0"/>
              <a:t>Motion </a:t>
            </a:r>
            <a:r>
              <a:rPr lang="en-US" sz="2000" b="0" dirty="0" smtClean="0"/>
              <a:t>201909-15:</a:t>
            </a:r>
            <a:endParaRPr lang="en-US" sz="2000" dirty="0" smtClean="0"/>
          </a:p>
          <a:p>
            <a:pPr marL="0" indent="0"/>
            <a:r>
              <a:rPr lang="en-US" sz="2000" b="0" dirty="0" smtClean="0"/>
              <a:t>Move to </a:t>
            </a:r>
            <a:r>
              <a:rPr lang="en-US" sz="2000" b="0" dirty="0"/>
              <a:t>adopt the </a:t>
            </a:r>
            <a:r>
              <a:rPr lang="en-US" sz="2000" b="0" dirty="0" smtClean="0"/>
              <a:t>resolutions depicted </a:t>
            </a:r>
            <a:r>
              <a:rPr lang="en-US" sz="2000" b="0" dirty="0"/>
              <a:t>by document 11-19-1460r1 for CIDs 2145 and </a:t>
            </a:r>
            <a:r>
              <a:rPr lang="en-US" sz="2000" b="0" dirty="0" smtClean="0"/>
              <a:t>2146,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Dibakar Das</a:t>
            </a:r>
            <a:endParaRPr lang="en-US" sz="2000" b="0" dirty="0"/>
          </a:p>
          <a:p>
            <a:pPr marL="0" indent="0"/>
            <a:r>
              <a:rPr lang="en-US" sz="2000" b="0" dirty="0"/>
              <a:t>Results (Y/N/A</a:t>
            </a:r>
            <a:r>
              <a:rPr lang="en-US" sz="2000" b="0" dirty="0" smtClean="0"/>
              <a:t>): 11/0/0</a:t>
            </a:r>
          </a:p>
          <a:p>
            <a:pPr marL="0" indent="0"/>
            <a:r>
              <a:rPr lang="en-US" sz="2000" b="0" dirty="0" smtClean="0"/>
              <a:t>Motion passes</a:t>
            </a:r>
          </a:p>
          <a:p>
            <a:pPr marL="0" indent="0"/>
            <a:endParaRPr lang="en-US" sz="1600" b="0" dirty="0" smtClean="0"/>
          </a:p>
          <a:p>
            <a:pPr marL="0" indent="0"/>
            <a:r>
              <a:rPr lang="en-US" sz="1800" b="0" dirty="0" smtClean="0"/>
              <a:t>Results from the Sep. ad hoc (Y/N/A): 8/0/0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652929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smtClean="0"/>
              <a:t>11-19-1461 </a:t>
            </a:r>
            <a:r>
              <a:rPr lang="en-US" sz="2000" b="0" dirty="0"/>
              <a:t>CR for </a:t>
            </a:r>
            <a:r>
              <a:rPr lang="en-US" sz="2000" b="0" dirty="0" err="1"/>
              <a:t>Misc</a:t>
            </a:r>
            <a:r>
              <a:rPr lang="en-US" sz="2000" b="0" dirty="0"/>
              <a:t> CIDs on Ranging Parameters </a:t>
            </a:r>
            <a:r>
              <a:rPr lang="en-US" sz="2000" b="0" dirty="0" smtClean="0"/>
              <a:t>field</a:t>
            </a:r>
          </a:p>
          <a:p>
            <a:pPr marL="0" indent="0"/>
            <a:endParaRPr lang="en-US" sz="2000" dirty="0" smtClean="0"/>
          </a:p>
          <a:p>
            <a:pPr marL="0" indent="0"/>
            <a:r>
              <a:rPr lang="en-US" sz="2000" dirty="0" smtClean="0"/>
              <a:t>Motion </a:t>
            </a:r>
            <a:r>
              <a:rPr lang="en-US" sz="2000" b="0" dirty="0" smtClean="0"/>
              <a:t>201909-16:</a:t>
            </a:r>
            <a:endParaRPr lang="en-US" sz="2000" dirty="0" smtClean="0"/>
          </a:p>
          <a:p>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11-19-1461r3 </a:t>
            </a:r>
            <a:r>
              <a:rPr lang="en-US" sz="2000" b="0" dirty="0"/>
              <a:t>for CIDs 1123, 1125, </a:t>
            </a:r>
          </a:p>
          <a:p>
            <a:pPr marL="0" indent="0"/>
            <a:r>
              <a:rPr lang="en-US" sz="2000" b="0" dirty="0"/>
              <a:t>1127, 1386, 1462, </a:t>
            </a:r>
            <a:r>
              <a:rPr lang="en-US" sz="2000" b="0" dirty="0" smtClean="0"/>
              <a:t>1648, </a:t>
            </a:r>
            <a:r>
              <a:rPr lang="en-US" sz="2000" b="0" dirty="0"/>
              <a:t>1709, 2437, 1581, 1658 and </a:t>
            </a:r>
            <a:r>
              <a:rPr lang="en-US" sz="2000" b="0" dirty="0" smtClean="0"/>
              <a:t>1711,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Dibakar Das</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9/0/0 motion passes.</a:t>
            </a:r>
          </a:p>
          <a:p>
            <a:pPr marL="0" indent="0"/>
            <a:endParaRPr lang="en-US" sz="1600" b="0" dirty="0" smtClean="0"/>
          </a:p>
          <a:p>
            <a:pPr marL="0" indent="0"/>
            <a:r>
              <a:rPr lang="en-US" sz="1800" b="0" dirty="0" smtClean="0"/>
              <a:t>Results from the Sep. ad hoc (Y/N/A): 5/0/2</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54402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11-19-1402 </a:t>
            </a:r>
            <a:r>
              <a:rPr lang="en-US" sz="2000" b="0" dirty="0" smtClean="0"/>
              <a:t>lb40-sec-res-aug</a:t>
            </a:r>
          </a:p>
          <a:p>
            <a:pPr marL="0" indent="0"/>
            <a:endParaRPr lang="en-US" sz="2000" dirty="0" smtClean="0"/>
          </a:p>
          <a:p>
            <a:pPr marL="0" indent="0"/>
            <a:r>
              <a:rPr lang="en-US" sz="2000" dirty="0" smtClean="0"/>
              <a:t>Motion </a:t>
            </a:r>
            <a:r>
              <a:rPr lang="en-US" sz="2000" b="0" dirty="0" smtClean="0"/>
              <a:t>201909-17:</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11-19-1402r2 for CIDs 1853, 1918, 1447, </a:t>
            </a:r>
            <a:r>
              <a:rPr lang="en-US" sz="2000" b="0" dirty="0" smtClean="0"/>
              <a:t>1107 and 2016,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Ali Raissinia </a:t>
            </a:r>
            <a:endParaRPr lang="en-US" sz="2000" b="0" dirty="0"/>
          </a:p>
          <a:p>
            <a:pPr marL="0" indent="0"/>
            <a:r>
              <a:rPr lang="en-US" sz="2000" b="0" dirty="0"/>
              <a:t>Results (Y/N/A</a:t>
            </a:r>
            <a:r>
              <a:rPr lang="en-US" sz="2000" b="0" dirty="0" smtClean="0"/>
              <a:t>): 11/0/0</a:t>
            </a:r>
          </a:p>
          <a:p>
            <a:pPr marL="0" indent="0"/>
            <a:r>
              <a:rPr lang="en-US" sz="2000" b="0" dirty="0" smtClean="0"/>
              <a:t>Motion passes</a:t>
            </a:r>
            <a:endParaRPr lang="en-US" sz="1600" b="0" dirty="0" smtClean="0"/>
          </a:p>
          <a:p>
            <a:pPr marL="0" indent="0"/>
            <a:r>
              <a:rPr lang="en-US" sz="1800" b="0" dirty="0" smtClean="0"/>
              <a:t>Results from the Sep. ad hoc (Y/N/A): 7/0/0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3713142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11-19-1402 </a:t>
            </a:r>
            <a:r>
              <a:rPr lang="en-US" sz="2000" b="0" dirty="0" smtClean="0"/>
              <a:t>lb40-sec-res-aug</a:t>
            </a:r>
          </a:p>
          <a:p>
            <a:endParaRPr lang="en-US" sz="2000" dirty="0" smtClean="0"/>
          </a:p>
          <a:p>
            <a:r>
              <a:rPr lang="en-US" sz="2000" dirty="0" smtClean="0"/>
              <a:t>Motion </a:t>
            </a:r>
            <a:r>
              <a:rPr lang="en-US" sz="2000" b="0" dirty="0" smtClean="0"/>
              <a:t>201909-18:</a:t>
            </a:r>
            <a:endParaRPr lang="en-US" sz="2000" dirty="0"/>
          </a:p>
          <a:p>
            <a:r>
              <a:rPr lang="en-US" sz="2000" b="0" dirty="0"/>
              <a:t>Move to adopt text changes </a:t>
            </a:r>
            <a:r>
              <a:rPr lang="en-US" sz="2000" b="0" dirty="0" smtClean="0"/>
              <a:t>in </a:t>
            </a:r>
            <a:r>
              <a:rPr lang="en-US" sz="2000" b="0" dirty="0"/>
              <a:t>doc 11-19-1402r2 under clause identified by </a:t>
            </a:r>
          </a:p>
          <a:p>
            <a:pPr marL="0" indent="0"/>
            <a:r>
              <a:rPr lang="en-US" sz="2000" b="0" dirty="0"/>
              <a:t>“D1402-02 discussion” to resolve inconsistencies and fixes to example key </a:t>
            </a:r>
            <a:r>
              <a:rPr lang="en-US" sz="2000" b="0" dirty="0" smtClean="0"/>
              <a:t>derivations,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Girish Madpuwar </a:t>
            </a:r>
            <a:endParaRPr lang="en-US" sz="2000" b="0" dirty="0"/>
          </a:p>
          <a:p>
            <a:pPr marL="0" indent="0"/>
            <a:r>
              <a:rPr lang="en-US" sz="2000" b="0" dirty="0"/>
              <a:t>Second</a:t>
            </a:r>
            <a:r>
              <a:rPr lang="en-US" sz="2000" b="0" dirty="0" smtClean="0"/>
              <a:t>: Assaf Kasher</a:t>
            </a:r>
            <a:endParaRPr lang="en-US" sz="2000" b="0" dirty="0"/>
          </a:p>
          <a:p>
            <a:pPr marL="0" indent="0"/>
            <a:r>
              <a:rPr lang="en-US" sz="2000" b="0" dirty="0"/>
              <a:t>Results (Y/N/A</a:t>
            </a:r>
            <a:r>
              <a:rPr lang="en-US" sz="2000" b="0" dirty="0" smtClean="0"/>
              <a:t>): 9/0/0</a:t>
            </a:r>
          </a:p>
          <a:p>
            <a:pPr marL="0" indent="0"/>
            <a:r>
              <a:rPr lang="en-US" sz="2000" b="0" dirty="0" smtClean="0"/>
              <a:t>Motion passes/</a:t>
            </a:r>
            <a:endParaRPr lang="en-US" sz="1800" b="0" dirty="0" smtClean="0"/>
          </a:p>
          <a:p>
            <a:pPr marL="0" indent="0"/>
            <a:r>
              <a:rPr lang="en-US" sz="1800" b="0" dirty="0" smtClean="0"/>
              <a:t>Results </a:t>
            </a:r>
            <a:r>
              <a:rPr lang="en-US" sz="1800" b="0" dirty="0"/>
              <a:t>from the Sep. ad hoc (Y/N/A</a:t>
            </a:r>
            <a:r>
              <a:rPr lang="en-US" sz="1800" b="0" dirty="0" smtClean="0"/>
              <a:t>):7/0/0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9412825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 Resolution from Ad Hoc and </a:t>
            </a:r>
            <a:r>
              <a:rPr lang="en-US" dirty="0" err="1"/>
              <a:t>Telecon</a:t>
            </a:r>
            <a:endParaRPr lang="en-US" dirty="0"/>
          </a:p>
        </p:txBody>
      </p:sp>
      <p:sp>
        <p:nvSpPr>
          <p:cNvPr id="3" name="Content Placeholder 2"/>
          <p:cNvSpPr>
            <a:spLocks noGrp="1"/>
          </p:cNvSpPr>
          <p:nvPr>
            <p:ph idx="1"/>
          </p:nvPr>
        </p:nvSpPr>
        <p:spPr>
          <a:xfrm>
            <a:off x="407368" y="1751015"/>
            <a:ext cx="11521280" cy="4343400"/>
          </a:xfrm>
        </p:spPr>
        <p:txBody>
          <a:bodyPr/>
          <a:lstStyle/>
          <a:p>
            <a:r>
              <a:rPr lang="en-US" sz="2000" dirty="0" smtClean="0"/>
              <a:t>11-19-1483 </a:t>
            </a:r>
            <a:r>
              <a:rPr lang="en-US" sz="2000" b="0" dirty="0"/>
              <a:t>Changes to D1.2 for consistent use of </a:t>
            </a:r>
            <a:r>
              <a:rPr lang="en-US" sz="2000" b="0" dirty="0" smtClean="0"/>
              <a:t>terminology</a:t>
            </a:r>
          </a:p>
          <a:p>
            <a:endParaRPr lang="en-US" sz="2000" dirty="0" smtClean="0"/>
          </a:p>
          <a:p>
            <a:r>
              <a:rPr lang="en-US" sz="2000" dirty="0" smtClean="0"/>
              <a:t>Motion </a:t>
            </a:r>
            <a:r>
              <a:rPr lang="en-US" sz="2000" b="0" dirty="0" smtClean="0"/>
              <a:t>201909-19:</a:t>
            </a:r>
            <a:endParaRPr lang="en-US" sz="2000" dirty="0"/>
          </a:p>
          <a:p>
            <a:pPr marL="0" indent="0"/>
            <a:r>
              <a:rPr lang="en-US" sz="2000" b="0" dirty="0"/>
              <a:t>Move to adopt text changes </a:t>
            </a:r>
            <a:r>
              <a:rPr lang="en-US" sz="2000" b="0" dirty="0" smtClean="0"/>
              <a:t>identified in doc 11-19-1483r2, </a:t>
            </a:r>
            <a:r>
              <a:rPr lang="en-US" sz="2000" b="0" dirty="0"/>
              <a:t>instruct the technical editor to incorporate it in the </a:t>
            </a:r>
            <a:r>
              <a:rPr lang="en-US" sz="2000" b="0" dirty="0" smtClean="0"/>
              <a:t>P802.11az </a:t>
            </a:r>
            <a:r>
              <a:rPr lang="en-US" sz="2000" b="0" dirty="0"/>
              <a:t>draft amendment text and empower the editor to perform editorial changes.</a:t>
            </a:r>
          </a:p>
          <a:p>
            <a:pPr marL="0" indent="0"/>
            <a:endParaRPr lang="en-US" sz="1400" b="0" dirty="0" smtClean="0"/>
          </a:p>
          <a:p>
            <a:pPr marL="0" indent="0"/>
            <a:r>
              <a:rPr lang="en-US" sz="2000" b="0" dirty="0" smtClean="0"/>
              <a:t>Moved: Ganesh </a:t>
            </a:r>
            <a:r>
              <a:rPr lang="en-US" sz="2000" b="0" dirty="0" err="1" smtClean="0"/>
              <a:t>Venkatesan</a:t>
            </a:r>
            <a:endParaRPr lang="en-US" sz="2000" b="0" dirty="0"/>
          </a:p>
          <a:p>
            <a:pPr marL="0" indent="0"/>
            <a:r>
              <a:rPr lang="en-US" sz="2000" b="0" dirty="0"/>
              <a:t>Second</a:t>
            </a:r>
            <a:r>
              <a:rPr lang="en-US" sz="2000" b="0" dirty="0" smtClean="0"/>
              <a:t>: Girish Madpuwar </a:t>
            </a:r>
            <a:endParaRPr lang="en-US" sz="2000" b="0" dirty="0"/>
          </a:p>
          <a:p>
            <a:pPr marL="0" indent="0"/>
            <a:r>
              <a:rPr lang="en-US" sz="2000" b="0" dirty="0"/>
              <a:t>Results (Y/N/A</a:t>
            </a:r>
            <a:r>
              <a:rPr lang="en-US" sz="2000" b="0" dirty="0" smtClean="0"/>
              <a:t>): 9/0/1</a:t>
            </a:r>
          </a:p>
          <a:p>
            <a:pPr marL="0" indent="0"/>
            <a:r>
              <a:rPr lang="en-US" sz="2000" b="0" dirty="0" smtClean="0"/>
              <a:t>Motion passes.</a:t>
            </a:r>
            <a:endParaRPr lang="en-US" sz="1800" b="0" dirty="0" smtClean="0"/>
          </a:p>
          <a:p>
            <a:pPr marL="0" indent="0"/>
            <a:r>
              <a:rPr lang="en-US" sz="1800" b="0" dirty="0" smtClean="0"/>
              <a:t>Results </a:t>
            </a:r>
            <a:r>
              <a:rPr lang="en-US" sz="1800" b="0" dirty="0"/>
              <a:t>from the Sep. ad hoc (Y/N/A</a:t>
            </a:r>
            <a:r>
              <a:rPr lang="en-US" sz="1800" b="0" dirty="0" smtClean="0"/>
              <a:t>):11/0/0</a:t>
            </a:r>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41402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11-19-1479 </a:t>
            </a:r>
            <a:r>
              <a:rPr lang="en-US" sz="2000" b="0" dirty="0"/>
              <a:t>CR for Miscellaneous CIDs in </a:t>
            </a:r>
            <a:r>
              <a:rPr lang="en-US" sz="2000" b="0" dirty="0" smtClean="0"/>
              <a:t>LB240</a:t>
            </a:r>
          </a:p>
          <a:p>
            <a:pPr marL="0" indent="0"/>
            <a:endParaRPr lang="en-US" sz="2000" dirty="0" smtClean="0"/>
          </a:p>
          <a:p>
            <a:pPr marL="0" indent="0"/>
            <a:r>
              <a:rPr lang="en-US" sz="2000" dirty="0" smtClean="0"/>
              <a:t>Motion </a:t>
            </a:r>
            <a:r>
              <a:rPr lang="en-US" sz="2000" b="0" dirty="0" smtClean="0"/>
              <a:t>201909-20:</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11-19-1479r2 for </a:t>
            </a:r>
            <a:r>
              <a:rPr lang="en-US" sz="2000" b="0" dirty="0"/>
              <a:t>CIDs 1922, 1055, 2274, 1339, 2363, 1700, 2501 and 2500</a:t>
            </a:r>
            <a:r>
              <a:rPr lang="en-US" sz="2000" b="0" dirty="0" smtClean="0"/>
              <a:t>,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8/0/1</a:t>
            </a:r>
          </a:p>
          <a:p>
            <a:pPr marL="0" indent="0"/>
            <a:r>
              <a:rPr lang="en-US" sz="2000" b="0" dirty="0" smtClean="0"/>
              <a:t>Motion passes.</a:t>
            </a:r>
            <a:endParaRPr lang="en-US" sz="1600" b="0" dirty="0" smtClean="0"/>
          </a:p>
          <a:p>
            <a:pPr marL="0" indent="0"/>
            <a:r>
              <a:rPr lang="en-US" sz="1800" b="0" dirty="0" smtClean="0"/>
              <a:t>Results from the Sep. ad hoc (Y/N/A): 11/0/0</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027817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from Ad Hoc and </a:t>
            </a:r>
            <a:r>
              <a:rPr lang="en-US" dirty="0" err="1" smtClean="0"/>
              <a:t>Telecon</a:t>
            </a:r>
            <a:endParaRPr lang="en-US" dirty="0"/>
          </a:p>
        </p:txBody>
      </p:sp>
      <p:sp>
        <p:nvSpPr>
          <p:cNvPr id="3" name="Content Placeholder 2"/>
          <p:cNvSpPr>
            <a:spLocks noGrp="1"/>
          </p:cNvSpPr>
          <p:nvPr>
            <p:ph idx="1"/>
          </p:nvPr>
        </p:nvSpPr>
        <p:spPr>
          <a:xfrm>
            <a:off x="914401" y="1700807"/>
            <a:ext cx="10361084" cy="4393607"/>
          </a:xfrm>
        </p:spPr>
        <p:txBody>
          <a:bodyPr/>
          <a:lstStyle/>
          <a:p>
            <a:pPr marL="0" indent="0"/>
            <a:r>
              <a:rPr lang="en-US" sz="2000" dirty="0" smtClean="0"/>
              <a:t>11-19-1438 </a:t>
            </a:r>
            <a:r>
              <a:rPr lang="en-US" sz="2000" b="0" dirty="0"/>
              <a:t>CR for PHY related comments for </a:t>
            </a:r>
            <a:r>
              <a:rPr lang="en-US" sz="2000" b="0" dirty="0" smtClean="0"/>
              <a:t>LB240-part3</a:t>
            </a:r>
          </a:p>
          <a:p>
            <a:pPr marL="0" indent="0"/>
            <a:endParaRPr lang="en-US" sz="2000" dirty="0" smtClean="0"/>
          </a:p>
          <a:p>
            <a:pPr marL="0" indent="0"/>
            <a:r>
              <a:rPr lang="en-US" sz="2000" dirty="0" smtClean="0"/>
              <a:t>Motion </a:t>
            </a:r>
            <a:r>
              <a:rPr lang="en-US" sz="2000" b="0" dirty="0" smtClean="0"/>
              <a:t>201909-21:</a:t>
            </a:r>
          </a:p>
          <a:p>
            <a:pPr marL="0" indent="0"/>
            <a:r>
              <a:rPr lang="en-US" sz="2000" b="0" dirty="0" smtClean="0"/>
              <a:t>Move to </a:t>
            </a:r>
            <a:r>
              <a:rPr lang="en-US" sz="2000" b="0" dirty="0"/>
              <a:t>adopt the </a:t>
            </a:r>
            <a:r>
              <a:rPr lang="en-US" sz="2000" b="0" dirty="0" smtClean="0"/>
              <a:t>resolutions depicted </a:t>
            </a:r>
            <a:r>
              <a:rPr lang="en-US" sz="2000" b="0" dirty="0"/>
              <a:t>by document 11-19-1438r3 for CIDs 2499, 2435, and 2436</a:t>
            </a:r>
            <a:r>
              <a:rPr lang="en-US" sz="2000" b="0" dirty="0" smtClean="0"/>
              <a:t>, 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Vankatesan</a:t>
            </a:r>
            <a:endParaRPr lang="en-US" sz="2000" b="0" dirty="0" smtClean="0"/>
          </a:p>
          <a:p>
            <a:pPr marL="0" indent="0"/>
            <a:r>
              <a:rPr lang="en-US" sz="2000" b="0" dirty="0" smtClean="0"/>
              <a:t>Second: Girish Madpuwar </a:t>
            </a:r>
            <a:endParaRPr lang="en-US" sz="2000" b="0" dirty="0"/>
          </a:p>
          <a:p>
            <a:pPr marL="0" indent="0"/>
            <a:r>
              <a:rPr lang="en-US" sz="2000" b="0" dirty="0"/>
              <a:t>Results (Y/N/A</a:t>
            </a:r>
            <a:r>
              <a:rPr lang="en-US" sz="2000" b="0" dirty="0" smtClean="0"/>
              <a:t>): 7/0/0</a:t>
            </a:r>
          </a:p>
          <a:p>
            <a:pPr marL="0" indent="0"/>
            <a:r>
              <a:rPr lang="en-US" sz="2000" b="0" dirty="0" smtClean="0"/>
              <a:t>Motion passes.</a:t>
            </a:r>
          </a:p>
          <a:p>
            <a:pPr marL="0" indent="0"/>
            <a:endParaRPr lang="en-US" sz="1600" b="0" dirty="0" smtClean="0"/>
          </a:p>
          <a:p>
            <a:pPr marL="0" indent="0"/>
            <a:r>
              <a:rPr lang="en-US" sz="1800" b="0" dirty="0" smtClean="0"/>
              <a:t>Results from the Sep. ad hoc (Y/N/A): 10/0/1</a:t>
            </a:r>
            <a:endParaRPr lang="en-US" sz="1800"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209439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11-19-1062</a:t>
            </a:r>
            <a:endParaRPr lang="en-US" dirty="0"/>
          </a:p>
        </p:txBody>
      </p:sp>
      <p:sp>
        <p:nvSpPr>
          <p:cNvPr id="3" name="Content Placeholder 2"/>
          <p:cNvSpPr>
            <a:spLocks noGrp="1"/>
          </p:cNvSpPr>
          <p:nvPr>
            <p:ph idx="1"/>
          </p:nvPr>
        </p:nvSpPr>
        <p:spPr/>
        <p:txBody>
          <a:bodyPr/>
          <a:lstStyle/>
          <a:p>
            <a:pPr marL="0" indent="0"/>
            <a:r>
              <a:rPr lang="en-US" sz="2000" dirty="0" smtClean="0"/>
              <a:t>11-19-1062 </a:t>
            </a:r>
            <a:r>
              <a:rPr lang="en-US" sz="2000" b="0" dirty="0"/>
              <a:t>EDCA-FTM </a:t>
            </a:r>
            <a:r>
              <a:rPr lang="en-US" sz="2000" b="0" dirty="0" smtClean="0"/>
              <a:t>Negotiations</a:t>
            </a:r>
          </a:p>
          <a:p>
            <a:pPr marL="0" indent="0"/>
            <a:endParaRPr lang="en-US" sz="2000" dirty="0" smtClean="0"/>
          </a:p>
          <a:p>
            <a:pPr marL="0" indent="0"/>
            <a:r>
              <a:rPr lang="en-US" sz="2000" dirty="0" smtClean="0"/>
              <a:t>Motion </a:t>
            </a:r>
            <a:r>
              <a:rPr lang="en-US" sz="2000" b="0" dirty="0" smtClean="0"/>
              <a:t>201909-22:</a:t>
            </a:r>
            <a:endParaRPr lang="en-US" sz="2000" dirty="0" smtClean="0"/>
          </a:p>
          <a:p>
            <a:pPr marL="0" indent="0"/>
            <a:r>
              <a:rPr lang="en-US" sz="2000" b="0" dirty="0">
                <a:latin typeface="Times New Roman" panose="02020603050405020304" pitchFamily="18" charset="0"/>
                <a:ea typeface="Times New Roman" panose="02020603050405020304" pitchFamily="18" charset="0"/>
              </a:rPr>
              <a:t>Move to adopt the resolutions depicted by document </a:t>
            </a:r>
            <a:r>
              <a:rPr lang="en-US" sz="2000" b="0" dirty="0" smtClean="0">
                <a:latin typeface="Times New Roman" panose="02020603050405020304" pitchFamily="18" charset="0"/>
                <a:ea typeface="Times New Roman" panose="02020603050405020304" pitchFamily="18" charset="0"/>
              </a:rPr>
              <a:t>11-19-1062r7 </a:t>
            </a:r>
            <a:r>
              <a:rPr lang="en-US" sz="2000" b="0" dirty="0">
                <a:latin typeface="Times New Roman" panose="02020603050405020304" pitchFamily="18" charset="0"/>
                <a:ea typeface="Times New Roman" panose="02020603050405020304" pitchFamily="18" charset="0"/>
              </a:rPr>
              <a:t>for CID 1516, instruct the technical editor to incorporate it in the P802.11az draft and grant </a:t>
            </a:r>
            <a:r>
              <a:rPr lang="en-US" sz="2000" b="0" dirty="0" smtClean="0">
                <a:latin typeface="Times New Roman" panose="02020603050405020304" pitchFamily="18" charset="0"/>
                <a:ea typeface="Times New Roman" panose="02020603050405020304" pitchFamily="18" charset="0"/>
              </a:rPr>
              <a:t>the editor </a:t>
            </a:r>
            <a:r>
              <a:rPr lang="en-US" sz="2000" b="0" dirty="0">
                <a:latin typeface="Times New Roman" panose="02020603050405020304" pitchFamily="18" charset="0"/>
                <a:ea typeface="Times New Roman" panose="02020603050405020304" pitchFamily="18" charset="0"/>
              </a:rPr>
              <a:t>editorial license</a:t>
            </a:r>
            <a:r>
              <a:rPr lang="en-US" sz="2000" b="0" dirty="0" smtClean="0">
                <a:latin typeface="Times New Roman" panose="02020603050405020304" pitchFamily="18" charset="0"/>
                <a:ea typeface="Times New Roman" panose="02020603050405020304" pitchFamily="18" charset="0"/>
              </a:rPr>
              <a:t>.</a:t>
            </a:r>
          </a:p>
          <a:p>
            <a:pPr marL="0" indent="0"/>
            <a:endParaRPr lang="en-US" sz="2000" b="0" dirty="0" smtClean="0"/>
          </a:p>
          <a:p>
            <a:pPr marL="0" indent="0"/>
            <a:r>
              <a:rPr lang="en-US" sz="2000" b="0" dirty="0" smtClean="0"/>
              <a:t>Moved: Erik Lindskog</a:t>
            </a:r>
          </a:p>
          <a:p>
            <a:pPr marL="0" indent="0"/>
            <a:r>
              <a:rPr lang="en-US" sz="2000" b="0" dirty="0" smtClean="0"/>
              <a:t>Second: Ali Raissinia </a:t>
            </a:r>
            <a:endParaRPr lang="en-US" sz="2000" b="0" dirty="0"/>
          </a:p>
          <a:p>
            <a:pPr marL="0" indent="0"/>
            <a:r>
              <a:rPr lang="en-US" sz="2000" b="0" dirty="0"/>
              <a:t>Results (Y/N/A</a:t>
            </a:r>
            <a:r>
              <a:rPr lang="en-US" sz="2000" b="0" dirty="0" smtClean="0"/>
              <a:t>): 10/0/0</a:t>
            </a:r>
          </a:p>
          <a:p>
            <a:pPr marL="0" indent="0"/>
            <a:r>
              <a:rPr lang="en-US" sz="2000" b="0" dirty="0" smtClean="0"/>
              <a:t>Motion passes.</a:t>
            </a:r>
          </a:p>
          <a:p>
            <a:pPr marL="0" indent="0"/>
            <a:endParaRPr lang="en-US" sz="1600" b="0" dirty="0" smtClean="0"/>
          </a:p>
          <a:p>
            <a:pPr marL="0" indent="0"/>
            <a:r>
              <a:rPr lang="en-US" sz="1800" b="0" dirty="0" smtClean="0"/>
              <a:t>Results from the July meeting (Y/N/A): 8/0/2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371061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 – incorrect CID#s</a:t>
            </a:r>
            <a:endParaRPr lang="en-US" dirty="0"/>
          </a:p>
        </p:txBody>
      </p:sp>
      <p:sp>
        <p:nvSpPr>
          <p:cNvPr id="3" name="Content Placeholder 2"/>
          <p:cNvSpPr>
            <a:spLocks noGrp="1"/>
          </p:cNvSpPr>
          <p:nvPr>
            <p:ph idx="1"/>
          </p:nvPr>
        </p:nvSpPr>
        <p:spPr>
          <a:xfrm>
            <a:off x="914401" y="1751015"/>
            <a:ext cx="10361084" cy="4343400"/>
          </a:xfrm>
        </p:spPr>
        <p:txBody>
          <a:bodyPr/>
          <a:lstStyle/>
          <a:p>
            <a:pPr marL="0" indent="0"/>
            <a:r>
              <a:rPr lang="en-US" sz="2000" dirty="0" smtClean="0"/>
              <a:t>11-19-579 </a:t>
            </a:r>
            <a:r>
              <a:rPr lang="en-US" sz="2000" b="0" dirty="0" smtClean="0"/>
              <a:t>LB240-Secure-TRN-CIDs</a:t>
            </a:r>
          </a:p>
          <a:p>
            <a:pPr marL="0" indent="0"/>
            <a:endParaRPr lang="en-US" sz="2000" dirty="0" smtClean="0"/>
          </a:p>
          <a:p>
            <a:pPr marL="0" indent="0"/>
            <a:r>
              <a:rPr lang="en-US" sz="2000" dirty="0" smtClean="0"/>
              <a:t>Motion </a:t>
            </a:r>
            <a:r>
              <a:rPr lang="en-US" sz="2000" b="0" dirty="0" smtClean="0"/>
              <a:t>: (original motion from May meeting)</a:t>
            </a:r>
          </a:p>
          <a:p>
            <a:pPr marL="0" indent="0"/>
            <a:r>
              <a:rPr lang="en-US" sz="2000" b="0" dirty="0" smtClean="0"/>
              <a:t>Move </a:t>
            </a:r>
            <a:r>
              <a:rPr lang="en-US" sz="2000" b="0" dirty="0"/>
              <a:t>to adopt the resolutions depicted by document 11-19-579r3 for CIDs 1097, 2382, 1000, </a:t>
            </a:r>
            <a:r>
              <a:rPr lang="en-US" sz="2000" u="sng" dirty="0">
                <a:solidFill>
                  <a:srgbClr val="FF0000"/>
                </a:solidFill>
              </a:rPr>
              <a:t>1304</a:t>
            </a:r>
            <a:r>
              <a:rPr lang="en-US" sz="2000" b="0" dirty="0"/>
              <a:t>, 1001, 1173, 1174, </a:t>
            </a:r>
            <a:r>
              <a:rPr lang="en-US" sz="2000" u="sng" dirty="0">
                <a:solidFill>
                  <a:srgbClr val="FF0000"/>
                </a:solidFill>
              </a:rPr>
              <a:t>3290</a:t>
            </a:r>
            <a:r>
              <a:rPr lang="en-US" sz="2000" b="0" dirty="0"/>
              <a:t>, </a:t>
            </a:r>
            <a:r>
              <a:rPr lang="en-US" sz="2000" u="sng" dirty="0">
                <a:solidFill>
                  <a:srgbClr val="FF0000"/>
                </a:solidFill>
              </a:rPr>
              <a:t>3272</a:t>
            </a:r>
            <a:r>
              <a:rPr lang="en-US" sz="2000" b="0" dirty="0"/>
              <a:t>, 2383, 1422, 1175, 1176, 1177, 2374, 2375, 2376, 1304, 1307, 1008, 1004, 1006, 1048, 1009, 1010, 1041, </a:t>
            </a:r>
            <a:r>
              <a:rPr lang="en-US" sz="2000" u="sng" dirty="0">
                <a:solidFill>
                  <a:srgbClr val="FF0000"/>
                </a:solidFill>
              </a:rPr>
              <a:t>1054</a:t>
            </a:r>
            <a:r>
              <a:rPr lang="en-US" sz="2000" b="0" dirty="0"/>
              <a:t>, 1004 and 1041, instruct the technical editor to incorporate it in the P802.11az draft and grant the editor editorial license. </a:t>
            </a:r>
          </a:p>
          <a:p>
            <a:pPr marL="0" indent="0"/>
            <a:endParaRPr lang="en-US" sz="2000" b="0" dirty="0"/>
          </a:p>
          <a:p>
            <a:pPr marL="0" indent="0"/>
            <a:r>
              <a:rPr lang="en-US" sz="2000" dirty="0" smtClean="0"/>
              <a:t>Moved</a:t>
            </a:r>
            <a:r>
              <a:rPr lang="en-US" sz="2000" dirty="0"/>
              <a:t>: </a:t>
            </a:r>
            <a:r>
              <a:rPr lang="en-US" sz="2000" b="0" dirty="0"/>
              <a:t>Assaf Kasher</a:t>
            </a:r>
          </a:p>
          <a:p>
            <a:pPr marL="0" indent="0"/>
            <a:r>
              <a:rPr lang="en-US" sz="2000" dirty="0"/>
              <a:t>Second: </a:t>
            </a:r>
            <a:r>
              <a:rPr lang="en-US" sz="2000" b="0" dirty="0"/>
              <a:t>Qinghua Li</a:t>
            </a:r>
          </a:p>
          <a:p>
            <a:pPr marL="0" indent="0"/>
            <a:r>
              <a:rPr lang="en-US" sz="2000" dirty="0"/>
              <a:t>Results (Y/N/A):</a:t>
            </a:r>
            <a:r>
              <a:rPr lang="en-US" sz="2000" b="0" dirty="0"/>
              <a:t>14/0/2</a:t>
            </a:r>
          </a:p>
          <a:p>
            <a:pPr marL="0" indent="0"/>
            <a:r>
              <a:rPr lang="en-US" sz="2000" b="0" dirty="0"/>
              <a:t>Motion passes.</a:t>
            </a:r>
          </a:p>
          <a:p>
            <a:pPr marL="0" indent="0"/>
            <a:r>
              <a:rPr lang="en-US" sz="2000" dirty="0"/>
              <a:t>Results in the Apr. 3rd </a:t>
            </a:r>
            <a:r>
              <a:rPr lang="en-US" sz="2000" dirty="0" err="1"/>
              <a:t>telecon</a:t>
            </a:r>
            <a:r>
              <a:rPr lang="en-US" sz="2000" dirty="0"/>
              <a:t> (Y/N/A): </a:t>
            </a:r>
            <a:r>
              <a:rPr lang="en-US" sz="2000" b="0" dirty="0"/>
              <a:t>11/0/0</a:t>
            </a:r>
          </a:p>
          <a:p>
            <a:pPr marL="0" indent="0"/>
            <a:endParaRPr lang="en-US" sz="20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578834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Re-motion of 11-19-579</a:t>
            </a:r>
            <a:endParaRPr lang="en-US" dirty="0"/>
          </a:p>
        </p:txBody>
      </p:sp>
      <p:sp>
        <p:nvSpPr>
          <p:cNvPr id="3" name="Content Placeholder 2"/>
          <p:cNvSpPr>
            <a:spLocks noGrp="1"/>
          </p:cNvSpPr>
          <p:nvPr>
            <p:ph idx="1"/>
          </p:nvPr>
        </p:nvSpPr>
        <p:spPr>
          <a:xfrm>
            <a:off x="914401" y="1628801"/>
            <a:ext cx="10361084" cy="4465614"/>
          </a:xfrm>
        </p:spPr>
        <p:txBody>
          <a:bodyPr/>
          <a:lstStyle/>
          <a:p>
            <a:pPr marL="0" indent="0"/>
            <a:r>
              <a:rPr lang="en-US" sz="2000" dirty="0"/>
              <a:t>11-19-579 </a:t>
            </a:r>
            <a:r>
              <a:rPr lang="en-US" sz="2000" b="0" dirty="0"/>
              <a:t>LB240-Secure-TRN-CIDs</a:t>
            </a:r>
            <a:endParaRPr lang="en-US" sz="2000" dirty="0"/>
          </a:p>
          <a:p>
            <a:pPr marL="0" indent="0"/>
            <a:endParaRPr lang="en-US" sz="1400" dirty="0" smtClean="0"/>
          </a:p>
          <a:p>
            <a:pPr marL="0" indent="0"/>
            <a:r>
              <a:rPr lang="en-US" sz="2000" dirty="0" smtClean="0"/>
              <a:t>Motion </a:t>
            </a:r>
            <a:r>
              <a:rPr lang="en-US" sz="2000" b="0" dirty="0" smtClean="0"/>
              <a:t>201909-23:</a:t>
            </a:r>
            <a:endParaRPr lang="en-US" sz="2000" dirty="0" smtClean="0"/>
          </a:p>
          <a:p>
            <a:pPr marL="0" indent="0"/>
            <a:r>
              <a:rPr lang="en-US" sz="2000" b="0" dirty="0"/>
              <a:t>Move to adopt the resolutions depicted by document 11-19-579r3 for CIDs </a:t>
            </a:r>
            <a:r>
              <a:rPr lang="en-US" sz="2000" b="0" dirty="0" smtClean="0"/>
              <a:t>2390, 2373, 1306 and 1051, </a:t>
            </a:r>
            <a:r>
              <a:rPr lang="en-US" sz="2000" b="0" dirty="0"/>
              <a:t>instruct the technical editor to incorporate it in the P802.11az draft and grant the editor editorial license. </a:t>
            </a:r>
          </a:p>
          <a:p>
            <a:pPr marL="0" indent="0"/>
            <a:endParaRPr lang="en-US" sz="2000" b="0" dirty="0" smtClean="0"/>
          </a:p>
          <a:p>
            <a:pPr marL="0" indent="0"/>
            <a:r>
              <a:rPr lang="en-US" sz="2000" b="0" dirty="0" smtClean="0"/>
              <a:t>Moved: Assaf Kasher </a:t>
            </a:r>
          </a:p>
          <a:p>
            <a:pPr marL="0" indent="0"/>
            <a:r>
              <a:rPr lang="en-US" sz="2000" b="0" dirty="0" smtClean="0"/>
              <a:t>Second: Alecsander Eitan</a:t>
            </a:r>
            <a:endParaRPr lang="en-US" sz="2000" b="0" dirty="0"/>
          </a:p>
          <a:p>
            <a:pPr marL="0" indent="0"/>
            <a:r>
              <a:rPr lang="en-US" sz="2000" b="0" dirty="0"/>
              <a:t>Results (Y/N/A</a:t>
            </a:r>
            <a:r>
              <a:rPr lang="en-US" sz="2000" b="0" dirty="0" smtClean="0"/>
              <a:t>): 10/0/0</a:t>
            </a:r>
          </a:p>
          <a:p>
            <a:pPr marL="0" indent="0"/>
            <a:r>
              <a:rPr lang="en-US" sz="2000" b="0" dirty="0" smtClean="0"/>
              <a:t>Motion passes.</a:t>
            </a:r>
          </a:p>
          <a:p>
            <a:pPr marL="0" indent="0"/>
            <a:endParaRPr lang="en-US" sz="1600" b="0" dirty="0" smtClean="0"/>
          </a:p>
          <a:p>
            <a:pPr marL="0" indent="0"/>
            <a:r>
              <a:rPr lang="en-US" sz="1800" b="0" dirty="0" smtClean="0"/>
              <a:t>Results from the July meeting (Y/N/A): 14/0/2</a:t>
            </a:r>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3885097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1367598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226504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CR assignment and current status of open call for CR volunteers</a:t>
            </a:r>
            <a:r>
              <a:rPr lang="en-US" altLang="en-US" sz="2000" b="0" dirty="0"/>
              <a:t> </a:t>
            </a:r>
            <a:r>
              <a:rPr lang="en-US" altLang="en-US" sz="2000" b="0" dirty="0" smtClean="0"/>
              <a:t>(11-19-431) (15min) – as time permits. – rescheduled to Wed. morning. </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9623300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52291878"/>
              </p:ext>
            </p:extLst>
          </p:nvPr>
        </p:nvGraphicFramePr>
        <p:xfrm>
          <a:off x="929215" y="1484786"/>
          <a:ext cx="10460568" cy="3624431"/>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algn="l" defTabSz="914400" rtl="0" eaLnBrk="1" latinLnBrk="0" hangingPunct="1"/>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600" dirty="0" smtClean="0"/>
                        <a:t>11-19-1491</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Text clarification for "ISTA2RSTA LMR Feedback Policy" bit in the Extended Capabilities element</a:t>
                      </a:r>
                    </a:p>
                  </a:txBody>
                  <a:tcPr marT="45712" marB="45712"/>
                </a:tc>
                <a:tc>
                  <a:txBody>
                    <a:bodyPr/>
                    <a:lstStyle/>
                    <a:p>
                      <a:r>
                        <a:rPr lang="en-US" sz="1600" dirty="0" smtClean="0"/>
                        <a:t>CR</a:t>
                      </a:r>
                      <a:endParaRPr lang="en-US" sz="1600" dirty="0"/>
                    </a:p>
                  </a:txBody>
                  <a:tcPr marT="45712" marB="45712"/>
                </a:tc>
                <a:tc>
                  <a:txBody>
                    <a:bodyPr/>
                    <a:lstStyle/>
                    <a:p>
                      <a:r>
                        <a:rPr lang="en-US" sz="1600" baseline="0" dirty="0" smtClean="0"/>
                        <a:t>8min</a:t>
                      </a:r>
                      <a:endParaRPr lang="en-US" sz="1600" dirty="0"/>
                    </a:p>
                  </a:txBody>
                  <a:tcPr marT="45712" marB="45712"/>
                </a:tc>
              </a:tr>
              <a:tr h="188277">
                <a:tc>
                  <a:txBody>
                    <a:bodyPr/>
                    <a:lstStyle/>
                    <a:p>
                      <a:r>
                        <a:rPr lang="en-US" sz="1600" dirty="0" smtClean="0"/>
                        <a:t>11-19-1043</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LB240 CID Resolutions - Phase Shift TOA in Passive Location – Amendment text</a:t>
                      </a:r>
                      <a:endParaRPr lang="en-US" sz="1600" dirty="0" smtClean="0"/>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40min</a:t>
                      </a:r>
                      <a:endParaRPr lang="en-US" sz="1600" kern="1200" dirty="0">
                        <a:solidFill>
                          <a:schemeClr val="dk1"/>
                        </a:solidFill>
                        <a:latin typeface="+mn-lt"/>
                        <a:ea typeface="+mn-ea"/>
                        <a:cs typeface="+mn-cs"/>
                      </a:endParaRPr>
                    </a:p>
                  </a:txBody>
                  <a:tcPr marT="45712" marB="45712"/>
                </a:tc>
              </a:tr>
              <a:tr h="188277">
                <a:tc>
                  <a:txBody>
                    <a:bodyPr/>
                    <a:lstStyle/>
                    <a:p>
                      <a:r>
                        <a:rPr lang="en-US" sz="1600" dirty="0" smtClean="0"/>
                        <a:t>11-19-1507</a:t>
                      </a:r>
                      <a:endParaRPr lang="en-US" sz="1600" dirty="0"/>
                    </a:p>
                  </a:txBody>
                  <a:tcPr marT="45712" marB="45712"/>
                </a:tc>
                <a:tc>
                  <a:txBody>
                    <a:bodyPr/>
                    <a:lstStyle/>
                    <a:p>
                      <a:r>
                        <a:rPr lang="en-US" sz="1600" dirty="0" smtClean="0"/>
                        <a:t>Kasher</a:t>
                      </a:r>
                      <a:r>
                        <a:rPr lang="en-US" sz="1600" baseline="0" dirty="0" smtClean="0"/>
                        <a:t> Assaf</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Clause</a:t>
                      </a:r>
                      <a:r>
                        <a:rPr lang="en-US" sz="1600" baseline="0" dirty="0" smtClean="0"/>
                        <a:t> </a:t>
                      </a:r>
                      <a:r>
                        <a:rPr lang="en-US" sz="1600" dirty="0" smtClean="0"/>
                        <a:t>11.22.6.4.9</a:t>
                      </a:r>
                      <a:r>
                        <a:rPr lang="en-US" sz="1600" baseline="0" dirty="0" smtClean="0"/>
                        <a:t> </a:t>
                      </a:r>
                      <a:r>
                        <a:rPr lang="en-US" sz="1600" dirty="0" smtClean="0"/>
                        <a:t>CIDs</a:t>
                      </a:r>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60min</a:t>
                      </a:r>
                      <a:endParaRPr lang="en-US" sz="1600" kern="1200" dirty="0">
                        <a:solidFill>
                          <a:schemeClr val="dk1"/>
                        </a:solidFill>
                        <a:latin typeface="+mn-lt"/>
                        <a:ea typeface="+mn-ea"/>
                        <a:cs typeface="+mn-cs"/>
                      </a:endParaRPr>
                    </a:p>
                  </a:txBody>
                  <a:tcPr marT="45712" marB="45712"/>
                </a:tc>
              </a:tr>
              <a:tr h="188277">
                <a:tc>
                  <a:txBody>
                    <a:bodyPr/>
                    <a:lstStyle/>
                    <a:p>
                      <a:r>
                        <a:rPr lang="en-US" sz="1600" dirty="0" smtClean="0"/>
                        <a:t>11-19-1537</a:t>
                      </a:r>
                      <a:endParaRPr lang="en-US" sz="1600" dirty="0"/>
                    </a:p>
                  </a:txBody>
                  <a:tcPr marT="45712" marB="45712"/>
                </a:tc>
                <a:tc>
                  <a:txBody>
                    <a:bodyPr/>
                    <a:lstStyle/>
                    <a:p>
                      <a:r>
                        <a:rPr lang="en-US" sz="1600" dirty="0" smtClean="0"/>
                        <a:t>Kasher Assaf</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LB240 Resolution of CID1295</a:t>
                      </a:r>
                    </a:p>
                  </a:txBody>
                  <a:tcPr marT="45712" marB="45712"/>
                </a:tc>
                <a:tc>
                  <a:txBody>
                    <a:bodyPr/>
                    <a:lstStyle/>
                    <a:p>
                      <a:r>
                        <a:rPr lang="en-US" sz="1600" dirty="0" smtClean="0"/>
                        <a:t>CR</a:t>
                      </a:r>
                      <a:endParaRPr lang="en-US" sz="1600" dirty="0"/>
                    </a:p>
                  </a:txBody>
                  <a:tcPr marT="45712" marB="45712"/>
                </a:tc>
                <a:tc>
                  <a:txBody>
                    <a:bodyPr/>
                    <a:lstStyle/>
                    <a:p>
                      <a:r>
                        <a:rPr lang="en-US" sz="1600" kern="1200" dirty="0" smtClean="0">
                          <a:solidFill>
                            <a:schemeClr val="dk1"/>
                          </a:solidFill>
                          <a:latin typeface="+mn-lt"/>
                          <a:ea typeface="+mn-ea"/>
                          <a:cs typeface="+mn-cs"/>
                        </a:rPr>
                        <a:t>As time</a:t>
                      </a:r>
                      <a:r>
                        <a:rPr lang="en-US" sz="1600" kern="1200" baseline="0" dirty="0" smtClean="0">
                          <a:solidFill>
                            <a:schemeClr val="dk1"/>
                          </a:solidFill>
                          <a:latin typeface="+mn-lt"/>
                          <a:ea typeface="+mn-ea"/>
                          <a:cs typeface="+mn-cs"/>
                        </a:rPr>
                        <a:t> permits (20min) </a:t>
                      </a:r>
                      <a:endParaRPr lang="en-US" sz="1600" kern="1200" dirty="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311827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Submission 11-19-1491</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Motion </a:t>
            </a:r>
            <a:r>
              <a:rPr lang="en-US" sz="2000" b="0" dirty="0" smtClean="0"/>
              <a:t>201909-24:</a:t>
            </a:r>
            <a:endParaRPr lang="en-US" sz="2000" dirty="0"/>
          </a:p>
          <a:p>
            <a:pPr marL="0" indent="0"/>
            <a:r>
              <a:rPr lang="en-US" sz="2000" b="0" dirty="0"/>
              <a:t>Move to adopt text changes </a:t>
            </a:r>
            <a:r>
              <a:rPr lang="en-US" sz="2000" b="0" dirty="0" smtClean="0"/>
              <a:t>in </a:t>
            </a:r>
            <a:r>
              <a:rPr lang="en-US" sz="2000" b="0" dirty="0"/>
              <a:t>doc </a:t>
            </a:r>
            <a:r>
              <a:rPr lang="en-US" sz="2000" b="0" dirty="0" smtClean="0"/>
              <a:t>11-19-1491r1,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Qi Wang </a:t>
            </a:r>
            <a:endParaRPr lang="en-US" sz="2000" b="0" dirty="0"/>
          </a:p>
          <a:p>
            <a:pPr marL="0" indent="0"/>
            <a:r>
              <a:rPr lang="en-US" sz="2000" b="0" dirty="0" smtClean="0"/>
              <a:t>Second: Assaf Kasher</a:t>
            </a:r>
          </a:p>
          <a:p>
            <a:pPr marL="0" indent="0"/>
            <a:r>
              <a:rPr lang="en-US" sz="2000" b="0" dirty="0" smtClean="0"/>
              <a:t>Results </a:t>
            </a:r>
            <a:r>
              <a:rPr lang="en-US" sz="2000" b="0" dirty="0"/>
              <a:t>(Y/N/A</a:t>
            </a:r>
            <a:r>
              <a:rPr lang="en-US" sz="2000" b="0" dirty="0" smtClean="0"/>
              <a:t>): 8/0/0</a:t>
            </a:r>
          </a:p>
          <a:p>
            <a:pPr marL="0" indent="0"/>
            <a:r>
              <a:rPr lang="en-US" sz="2000" b="0" dirty="0" smtClean="0"/>
              <a:t>Motion passes.</a:t>
            </a:r>
          </a:p>
          <a:p>
            <a:pPr marL="0" indent="0"/>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614352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11-19-1043</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endParaRPr lang="en-US" b="0" dirty="0" smtClean="0"/>
          </a:p>
          <a:p>
            <a:r>
              <a:rPr lang="en-US" b="0" dirty="0" smtClean="0"/>
              <a:t>Do you support enabling phase shift feedback for passive location ranging?</a:t>
            </a:r>
          </a:p>
          <a:p>
            <a:r>
              <a:rPr lang="en-US" b="0" dirty="0" smtClean="0"/>
              <a:t>Results (Y/N/A): 3/4/8</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247919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11-19-1507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201909-25:</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11-19-1507r2 </a:t>
            </a:r>
            <a:r>
              <a:rPr lang="en-US" sz="2000" b="0" dirty="0"/>
              <a:t>  for CIDs </a:t>
            </a:r>
            <a:r>
              <a:rPr lang="en-GB" sz="2000" b="0" dirty="0"/>
              <a:t>2384, 1283, 1213, 1284, 2472, 1285, 2099, 2100, 2372, 2095, 1078, 1431, 1231, 1084, 1085, 1098, 1939, 1954, 1947, 1951, 1994, 1955, 2035, 2052, 2066, 2092, 2107, </a:t>
            </a:r>
            <a:r>
              <a:rPr lang="en-GB" sz="2000" b="0" dirty="0" smtClean="0"/>
              <a:t>1981</a:t>
            </a:r>
            <a:r>
              <a:rPr lang="en-GB" sz="2000" b="0" dirty="0"/>
              <a:t>, 2023, 2378, 2439, 2215, 1944, 1429, 1108, 1379, 1073, </a:t>
            </a:r>
            <a:r>
              <a:rPr lang="en-GB" sz="2000" b="0" dirty="0" smtClean="0"/>
              <a:t>1421 and 1199,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Alecsander Eitan</a:t>
            </a:r>
            <a:endParaRPr lang="en-US" sz="2000" b="0" dirty="0"/>
          </a:p>
          <a:p>
            <a:pPr marL="0" indent="0"/>
            <a:r>
              <a:rPr lang="en-US" sz="2000" b="0" dirty="0"/>
              <a:t>Results (Y/N/A</a:t>
            </a:r>
            <a:r>
              <a:rPr lang="en-US" sz="2000" b="0" dirty="0" smtClean="0"/>
              <a:t>): 10/0/0</a:t>
            </a:r>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11881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09993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729925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a:t>
            </a:r>
            <a:r>
              <a:rPr lang="en-US" altLang="en-US" sz="2000" b="0" dirty="0" smtClean="0"/>
              <a:t>meeting (7min)</a:t>
            </a:r>
            <a:endParaRPr lang="en-US" altLang="en-US" sz="2000" b="0" dirty="0"/>
          </a:p>
          <a:p>
            <a:pPr algn="just">
              <a:spcBef>
                <a:spcPct val="20000"/>
              </a:spcBef>
              <a:buFontTx/>
              <a:buChar char="•"/>
            </a:pPr>
            <a:r>
              <a:rPr lang="en-US" altLang="en-US" sz="2000" b="0" dirty="0" smtClean="0"/>
              <a:t>Agenda setting and review submissions ordering for the meeting slot (5 min)</a:t>
            </a:r>
          </a:p>
          <a:p>
            <a:pPr algn="just">
              <a:spcBef>
                <a:spcPct val="20000"/>
              </a:spcBef>
              <a:buFontTx/>
              <a:buChar char="•"/>
            </a:pPr>
            <a:r>
              <a:rPr lang="en-US" altLang="en-US" sz="2000" b="0" dirty="0" smtClean="0"/>
              <a:t>CR assignment and current status of open call for CR volunteers (11-19-431) (15min) – as time permits. – rescheduled to Wed. morning. </a:t>
            </a:r>
          </a:p>
          <a:p>
            <a:pPr algn="just">
              <a:spcBef>
                <a:spcPct val="20000"/>
              </a:spcBef>
              <a:buFontTx/>
              <a:buChar char="•"/>
            </a:pPr>
            <a:r>
              <a:rPr lang="en-US" altLang="en-US" sz="2000" b="0" dirty="0" smtClean="0"/>
              <a:t>Consider </a:t>
            </a:r>
            <a:r>
              <a:rPr lang="en-US" altLang="en-US" sz="2000" b="0" dirty="0"/>
              <a:t>comment resolution </a:t>
            </a:r>
            <a:r>
              <a:rPr lang="en-US" altLang="en-US" sz="2000" b="0" dirty="0" smtClean="0"/>
              <a:t>submission</a:t>
            </a:r>
            <a:r>
              <a:rPr lang="en-US" altLang="en-US" sz="2000" b="0" dirty="0"/>
              <a:t> </a:t>
            </a:r>
            <a:r>
              <a:rPr lang="en-US" altLang="en-US" sz="2000" b="0" dirty="0" smtClean="0"/>
              <a:t>(as time permits).</a:t>
            </a:r>
            <a:endParaRPr lang="en-US" altLang="en-US" sz="2000" b="0" dirty="0"/>
          </a:p>
          <a:p>
            <a:pPr marL="457200" lvl="1" indent="0">
              <a:spcBef>
                <a:spcPct val="20000"/>
              </a:spcBef>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0154738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07249940"/>
              </p:ext>
            </p:extLst>
          </p:nvPr>
        </p:nvGraphicFramePr>
        <p:xfrm>
          <a:off x="929215" y="1484786"/>
          <a:ext cx="10460568" cy="399015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11-19-1537</a:t>
                      </a:r>
                      <a:endParaRPr lang="en-US" sz="1400" dirty="0"/>
                    </a:p>
                  </a:txBody>
                  <a:tcPr marT="45712" marB="45712"/>
                </a:tc>
                <a:tc>
                  <a:txBody>
                    <a:bodyPr/>
                    <a:lstStyle/>
                    <a:p>
                      <a:r>
                        <a:rPr lang="en-US" sz="1400" dirty="0" smtClean="0"/>
                        <a:t>Kasher Assaf</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LB240 Resolution of CID1295</a:t>
                      </a:r>
                    </a:p>
                  </a:txBody>
                  <a:tcPr marT="45712" marB="45712"/>
                </a:tc>
                <a:tc>
                  <a:txBody>
                    <a:bodyPr/>
                    <a:lstStyle/>
                    <a:p>
                      <a:r>
                        <a:rPr lang="en-US" sz="1400" dirty="0" smtClean="0"/>
                        <a:t>CR</a:t>
                      </a:r>
                      <a:endParaRPr lang="en-US" sz="1400" dirty="0"/>
                    </a:p>
                  </a:txBody>
                  <a:tcPr marT="45712" marB="45712"/>
                </a:tc>
                <a:tc>
                  <a:txBody>
                    <a:bodyPr/>
                    <a:lstStyle/>
                    <a:p>
                      <a:r>
                        <a:rPr lang="en-US" sz="1600" kern="1200" baseline="0" dirty="0" smtClean="0">
                          <a:solidFill>
                            <a:schemeClr val="dk1"/>
                          </a:solidFill>
                          <a:latin typeface="+mn-lt"/>
                          <a:ea typeface="+mn-ea"/>
                          <a:cs typeface="+mn-cs"/>
                        </a:rPr>
                        <a:t>20min – as needed</a:t>
                      </a:r>
                      <a:endParaRPr lang="en-US" sz="1600" kern="1200" dirty="0">
                        <a:solidFill>
                          <a:schemeClr val="dk1"/>
                        </a:solidFill>
                        <a:latin typeface="+mn-lt"/>
                        <a:ea typeface="+mn-ea"/>
                        <a:cs typeface="+mn-cs"/>
                      </a:endParaRPr>
                    </a:p>
                  </a:txBody>
                  <a:tcPr marT="45712" marB="45712"/>
                </a:tc>
              </a:tr>
              <a:tr h="167632">
                <a:tc>
                  <a:txBody>
                    <a:bodyPr/>
                    <a:lstStyle/>
                    <a:p>
                      <a:r>
                        <a:rPr lang="en-US" sz="1400" strike="sngStrike" dirty="0" smtClean="0"/>
                        <a:t>11-19-1491</a:t>
                      </a:r>
                      <a:endParaRPr lang="en-US" sz="1400" strike="sngStrike" dirty="0"/>
                    </a:p>
                  </a:txBody>
                  <a:tcPr marT="45712" marB="45712"/>
                </a:tc>
                <a:tc>
                  <a:txBody>
                    <a:bodyPr/>
                    <a:lstStyle/>
                    <a:p>
                      <a:r>
                        <a:rPr lang="en-US" sz="1400" strike="sngStrike" dirty="0" smtClean="0"/>
                        <a:t>Qi Wang</a:t>
                      </a:r>
                      <a:endParaRPr lang="en-US" sz="1400" strike="sng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smtClean="0"/>
                        <a:t>Text clarification for "ISTA2RSTA LMR Feedback Policy" bit in the Extended Capabilities element</a:t>
                      </a:r>
                    </a:p>
                  </a:txBody>
                  <a:tcPr marT="45712" marB="45712"/>
                </a:tc>
                <a:tc>
                  <a:txBody>
                    <a:bodyPr/>
                    <a:lstStyle/>
                    <a:p>
                      <a:r>
                        <a:rPr lang="en-US" sz="1400" strike="sngStrike" dirty="0" smtClean="0"/>
                        <a:t>CR</a:t>
                      </a:r>
                      <a:endParaRPr lang="en-US" sz="1400" strike="sngStrike" dirty="0"/>
                    </a:p>
                  </a:txBody>
                  <a:tcPr marT="45712" marB="45712"/>
                </a:tc>
                <a:tc>
                  <a:txBody>
                    <a:bodyPr/>
                    <a:lstStyle/>
                    <a:p>
                      <a:r>
                        <a:rPr lang="en-US" sz="1600" strike="sngStrike" dirty="0" smtClean="0"/>
                        <a:t>20min</a:t>
                      </a:r>
                      <a:endParaRPr lang="en-US" strike="sngStrike" dirty="0"/>
                    </a:p>
                  </a:txBody>
                  <a:tcPr marT="45712" marB="45712"/>
                </a:tc>
              </a:tr>
              <a:tr h="167632">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90min</a:t>
                      </a:r>
                    </a:p>
                  </a:txBody>
                  <a:tcPr marT="45712" marB="45712"/>
                </a:tc>
              </a:tr>
              <a:tr h="188277">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time permits</a:t>
                      </a:r>
                      <a:endParaRPr lang="en-US" sz="1400" kern="1200" dirty="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8497903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11-19-1537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201909-26:</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11-19-1537r1 for </a:t>
            </a:r>
            <a:r>
              <a:rPr lang="en-US" sz="2000" b="0" dirty="0"/>
              <a:t>CIDs </a:t>
            </a:r>
            <a:r>
              <a:rPr lang="en-US" sz="2000" b="0" dirty="0" smtClean="0"/>
              <a:t>1295</a:t>
            </a:r>
            <a:r>
              <a:rPr lang="en-GB" sz="2000" b="0" dirty="0" smtClean="0"/>
              <a:t>,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Assaf Kasher</a:t>
            </a:r>
          </a:p>
          <a:p>
            <a:pPr marL="0" indent="0"/>
            <a:r>
              <a:rPr lang="en-US" sz="2000" b="0" dirty="0" smtClean="0"/>
              <a:t>Second: Ganesh </a:t>
            </a:r>
            <a:r>
              <a:rPr lang="en-US" sz="2000" b="0" dirty="0" err="1" smtClean="0"/>
              <a:t>Venkatesan</a:t>
            </a:r>
            <a:endParaRPr lang="en-US" sz="2000" b="0" dirty="0"/>
          </a:p>
          <a:p>
            <a:pPr marL="0" indent="0"/>
            <a:r>
              <a:rPr lang="en-US" sz="2000" b="0" dirty="0"/>
              <a:t>Results (Y/N/A</a:t>
            </a:r>
            <a:r>
              <a:rPr lang="en-US" sz="2000" b="0" dirty="0" smtClean="0"/>
              <a:t>): 9/0/0</a:t>
            </a:r>
          </a:p>
          <a:p>
            <a:pPr marL="0" indent="0"/>
            <a:r>
              <a:rPr lang="en-US" sz="2000" b="0" dirty="0" smtClean="0"/>
              <a:t>Motion passes.</a:t>
            </a:r>
          </a:p>
          <a:p>
            <a:pPr marL="0" indent="0"/>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81305136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0212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09001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3753097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714191195"/>
              </p:ext>
            </p:extLst>
          </p:nvPr>
        </p:nvGraphicFramePr>
        <p:xfrm>
          <a:off x="929215" y="1484786"/>
          <a:ext cx="10460568" cy="377679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Resolutions to a few LB240 Comments (Part-5)</a:t>
                      </a:r>
                    </a:p>
                  </a:txBody>
                  <a:tcPr marT="45712" marB="45712"/>
                </a:tc>
                <a:tc>
                  <a:txBody>
                    <a:bodyPr/>
                    <a:lstStyle/>
                    <a:p>
                      <a:r>
                        <a:rPr lang="en-US" sz="1400" dirty="0" smtClean="0"/>
                        <a:t>CR</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10min</a:t>
                      </a:r>
                      <a:r>
                        <a:rPr lang="en-US" sz="1600" kern="1200" baseline="0" dirty="0" smtClean="0">
                          <a:solidFill>
                            <a:schemeClr val="dk1"/>
                          </a:solidFill>
                          <a:latin typeface="+mn-lt"/>
                          <a:ea typeface="+mn-ea"/>
                          <a:cs typeface="+mn-cs"/>
                        </a:rPr>
                        <a:t> – for completion</a:t>
                      </a:r>
                      <a:endParaRPr lang="en-US" sz="1600" kern="1200" dirty="0" smtClean="0">
                        <a:solidFill>
                          <a:schemeClr val="dk1"/>
                        </a:solidFill>
                        <a:latin typeface="+mn-lt"/>
                        <a:ea typeface="+mn-ea"/>
                        <a:cs typeface="+mn-cs"/>
                      </a:endParaRPr>
                    </a:p>
                  </a:txBody>
                  <a:tcPr marT="45712" marB="45712"/>
                </a:tc>
              </a:tr>
              <a:tr h="167632">
                <a:tc>
                  <a:txBody>
                    <a:bodyPr/>
                    <a:lstStyle/>
                    <a:p>
                      <a:r>
                        <a:rPr lang="en-US" sz="1400" dirty="0" smtClean="0"/>
                        <a:t>11-19-1587</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of Annex C </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30min</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11-19-1624</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 ranging mode minor bug fix</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20 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time permits</a:t>
                      </a:r>
                      <a:endParaRPr lang="en-US" sz="1400" kern="1200" dirty="0">
                        <a:solidFill>
                          <a:schemeClr val="dk1"/>
                        </a:solidFill>
                        <a:latin typeface="+mn-lt"/>
                        <a:ea typeface="+mn-ea"/>
                        <a:cs typeface="+mn-cs"/>
                      </a:endParaRPr>
                    </a:p>
                  </a:txBody>
                  <a:tcPr marT="45712" marB="45712"/>
                </a:tc>
              </a:tr>
              <a:tr h="188277">
                <a:tc>
                  <a:txBody>
                    <a:bodyPr/>
                    <a:lstStyle/>
                    <a:p>
                      <a:endParaRPr lang="en-US" sz="16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26594784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11-19-1559</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201909-26:</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11-19-1559r1 for </a:t>
            </a:r>
            <a:r>
              <a:rPr lang="en-US" sz="2000" b="0" dirty="0"/>
              <a:t>CIDs </a:t>
            </a:r>
            <a:r>
              <a:rPr lang="en-GB" sz="2000" b="0" dirty="0"/>
              <a:t>1801, 1611, 1612, 1664, 2355, 2513, 1807, 1808, 1856, 1862, 1909, 1910, 2267, 2308, 2309, 2426, 2453, 2457, 2461, 2462, 2486, </a:t>
            </a:r>
            <a:r>
              <a:rPr lang="en-GB" sz="2000" b="0" dirty="0" smtClean="0"/>
              <a:t>2487 and 2488,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Ganesh </a:t>
            </a:r>
            <a:r>
              <a:rPr lang="en-US" sz="2000" b="0" dirty="0" err="1" smtClean="0"/>
              <a:t>Venkatesan</a:t>
            </a:r>
            <a:endParaRPr lang="en-US" sz="2000" b="0" dirty="0" smtClean="0"/>
          </a:p>
          <a:p>
            <a:pPr marL="0" indent="0"/>
            <a:r>
              <a:rPr lang="en-US" sz="2000" b="0" dirty="0" smtClean="0"/>
              <a:t>Second: Assaf Kasher</a:t>
            </a:r>
            <a:endParaRPr lang="en-US" sz="2000" b="0" dirty="0"/>
          </a:p>
          <a:p>
            <a:pPr marL="0" indent="0"/>
            <a:r>
              <a:rPr lang="en-US" sz="2000" b="0" dirty="0"/>
              <a:t>Results </a:t>
            </a:r>
            <a:r>
              <a:rPr lang="en-US" sz="2000" b="0" dirty="0" smtClean="0"/>
              <a:t>(</a:t>
            </a:r>
            <a:r>
              <a:rPr lang="en-US" sz="2000" b="0" dirty="0"/>
              <a:t>Y/N/A</a:t>
            </a:r>
            <a:r>
              <a:rPr lang="en-US" sz="2000" b="0" dirty="0" smtClean="0"/>
              <a:t>): 9/0/0</a:t>
            </a:r>
          </a:p>
          <a:p>
            <a:pPr marL="0" indent="0"/>
            <a:r>
              <a:rPr lang="en-US" sz="2000" b="0" dirty="0" smtClean="0"/>
              <a:t>Motion passes.</a:t>
            </a:r>
            <a:endParaRPr lang="en-US" sz="1800" b="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26543934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11-19-1587</a:t>
            </a:r>
            <a:endParaRPr lang="en-US" dirty="0"/>
          </a:p>
        </p:txBody>
      </p:sp>
      <p:sp>
        <p:nvSpPr>
          <p:cNvPr id="3" name="Content Placeholder 2"/>
          <p:cNvSpPr>
            <a:spLocks noGrp="1"/>
          </p:cNvSpPr>
          <p:nvPr>
            <p:ph idx="1"/>
          </p:nvPr>
        </p:nvSpPr>
        <p:spPr>
          <a:xfrm>
            <a:off x="914401" y="1556792"/>
            <a:ext cx="10361084" cy="4537623"/>
          </a:xfrm>
        </p:spPr>
        <p:txBody>
          <a:bodyPr/>
          <a:lstStyle/>
          <a:p>
            <a:pPr marL="0" indent="0"/>
            <a:r>
              <a:rPr lang="en-US" sz="2000" dirty="0" smtClean="0"/>
              <a:t>Motion </a:t>
            </a:r>
            <a:r>
              <a:rPr lang="en-US" sz="2000" b="0" dirty="0" smtClean="0"/>
              <a:t>201909-27:</a:t>
            </a:r>
            <a:endParaRPr lang="en-US" sz="2000" dirty="0" smtClean="0"/>
          </a:p>
          <a:p>
            <a:pPr marL="0" indent="0"/>
            <a:r>
              <a:rPr lang="en-US" sz="2000" b="0" dirty="0" smtClean="0"/>
              <a:t>Move to </a:t>
            </a:r>
            <a:r>
              <a:rPr lang="en-US" sz="2000" b="0" dirty="0"/>
              <a:t>adopt the </a:t>
            </a:r>
            <a:r>
              <a:rPr lang="en-US" sz="2000" b="0" dirty="0" smtClean="0"/>
              <a:t>resolutions </a:t>
            </a:r>
            <a:r>
              <a:rPr lang="en-US" sz="2000" b="0" dirty="0"/>
              <a:t>depicted by document </a:t>
            </a:r>
            <a:r>
              <a:rPr lang="en-US" sz="2000" b="0" dirty="0" smtClean="0"/>
              <a:t>11-19-1587r1 for </a:t>
            </a:r>
            <a:r>
              <a:rPr lang="en-US" sz="2000" b="0" dirty="0"/>
              <a:t>CIDs </a:t>
            </a:r>
            <a:r>
              <a:rPr lang="en-GB" sz="2000" b="0" dirty="0"/>
              <a:t>1885, 1884, 1918, 1308, 1886, 1919, 1924, </a:t>
            </a:r>
            <a:r>
              <a:rPr lang="en-GB" sz="2000" b="0" dirty="0" smtClean="0"/>
              <a:t>1925 and 1926, </a:t>
            </a:r>
            <a:r>
              <a:rPr lang="en-US" sz="2000" b="0" dirty="0" smtClean="0"/>
              <a:t>instruct the technical editor to incorporate it in the P802.11az draft and grant the editor editorial license. </a:t>
            </a:r>
            <a:endParaRPr lang="en-US" sz="2000" b="0" dirty="0"/>
          </a:p>
          <a:p>
            <a:pPr marL="0" indent="0"/>
            <a:endParaRPr lang="en-US" sz="2000" b="0" dirty="0" smtClean="0"/>
          </a:p>
          <a:p>
            <a:pPr marL="0" indent="0"/>
            <a:r>
              <a:rPr lang="en-US" sz="2000" b="0" dirty="0" smtClean="0"/>
              <a:t>Moved: Yongho Seok</a:t>
            </a:r>
          </a:p>
          <a:p>
            <a:pPr marL="0" indent="0"/>
            <a:r>
              <a:rPr lang="en-US" sz="2000" b="0" dirty="0" smtClean="0"/>
              <a:t>Second: Ganesh </a:t>
            </a:r>
            <a:r>
              <a:rPr lang="en-US" sz="2000" b="0" dirty="0" err="1" smtClean="0"/>
              <a:t>Venkatesan</a:t>
            </a:r>
            <a:endParaRPr lang="en-US" sz="2000" b="0" dirty="0" smtClean="0"/>
          </a:p>
          <a:p>
            <a:pPr marL="0" indent="0"/>
            <a:r>
              <a:rPr lang="en-US" sz="2000" b="0" dirty="0" smtClean="0"/>
              <a:t>Results (</a:t>
            </a:r>
            <a:r>
              <a:rPr lang="en-US" sz="2000" b="0" dirty="0"/>
              <a:t>Y/N/A</a:t>
            </a:r>
            <a:r>
              <a:rPr lang="en-US" sz="2000" b="0" dirty="0" smtClean="0"/>
              <a:t>): 9/0/0</a:t>
            </a:r>
          </a:p>
          <a:p>
            <a:pPr marL="0" indent="0"/>
            <a:r>
              <a:rPr lang="en-US" sz="2000"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3269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smtClean="0"/>
              <a:t>Submission 11-19-1624</a:t>
            </a:r>
            <a:endParaRPr lang="en-US" dirty="0"/>
          </a:p>
        </p:txBody>
      </p:sp>
      <p:sp>
        <p:nvSpPr>
          <p:cNvPr id="3" name="Content Placeholder 2"/>
          <p:cNvSpPr>
            <a:spLocks noGrp="1"/>
          </p:cNvSpPr>
          <p:nvPr>
            <p:ph idx="1"/>
          </p:nvPr>
        </p:nvSpPr>
        <p:spPr>
          <a:xfrm>
            <a:off x="407368" y="1700809"/>
            <a:ext cx="11521280" cy="4393606"/>
          </a:xfrm>
        </p:spPr>
        <p:txBody>
          <a:bodyPr/>
          <a:lstStyle/>
          <a:p>
            <a:r>
              <a:rPr lang="en-US" sz="2000" dirty="0" smtClean="0"/>
              <a:t>Motion </a:t>
            </a:r>
            <a:r>
              <a:rPr lang="en-US" sz="2000" b="0" dirty="0" smtClean="0"/>
              <a:t>201909-28:</a:t>
            </a:r>
            <a:endParaRPr lang="en-US" sz="2000" dirty="0"/>
          </a:p>
          <a:p>
            <a:pPr marL="0" indent="0"/>
            <a:r>
              <a:rPr lang="en-US" sz="2000" b="0" dirty="0"/>
              <a:t>Move to adopt text changes </a:t>
            </a:r>
            <a:r>
              <a:rPr lang="en-US" sz="2000" b="0" dirty="0" smtClean="0"/>
              <a:t>in </a:t>
            </a:r>
            <a:r>
              <a:rPr lang="en-US" sz="2000" b="0" dirty="0"/>
              <a:t>doc </a:t>
            </a:r>
            <a:r>
              <a:rPr lang="en-US" sz="2000" b="0" dirty="0" smtClean="0"/>
              <a:t>11-19-1624r1, </a:t>
            </a:r>
            <a:r>
              <a:rPr lang="en-US" sz="2000" b="0" dirty="0"/>
              <a:t>instruct the technical editor to incorporate it in the 802.11az draft amendment text and empower the editor to perform editorial changes.</a:t>
            </a:r>
          </a:p>
          <a:p>
            <a:pPr marL="0" indent="0"/>
            <a:endParaRPr lang="en-US" sz="1400" b="0" dirty="0" smtClean="0"/>
          </a:p>
          <a:p>
            <a:pPr marL="0" indent="0"/>
            <a:r>
              <a:rPr lang="en-US" sz="2000" b="0" dirty="0" smtClean="0"/>
              <a:t>Moved: Yongho Seok</a:t>
            </a:r>
            <a:endParaRPr lang="en-US" sz="2000" b="0" dirty="0"/>
          </a:p>
          <a:p>
            <a:pPr marL="0" indent="0"/>
            <a:r>
              <a:rPr lang="en-US" sz="2000" b="0" dirty="0" smtClean="0"/>
              <a:t>Second: Qinghua Li</a:t>
            </a:r>
          </a:p>
          <a:p>
            <a:pPr marL="0" indent="0"/>
            <a:r>
              <a:rPr lang="en-US" sz="2000" b="0" dirty="0" smtClean="0"/>
              <a:t>Results </a:t>
            </a:r>
            <a:r>
              <a:rPr lang="en-US" sz="2000" b="0" dirty="0"/>
              <a:t>(Y/N/A</a:t>
            </a:r>
            <a:r>
              <a:rPr lang="en-US" sz="2000" b="0" dirty="0" smtClean="0"/>
              <a:t>): 9/0/0</a:t>
            </a:r>
          </a:p>
          <a:p>
            <a:pPr marL="0" indent="0"/>
            <a:r>
              <a:rPr lang="en-US" sz="2000" b="0" dirty="0" smtClean="0"/>
              <a:t>Motion passes.</a:t>
            </a:r>
          </a:p>
          <a:p>
            <a:pPr marL="0" indent="0"/>
            <a:endParaRPr lang="en-US" sz="1800"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15999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7516876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5916555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5</a:t>
            </a:r>
            <a:r>
              <a:rPr lang="en-US" altLang="en-US" dirty="0" smtClean="0">
                <a:solidFill>
                  <a:schemeClr val="tx2"/>
                </a:solidFill>
              </a:rPr>
              <a:t>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92359701"/>
              </p:ext>
            </p:extLst>
          </p:nvPr>
        </p:nvGraphicFramePr>
        <p:xfrm>
          <a:off x="929215" y="1484786"/>
          <a:ext cx="10460568" cy="3411055"/>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11-19-1608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LB 240 CR for various unassigned</a:t>
                      </a:r>
                      <a:r>
                        <a:rPr lang="en-US" sz="1400" baseline="0" dirty="0" smtClean="0"/>
                        <a:t> comments</a:t>
                      </a:r>
                      <a:endParaRPr lang="en-US" sz="1400" dirty="0" smtClean="0"/>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100 min – as needed</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11-19-035</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Informative text for passive location ranging</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40min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11-19-1659</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dirty="0" smtClean="0"/>
                        <a:t>Resolution to a few LB240</a:t>
                      </a:r>
                      <a:r>
                        <a:rPr lang="en-US" sz="1400" baseline="0" dirty="0" smtClean="0"/>
                        <a:t> CIDs - part 6</a:t>
                      </a:r>
                      <a:endParaRPr lang="en-US" sz="1400" dirty="0"/>
                    </a:p>
                  </a:txBody>
                  <a:tcPr marT="45712" marB="45712"/>
                </a:tc>
                <a:tc>
                  <a:txBody>
                    <a:bodyPr/>
                    <a:lstStyle/>
                    <a:p>
                      <a:r>
                        <a:rPr lang="en-US" sz="1400" dirty="0" smtClean="0"/>
                        <a:t>CR</a:t>
                      </a:r>
                      <a:endParaRPr lang="en-US" sz="1400" dirty="0"/>
                    </a:p>
                  </a:txBody>
                  <a:tcPr marT="45712" marB="45712"/>
                </a:tc>
                <a:tc>
                  <a:txBody>
                    <a:bodyPr/>
                    <a:lstStyle/>
                    <a:p>
                      <a:r>
                        <a:rPr lang="en-US" sz="1400" dirty="0" smtClean="0"/>
                        <a:t>90min – as time permits</a:t>
                      </a:r>
                      <a:endParaRPr lang="en-US" sz="1400"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22446617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 Resolution status</a:t>
            </a:r>
            <a:endParaRPr lang="en-US" dirty="0"/>
          </a:p>
        </p:txBody>
      </p:sp>
      <p:sp>
        <p:nvSpPr>
          <p:cNvPr id="3" name="Content Placeholder 2"/>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smtClean="0"/>
              <a:t>Concerted effort to complete the CR this week:</a:t>
            </a:r>
          </a:p>
          <a:p>
            <a:pPr lvl="1">
              <a:buFont typeface="Arial" panose="020B0604020202020204" pitchFamily="34" charset="0"/>
              <a:buChar char="•"/>
            </a:pPr>
            <a:r>
              <a:rPr lang="en-US" b="0" dirty="0" smtClean="0"/>
              <a:t>A total of 107 comments adopted from the </a:t>
            </a:r>
            <a:r>
              <a:rPr lang="en-US" b="0" dirty="0" err="1" smtClean="0"/>
              <a:t>telecons</a:t>
            </a:r>
            <a:r>
              <a:rPr lang="en-US" b="0" dirty="0" smtClean="0"/>
              <a:t> and ad hoc.</a:t>
            </a:r>
          </a:p>
          <a:p>
            <a:pPr lvl="1">
              <a:buFont typeface="Arial" panose="020B0604020202020204" pitchFamily="34" charset="0"/>
              <a:buChar char="•"/>
            </a:pPr>
            <a:r>
              <a:rPr lang="en-US" b="0" dirty="0" smtClean="0"/>
              <a:t>A total of 226 comments are in process and to be considered (or already considered) this week.</a:t>
            </a:r>
          </a:p>
          <a:p>
            <a:pPr marL="457200" lvl="1" indent="0"/>
            <a:endParaRPr lang="en-US" b="0" dirty="0" smtClean="0"/>
          </a:p>
          <a:p>
            <a:pPr>
              <a:buFont typeface="Arial" panose="020B0604020202020204" pitchFamily="34" charset="0"/>
              <a:buChar char="•"/>
            </a:pPr>
            <a:r>
              <a:rPr lang="en-US" b="0" dirty="0" smtClean="0"/>
              <a:t>A total of  239 comments have not been worked on:</a:t>
            </a:r>
          </a:p>
          <a:p>
            <a:pPr lvl="1">
              <a:buFont typeface="Arial" panose="020B0604020202020204" pitchFamily="34" charset="0"/>
              <a:buChar char="•"/>
            </a:pPr>
            <a:r>
              <a:rPr lang="en-US" dirty="0" smtClean="0"/>
              <a:t>140 assigned but no resolution developed as of now. </a:t>
            </a:r>
          </a:p>
          <a:p>
            <a:pPr lvl="1">
              <a:buFont typeface="Arial" panose="020B0604020202020204" pitchFamily="34" charset="0"/>
              <a:buChar char="•"/>
            </a:pPr>
            <a:r>
              <a:rPr lang="en-US" dirty="0" smtClean="0"/>
              <a:t>55 editorial.</a:t>
            </a:r>
          </a:p>
          <a:p>
            <a:pPr lvl="1">
              <a:buFont typeface="Arial" panose="020B0604020202020204" pitchFamily="34" charset="0"/>
              <a:buChar char="•"/>
            </a:pPr>
            <a:r>
              <a:rPr lang="en-US" dirty="0" smtClean="0"/>
              <a:t>44 unassigned.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723735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Comment Resolution Status</a:t>
            </a:r>
            <a:endParaRPr lang="en-US" dirty="0"/>
          </a:p>
        </p:txBody>
      </p:sp>
      <p:sp>
        <p:nvSpPr>
          <p:cNvPr id="3" name="Content Placeholder 2"/>
          <p:cNvSpPr>
            <a:spLocks noGrp="1"/>
          </p:cNvSpPr>
          <p:nvPr>
            <p:ph idx="1"/>
          </p:nvPr>
        </p:nvSpPr>
        <p:spPr>
          <a:xfrm>
            <a:off x="914401" y="1412777"/>
            <a:ext cx="10361084" cy="648071"/>
          </a:xfrm>
        </p:spPr>
        <p:txBody>
          <a:bodyPr/>
          <a:lstStyle/>
          <a:p>
            <a:pPr>
              <a:buFont typeface="Arial" panose="020B0604020202020204" pitchFamily="34" charset="0"/>
              <a:buChar char="•"/>
            </a:pPr>
            <a:r>
              <a:rPr lang="en-US" b="0" dirty="0" smtClean="0"/>
              <a:t>Distribution of unresolved comments without resolution in the pipe:</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9" name="AutoShape 6" descr="data:image/png;base64,iVBORw0KGgoAAAANSUhEUgAABLAAAALmCAYAAABSJm0fAAAgAElEQVR4XuzdC5RdVZkn8C9AEwIJTAggr/BQ04FGwMjThpFuEWIrNouHREkCjUTDm0ZnYdShR2QUBgYyCJGnIiQBeQq0cclLR4VGukGBVhGiElBBHiEmIQQYILO+Y9905eZW1ambqrrn3vqdtbJCUuex92/vc7LOn733GbZixYoVYSNAgAABAgQIECBAgAABAgQIECBQUYFhAqyKtoxiESBAgAABAgQIECBAgAABAgQIFAICLB2B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QFsHWIsWLYpf/OIX8e///u/x3HPPxSuvvLKyRddff/1429veFrvuumvxa4MNNijd2nm+2bNnr9z/wAMPjA984AOrHf/qq6/GN77xjViwYEHpc6+99toxcuTI2HjjjYtyvetd74oNN9yw9PF2HBoCixcvjlmzZsWf/vSnosLd9cGB0GjltQeiPs5ZXqC+7fN5dfTRR8cOO+xQ/iT/sWf9ufJ5N3ny5D6fxwEECBAgQIAAAQIECBBIgbYLsFasWBFPPfVU3H777fGHP/wh8s+9bcOGDSvCooMOOqhUWDSQAVZ9WbNsO+64Yxx88MExevTo3qri50NEoJUhUiuvPUSat7LVrG/7LOhmm20W06dPj1GjRvWp3AKsPnHZmQABAgQIECBAgACBXgTaKsDKEU8333xzPProo6WCq/q65yisj33sYzF+/PgeWQYzwKoVZL311osjjjiiGJFlI9DKEKmV19byrRVoFGBlifbee+845JBDIgP3spsAq6yU/QgQIECAAAECBAgQKCPQNgFWTqX65je/Gc8888wq9crpeO9+97tj3LhxscUWWxQvWK+99lo8+eST8bOf/az4vesorb/4i7+Ij370o8Ux3W3NBlibbLJJ/M3f/E3kNbrbnn322chfOYosA7muW5mylWlU+7S/QCtDpFZeu/1brr1r0F2Alc+mY445Jt75zneWrqAAqzSVHQkQIECAAAECBAgQKCHQFgHW8uXLi/Aqw6jaNmLEiPjIRz4S73nPe2KttdbqtqoLFy6Ma6+9Nn73u9+t3CdHYn3yk5+MLbfcsuFxzQZY2223XXziE5+IHE3V2/bWW2/FE088UYwoyxe92tZb2Xo7r58TIECgWYHuAqw831ZbbRXTpk0rvZ6gAKvZVnAcAQIECBAgQIAAAQKNBCofYOXoqW9/+9vxk5/8ZGX5x4wZUwRFm266aalWbRSA/dVf/VVMnTo1cpHi+m0wAqzaNTNgu/LKKyN/r209la1Uhe1EgACBJgR6CrDydO973/viwx/+cKmphAKsJhrAIQQIECBAgAABAgQIdCtQ+QDr17/+dVx11VXx//7f/ysqkV/sywWFy4ZXtZq/8MILcdlll8WSJUuKv8opMTmaYPvtt29pgJUXz68Y5giz2lcUm5muo48TIEBgTQXqQ6f/8l/+S7z++utNPZsEWGvaGo4nQIAAAQIECBAgQKCrQKUDrDfffDPmzp0bP//5z4sy5/pWOW1w3333baoV77777rjzzjtXHrvXXnvFYYcd1vIAKwtQX7Y999yzKFtfFk1uCsVBBAgQ+A+BRqFTri14xx13rFxLsOxUQgGWbkWAAAECBAgQIECAQH8KVDrA+uMf/1iMmlq2bFlR51wk/bjjjitGYTWzvfjii8VorjzPTjvtVHyNMM9VHxIN5hTCWj2ybFnX2npYOfLhhBNOiPy90ZZTK3Ndr5xamWtpLV26tHjBzLrkOlpve9vbIkOwnI44fPjwZrh6DPZq633l9Mx8uU2zHCW3/vrrx1/+5V/G/vvvX5Sh0bZo0aK477774he/+EXk4vwZVNbKve2228Z//a//NfL8Pa1tVh/67brrrjF58uTics8991zcc889hUttVNuoUaOK9t5vv/1WK1cupn/vvffGv/7rvxb+6Zij4LbZZpuiHu94xztKB4lZt/x4QIau2aZdF+pPm4033jh23333Yu22ntZKK7OQetd+2nX9tTz2xz/+cVGGLE/WJ6fK5tTbvO5f//Vfr/G1u5Yv65GjGdMr+8DDDz8c999/f9EO+eds2/TPftHIv6fOmR9keOSRR4p+3vV8o0ePLhwzzM7rP/3008VU3PTOe+bEE0+MjTbaqM/9/kc/+lF85zvfKY5bZ5114thjjy3av8yWfej2228vdu1uhGdt7bsHHnigWNOv1j9rRmPHji3u27RqNL25TDnWZJ9GoVMG6TlC9Le//e3KU5eZSthsgDUQ91B9H/3pT39a3CM5dTufP2m9+eabF/dGfuCj64c48v7Jj27k/2TINqv16exfue/73//+Uuse1vD66/m3Ju3sWAIECBAgQIAAAQLtKFDpAOvf/u3f4sYbb1zp2t2Iqf6Gb0WAlS9Jc+bMKYKg3l6eM/SZPXv2KgvTd2eQ4VWuWZMvxb0FQr051gcmBx54YFx//fWrLEJfO0ejEWT5sn7DDTfEY489tsqXIRtdN0d5HHHEEcWXJbvbuo5aywAr9//ud78b//Iv/9Lt+fPF9O///u8Lj9wy5Lnpppsig7hGWwYLee58ie8pCMypqXmexx9/vNe61QKOAw44oFhTqFG7NBNg5VfiMhi56667Vk65bVSn/ADC4YcfHu9617saBnNlrt0owMo+fN1118VLL73UbZulZ4YEH/rQh3r8WmeeKy2zf9UC7J7qkmFCfwRY9aF5hqk56rO3LUONb3zjG/Gb3/ym2DVDr1ynr2sQ8vvf/764x3vyqV0ng/VsowxdB3MUZnehU4blX//611cGbhkIZf0yOO1u62uANZD3UC3AKtNHc1p5huHZBmWeWfk/DD72sY8VbdXTVuZctePLPP9665N+ToAAAQIECBAgQKDTBCodYOXLcI5mqW1HHnlk8X+8B3prRYCVdfr+978f3/ve91ZWL4OW+umSjRZ9780jX4AzLMnRRGvyMtzVJUex5ctg18Xna+VoNPok1yC7+uqr4/nnn++tuCt/ni+dGUpl0NJo6xpg5Yi63P+hhx7q9fy1NcZefvnlIiDJERi9bT2NOGmmTfJ6PU2JLRMidW2PHP2UYUKOKsl26W3LESdHH3107LDDDqvtWuba9QHWBz7wgaL/1kYU9Xb9vffeOw455JCG/THLnyNkMhAs0zZZlzxftv2ajsCqn7aca+0df/zxMXLkyB6r9Mwzz8Tll1++sv719279One9+eTPs16TJk0alGderTzdhU7ZJjmqMcPRWv/KPpcj1DIQbbT1JcAa6Hsonw196aM5cjVD6wwcu379trt2621txoF4/pXpQ/YhQIAAAQIECBAg0EkClQ2wcupQjmiovTzkS9InP/nJ2HrrrQfcv1UBVv1160ec1X+RMQOQ3XbbLf7mb/6mmB6WL7w5RSlfBn/wgx8UL/S1l80coZKL32fw1OxWX748T74YHnTQQUU5sjzPPvtsMXImR67URp/kiLF8uc8pdbUtRxhkqPb2t7+9OEd35c5pd//wD//QcKRH1wArRzHV6prTrz74wQ8WU4Ly7/O6ObUry1Xb0itHXWXgkmXJUWo5fTHLnCNBcq20HAHYm18GJl2nV6VBXv9v//ZvI6eD1QzyWnn9DCi7jsDpblpsmRCpa3vU6p/lzWmKWf8Mp9I2RwfNnz+/MOh67UajhNKnzLW77pN1zl/ZhlnfDF1zlFW+1Gd58uV93rx5q4xOy3b91Kc+FVtuueVq3bE+7KmZZp1yRF7+OeuRgUrXPl470ZpMIcxzPProo8Xae1n2dD3qqKOKqbg9bV37Yv29lv4Z3uaU1txqRhm65b55jQzOcvRX9o/cr9bv8nmXz73uQqJm7+XujuspdGr0NdcMhfI+bhSMlw2wBuMe6tpH03LixInFyMocPZXtk4Fp9tHalN9so7yPctpqfZ+uTQO97bbbVrmf8jmcIwvrt4F6/vV32zsfAQIECBAgQIAAgaoLVDbAytExl1xySfHym9uavpT2pSFaFWB1Xccny9t1Xaf8c74Ife1rXyt+z62nl8f8eb7c5xTMfOHKrdGIrjVxycBs6tSpPb7c14dueUy+PHY3dS7Lk2vtXHPNNStHs3Rd36lreesXvu9ppFm+fOcUqDTuuk2YMKGYqtV1qlf+PMudo03yGrnluXNa0S677LLK8b/85S+LstaMM8jL83W3flF9CJDhRQZ09SOhyoRIjQLFLN9HP/rRhtMdc520NMjRQrl1XReoa6XKXLt+nzw+16XKaYwZHNZv6ZMBQY4Qq205BTX7cNetfipeOh588MGRYW6jkCSngOa01K5rja3psyIDzEsvvXRl4NrbBxWyTa+44orIKYK55YjB7Cu1PtD1vs72zvbJftJoq+933fWPvty3fdm3t9CpPlzsaSphb+eqlWuw7qG8XgbXuV5b/l6/1T8v8+cZtGaAmUF7/Zb/oyCD+VzTKrdGz6mBfP71pV3tS4AAAQIECBAgQKATBCobYNW//JSdytMfjVKVAGvHHXcsXp4avQh3t0h01/rn6KJcFyhfyPOFLQOxHBnT7Fbv0t0Inq7nr59a1dPUsa7HdX2Z7G4UTH2A1Vt5ui6yXXuZzVFAGbw02jKQyGCitj5WfeBSP92s7Ci3+hf2DAF33nnnVYpQJkSqb48yHzmoX1eu0bTcMteu36fMSKUcCZehdAZpuWWdp0yZskow9atf/aoY0VYLBMssFp7t+s///M8rRy2taYCVZbv55puL9cRy6+2DCjlKNO+zDN8aOXRtpxyVlh9nyNE93W3plMFIhh8ZBuY9k1NkB2PrLXTqy1TC3s6V9RnMe6i3Plr/P02yfI1C1q7t0HWae6N+N5DPv8HoD65BgAABAgQIECBAoEoCbRNgdTcKZyAwqxJg1de5foRWbyOw+tum3iWndOUXuHrauoZGPU0bqz9H/ctkowX86wOsHNmyxx57dFuc+nCkt5E1vQU5Oc01p2rmlK8cFVdbN6e3dcbq27HRyLjerp2VrG+PMguO11+70Qt6mWvX75NTATMMzDbubstRUjktOEfx5Nbonu4aHJUNBOtHQPVHgNU1lMr2zL6VXz1stGV4VhtZ1ihErJ/q2dMIrP6+Z/t6vjKhU/1oxu5GPpY512DeQ7310QwgMzzN6ba5lXledX0GNep3A/n862vb2p8AAQIECBAgQIBAuwu0TYDVHy+lZRurKgFW/QiV+lAnXxxzZEYuzp4jNbqbtla23r3t19Ulr52jw3oaGZKjK3J6XX51MLdc9Dmn7+S0o962+q8yNjq268tjfiEwz53rWHW3lQmOuh5b5gW8t3o0+nl/hUj1/bTRSK766zcTTpUJueqnu3bnkmtLPfLII8WP6wOsHDGYI49qUxzrRyD2ZN01ROqPZ0V92FY/LbBWlvp7stE6SPVfNsz7NIPWDBxzZOSafh20mT7Y3TFl+3yGkBlG1qZuNlqrruy5mil/M/dQoxF/9dfu2j/LjPrt+gyqn5I70M+/ZtwcQ4AAAQIECBAgQKCdBSobYOWLUU7Lqa1Z1B8vpWUbqlUB1m9+85tijaI33nijKGqjUCC/9HbHHXes9qW5fCnOECvX1skX/5yi1NtIoLIetf26unS3flLXc9YHEn29Xtf9G7V//cLZJ554YjHdq7ut/qW3t8CnP1/Ac9TKU089Fb/4xS+KQC+ndda2MgFRo3362h55vYEKsHqbalWra08BVv0Uwwxmc720MltXi/56VvzoRz+K73znO8XluxsN1nU6aHfTejPIyJFlDz744GpVyWMynM212HIdtJxi2MqtbJ+vX6sry7z99tsX67nVFpwve66y9V3Te6hMf+qpfzYqZ08B1kA//8q62Y8AAQIECBAgQIBApwhUNsCq/7/XZQKT/mqUVgVYDz/8cFx77bUrq9FoSljtZbjR19e61j9fjPNreHmOHOnSH6M8+hqYNFrou9k2GjVqVBx//PGrfEWxt+k79dca6AArX+ozmMrRKfkrA5kcfZOjdLLdutsEWH8ekVffPmWmqNZMu4a//RVg1Qdq9VNUs70zmPrXf/3Xohg9rcGW4cvs2bPj17/+dY+3QI5kyqmoed9mIN3fIXRv919fQqfephL25Vy1cg32PVTv0Z8B1kA//3prSz8nQIAAAQIECBAg0GkClQ2wErrrtKD8c6MFpweiQVoVYOXIqnvuuWdllbpb0ykXuM6vr33ve99b+aW0nhxGjhwZhxxySPF1tDV5IW5lgJWfu58+ffoqX7irSoCV7fHTn/40vvvd7xZhVV83AVbjAKu3EXJdnbuGX/0VYNUvMD5u3LhihFHti5X1XwU96KCDiq9rdrflGks5Ciu/blmmn+R6WpMmTepxWmxf+1pv+/c1dGo0lfDYY4+NsWPHrjbar6dppq26h9olwGr0/OutLf2cAAECBAgQIECAQKcJVDrAyulWuYZS/l/53Bot5N3XBrntttuK0TG5dlMGOpttttlqo5NaEWDVLyBcZk2nrHt+wv1nP/tZPProo/Hss8+uNrWw5pNTDPNl+N3vfndfyVbuv6YBVtl1ksoWsAoBVpmRNRka5giyXJ9r/PjxkS+j119//cr1gwRYjQOsstMSs7/k9MyccpyLgvdXgJXnzfsqR+XkM6h+Ue8Mo2688cbiZ41GCHbXj3P/559/vhi5ldNJFy5c2O1922htqbL3RzP79TXAyrrMmzcvcrplbXv7299eBH3ZFrNmzSo+cJBbd/d/K++hwQyw+vv510z7OoYAAQIECBAgQIBAOwtUOsCqH+HQ6AtffcHP6V2XXnrpylFL3U1LbEWAVf+59d6+mNWo3jli5LnnnitGZ+V0xPoX47JfdevOtK8BVv0C1/UjWPrSdo32bXWAld433XRT5HTOrkFhTt3MoCqnbqZ5hhBdR741swC1NbB67i0DsQZWXrH+mVEbZVU/Oqu7Rd7L9PEMr//whz8UYVn+6ro+Wh6/9dZbxyc/+cmVa0uVOWez+/Q1wMrrLFu2rAgPsw65ZV/PtctyPb7eAqxW30MDGWAN9POv2TZ2HAECBAgQIECAAIF2Fah0gFW/xky+GH3kIx+JfffdtynvHPGQa9bURnR1t2bNYAdYjUYxNPqaWV8rnaOzcvRIbSH8Ml8O7OkafQ2w6keV5ciYE044oceF1vtSx1YHWE8++WTx4p71zO1tb3tbMfIkvyzX09Z1tFDuZwTWn0dgrclXCLtOv+3PEVhZrq5TmWvPjAyHL7vssiK8yfXl8oucuXZVf2wZBOXI07x/c8tF0TPAyiBroLdmAqwsU67tddVVV628FzK0Pfzww+P222/vcQRWq++hgQywBvr5N9B9wfkJECBAgAABAgQIVE2g0gFWYtWPVsmvdOVaSPmJ875s+cKZYUP+nluGObnG1O67777aaQY7wMopjd/85jeLF/jc6qcq1QqYU5ZyWmW+4GZIkmFJTjXsaav/smFfpmXVn7evAVYen+tC/d//+39Xmh922GGx55579qXput231QFWfhEy1yGr9afJkyfHLrvs0mvd7r333uLFvrYJsP4cYNUH1mVHDOYXS7/xjW8UU4Nz6+8Aq2vIUrs3f/vb365sw55GhuYIox//+MeR92HetzkyL6fy9rb927/9WzE9sbb1ZT2w3s7d08+bDbAahfD5JdR8pmX75NbdV1VbeQ/VW/TnIu4D/fxbk3Z2LAECBAgQIECAAIF2FKh8gJUvRt/+9rfjJz/5yUrfXLfq6KOPLh1i5RorGRDli2hty+ldn/jEJyKnEdZvgxlg1QdrWZa99967WHS9fsH1riNByn6VsT7A6m5h+DKdt5kAq36ERQZv06ZN63WU0tKlS4sRLjkNJ0O6HN2SX6XrGti1OsDqev111lkncvHqHKHT01Y/3Sr3FWD95z34y1/+shh9lIt65/aBD3wgDjjggB4/PpBTODPsqR3T3wFWfUD2d3/3d8WIo/nz5xdlbPS10FofqP+aavb/T33qUzF69Oge+0nXAKts3ypzD/e2T7MBVp63Ud/uer1GAVar76F6j/4OsAby+ddbW/o5AQIECBAgQIAAgU4TqHyAleC5Ftbll1++yhf3clpNTid8z3ves9oi7LVGyvArRz1ce+21qxzb28LIgxFg5YttfrnuO9/5TmTAVtt6CnjqX4a23377IsjL+jTacgrLDTfcEI888kjx4+5GdpXt1M0EWPVrBeW1eit3euQi5xlm1LZGIU+rA6z6kVQ5suzQQw/ttj/m2kb5gtw1SM36CbD+M8DKPnv11VfHE088UTR9fnwgp6Llfd7oC5o5EioDr9roxTymvwOsPGcuUp73am454iqvl7/yi4QZyGaf7m7ruth77jNhwoSiTrWvGdYfl+fNEWW1qb9ruvZf2fs791uTACuP/9WvflW0X9739VujAKvV91B9Gfs7wBrI519f2tW+BAgQIECAAAECBDpBoC0CrIT+/e9/X7wY5QtW123kyJHFl/V22GGHYg2i3HIkQI48ylEMuah5bc2r2gtxb1/jazbAyhfNXLuquxfTHCGS9cgF2/P32tpJtfr0Fqzly9Ds2bNXCXZymk6OUtlxxx2Lr9vlliNG8vz5dbDawsr59zldMqfwZSjQzNZMgJXXaTTKLAPIXOg5X2qz3NlGOdoqp0jm1Lzal8vy+Bxxl9NG80tvXbdWB1j1C+9nwLLzzjsXI4ZyimuujVRbWD9HEObXIvPLbPXb/vvvX1h03eqDhKGwiHut/vVTatM1+0k6pWv+OcPAnJqa69rV30cDEWC9+OKLcckll0SODOy69TSSs7Zfo5FJW221VdFP8ot9tVGgGdw+/vjjxbTUl156qTi8tiD6+9///tX6Tdf+nz9ck+nBtZOvaYDVaMRs7dyNAqxW30P1qP0dYA3k86+ZZ7hjCBAgQIAAAQIECLSzQNsEWLUXgQxw8qWnmS1DkyOOOCJ22mmnHg9vNsBqpky1YzLEyYWgexrJ0d3LUJnr5lcNc82sfLlvdms2wMrr5WiSXOQ5X+b7suVUq2OOOSY233zzHl/gy4QW9eup9bauUG8v843W/emtbhlI5DTDDEIyXM2t0Yv9UA6w0iS/opmj8BqN5Kk3zuA3Fzivjdoq0xd6a6f6nzcaSZP71L5K2Nv56kO53vav/Tynzmbgns+u+q2KAVaWsTb99/nnn1+lyI36eavvoXrTgQiwBur5V7YP2Y8AAQIECBAgQIBApwi0VYCV6DnaIqfz5OiLRqNZGjVMbQRHrl3T29ozefxgBlg5GipHRn34wx9uuB5Xo/rk6JPrrrsucvpU19FlPdU9p7Y1Wu+rLx15TQKsvE5+VS3XM8tRJmXKnQte51SrXLi/0dbqEVhZpgw2cqTbfffd12udMljJdbxyxGA6PPDAA0W1MlzMdZG6TgUd6gFW9o+f//zncdNNN60yxba+H+RC7xlK55cd77zzzuLHAxFg5Xnr1+fKEYHHH398MaWwzPbHP/4x5syZE/XBTqNj87mw3377FaPOuhvRWdUAK+vTaCphowCr1fdQvf1ABVgD8fwr0+fsQ4AAAQIECBAgQKCTBNouwKrhZ3CQI2pyHamcLpgv/F2nEmUYkFMK86WpNk2tbMMNZICVL6M57XGbbbYpvlj3l3/5l71+SbBRufMFP1+I/+Vf/qVYUDqn3NVGq+Q1cmphTit873vfWyq0K2OzpgFWXiPLnS/wGd489thja1TuKgRYNbccTfXDH/6wGAWUI1Cynhmc5si6bbfdNvbaa6+irXNaYW6PPvposR5W7pd/l6PvcrRNbRvqAczI8cMAACAASURBVFbNIUPqXMMtp2Cmcd7j6ZpTCXPNsXTNhf372hfK9Pf6fTI4vvTSS1eup/eud70r8suTfZmSm9OIczTW/fffX4Ru2c61MDcD5gzD8rmwxx57rJwS3F1ZqxxgNZpK2F2A1cp7aDADrP5+/jXThx1DgAABAgQIECBAoJ0F2jbAamd0ZSdAoH8Fbr755h5HtPXv1ZyNAAECBAgQIECAAAECBAZbQIA12OKuR4BAtwL33HNPMR0zR1i9853v7PGjCLWT5Kisb37zmzF//vzir3LkYY5o68vIKE1CgAABAgQIECBAgAABAtUWEGBVu32UjsCQErj33nvj9ttvL+qc04BzbbBcI6ynrX5x/v74Gt+QQldZAgQIECBAgAABAgQItIGAAKsNGkkRCQwVgSeffDKuvPLKlevZ7bbbbsVC/t2Npsp1qa655ppiPby+hF5DxVM9CRAgQIAAAQIECBAg0CkCAqxOaUn1INABAjkd8Oqrry4Ww69tW221VfGVzlwMPz9QkAuEv/zyy8XXQu+4445VvlK49957xyGHHFIs9G4jQIAAAQIECBAgQIAAgc4REGB1TluqCYGOEMjRVFdddVUsW7asT/XJrzhOmjQpRowY0afj7EyAAAECBAgQIECAAAEC1RcQYFW/jZSQwJATWLhwYVx77bXxu9/9rte656isv/3bv4399tuvGKFlI0CAAAECBAgQIECAAIHOExBgdV6bqhGBjhDIqYIZYP3kJz+JX//617F48eJi+mBu6623XmyyySax++67x6677hobbLBBR9RZJQgQIECAAAECBAgQIECgsYAAS88gQIAAAQIECBAgQIAAAQIECBCotIAAq9LNo3AECBAgQIAAAQIECBAgQIAAAQICLH2AAAECBAgQIECAAAECBAgQIECg0gICrEo3j8IRIECAAAECBAgQIECAAAECBAgIsPQBAgQIECBAgAABAgQIECBAgACBSgsIsCrdPApHgAABAgQIECBAgAABAgQIECAgwNIHCBAgQIAAAQIECBAgQIAAAQIEKi0gwKp08ygcAQIECBAgQIAAAQIECBAgQICAAEsfIECAAAECBAgQIECAAAECBAgQqLSAAKvSzaNwBAgQIECAAAECBAgQIECAAAECAix9gAABAgQIECBAgAABAgQIECBAoNICAqxKN4/CESBAgAABAgQIECBAgAABAgQICLD0AQIECBAgQIAAAQIECBAgQIAAgUoLCLAq3TwKR4AAAQIECBAgQIAAAQIECBAgIMDSBwgQIECAAAECBAgQIECAAAECBCotIMCqdPMoHAECBAgQIECAAAECBAgQIECAgABLHyBAgAABAgQIECBAgAABAgQIEKi0gACr0s2jcAQIECBAgAABAgQIECBAgAABAgIsfYAAAQIECBAgQIAAAQIECBAgQKDSAgKsSjePwhEgQIAAAQIECBAgQIAAAQIECAiw9AECBAgQIECAAAECBAgQIECAAIFKCwiwKt08CkeAAAECBAgQIECAAAECBAgQICDA0gcIECBAgAABAgQIECBAgAABAgQqLSDAqnTzKBwBAgQIECBAgAABAgQIECBAgIAASx8gQIAAAQIECBAgQIAAAQIECBCotIAAq9LNo3AECBAgQIAAAQIECBAgQIAAAQICLH2AAAECBAgQIECAAAECBAgQIECg0gICrEo3T/nCLViwIC666KKYN29ePP7447HtttvGoYceGtOnT4/x48c3PFH9MRMmTIgjjjgijj322Nh0003LX9yeBAgQIECAAAECBAgQIECAAIEBFBBgDSDuYJ36hz/8YRx99NHx1FNPFWFVhlf537Ug6+qrr4799ttvleI8/PDDcdxxx8UDDzxQHDN27NiYP39+cdyBBx4YF198cYwbN26wquA6BAgQIECAAAECBAgQIECAAIFuBQRYbd45HnvssTjmmGPij3/8Y5x33nlx2GGHxVprrRWvvfZazJkzJ0477bTYa6+94pprroktttiiqO0LL7xQjMy6++67Y+bMmUX4tc4668SyZcuKc5x55plx0kknxbnnnhsjRoxocyHFJ0CAAAECBAgQIECAAAECBNpdQIDVxi345ptvFmHTWWedFZdffnlMmzYthg0btrJGGWKdfvrpcdttt8WNN94Ye+yxR/GzW265pQi6TjnllCKkGj58+MpjlixZEieffHLcddddceutt8aee+7ZxkKKToAAAQIECBAgQIAAAQIECHSCgACrjVvxmWeeicmTJxc1mDt3bmy55Za91ub111+PGTNmFCOv7rzzzjjggANWOyZHa+WorAsuuKAYwWUjQIAAAQIECBAgQIAAAQIECLRSQIDVSv01vPZPfvKTYr2qHHl1zjnnxLrrrtvrGRctWhRTp06Np59+Om644YbYYYcdVjvmvvvui3333beYZphBl2mEvbLagQABAgQIECBAgAABAgQIEBhAAQHWAOIO9Kmvv/76+NjHPlaMlDrhhBPiO9/5TlxyySVxzz33FAuz5zTBE088cZWRWblI+5FHHlkU7dprry0WfK/fcvH3SZMmxeabb16M7BozZsxAV8X5CRAgQIAAAQIECBAgQIAAAQLdCgiw2rhzZLg0ZcqUYuH1Rx99NGbPnh177713jBw5cuUXBXfdddci1Hrve99b1LRMOFVmnzZmU3QCBAgQIECAAAECBAgQIECgzQQEWG3WYF2Le/bZZ8fnP//54q9yKmH+ecKECcVC7vlFwRyZleHW7rvvXoRbW2211aAEWA899FAbqyo6AQIECBAgQIAAAQIECBAY2gK77bZb5QAEWJVrkvIFyvWpPv3pTxfTAG+66aYiqOq6LV++vFiE/bLLLoubb745Dj30UAFWeV57EiBAgAABAgQIECBAgACBISkgwBqSzT5wla5NIcxF2WfNmhWjRo1a7WK1Lwp+6UtfijPOOCPKfLmwNoVw6623LkZujR49euAq4cwECBAgQIAAAQIECBAgQIAAgV4EjMBq4y5y1113FVMHe/pa4I9+9KPYb7/9ohZg+QphGze4ohMgQIAAAQIECBAgQIAAgSEqIMBq44bPhdsPP/zweMc73lGMlNpkk01Wq01tBNZXvvKV+NznPhevv/56zJgxI3L64Z133hkHHHDAasfklMPjjjuuWEMrpyDaCBAgQIAAAQIECBAgQIAAAQKtFBBgtVJ/Da+dC7WfdNJJxfpWuQZWjsbqui1ZsiROPvnk+Pa3v1382n///Ysf33LLLXHYYYfFKaecEueee24MHz585WG1Y3J016233hp77rnnGpbS4QQIECBAgAABAgQIECBAgACBNRMQYK2ZX8uPzlFUOQrr7W9/e1x00UWxzz77xFprrVV8hTC/QHjmmWfGUUcdVfxsww03LMr7wgsvFNMO77777mIk1pQpU4oQq+sxPU1LbHmlFYAAAQIECBAgQIAAAQIECBAYUgICrDZv7jfeeCOuvvrqYqrf0qVLY8KECTFmzJiYP39+PPXUU0Wg9fWvfz3Gjx+/Sk3vv//+OP744+ORRx4pfjZ27NiVx+RIrosvvjjGjRvX5jqKT4AAAQIECBAgQIAAAQIECHSCgACrA1pxxYoVkethZVB1++23F8HVXnvtVYys+vjHP14EWo22BQsWFCOz5s2bF/nlwQy/jjjiiDj22GNj00037QAZV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BAoBMEBFid0IrqQIAAAQIECBAgQIAAAQIECBDoYAEBVgc3rqoRIECAAAECBAgQIECAAAECBDpBQIDVCa2oDgQIECBAgAABAgQIECBAgACBDhYQYHVw46oaAQIECBAgQIAAAQIECBAgQKATBARYndCK6kCAAAECBAgQIECAAAECBAgQ6GABAVYHN66qESBAgAABAgQIECBAgAABAgQ6QUCA1QmtqA4ECBAgQIAAAQIECBAgQIAAgQ4WEGB1cOOqGgECBAgQIECAAAECBAgQIECgEwQEWJ3QiupAgAABAgQIECBAgAABAgQIEOhgAQFWBzeuqhEgQIAAAQIECBAgQIAAAQIEOkFAgNUJragOBAgQIECAAAECBAgQIECAAIEOFhBgdXDjqhoBAgQIECBAgAABAgQIECDQd4GXXl4R53/3tfjlH96MJcv7fvxAHLHhiIidtlo7TvvQ8BgzcthAXKLS5xRgVbp5FI4AAQIECBAgQIAAAQIECBAYTIGFL6+IE65aHi8uXTGYly19rU1GDYsrpq0fGWgNpU2ANZRaW10JECBAgAABAgQIECBAgACBHgW+cttrcc8v3qi00oE7rxOf/cjwSpexvwsnwOpvUecjQIAAAQIECBAgQIAAAQIE2lbg8AtfiUXLqjn6qoY6eoNhcdOp67etcTMFF2A1o+YYAgQIECBAgAABAgQIECBAoCMF9v/Ksrao1z2f36AtytlfhRRg9Zek8xAgQIAAAQIECBAgQIAAAQJtLyDAqmYTCr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IBACwQEWC1AL3FJAVYJJLsQIECAAAECBAgQIECAAAECQ0NAgFXNdhZgVbNdlIoAAQIECBAgQIAAAQIECBBogYAAqwXoJS4pwCqBZBcCBAgQIECAAAECBAgQIEBgaAgIsKrZzgKsaraLUhEgQIAAAQIECBAgQIAAAQItEBBgtQC9xCUFWCWQ7EKAAAECBAgQIECAAAECBAgMDQEBVjXbWYBVzXZRKgIECBAgQIAAAQIECBAgQKAFAgKsFqCXuKQAqwSSXQgQIECAAAECBAgQIECAAIGhISDAqmY7C7Cq2S5KRYAAAQIECBAgQIAAAQIECLRAQIDVAvQSlxRglUCyCwECBAgQIECAAAECBAgQIDA0BARY1WxnAVY120WpCBAgQIAAAQIECBAgQIAAgRYICLBagF7ikgKsEkh2IUCAAAECBAgQIECAAAECBIaGgACrmu0swKpmuygVAQIECBAgQIAAAQIECBAg0AIBAVYL0EtcUoBVAskuBAgQIECAAAECBAgQIECAwNAQEGBVs50FWNVsF6UiQIAAAQIECBAgQIAAAQIEWiAgwGoBeolLCrBKINmFAAECBAgQIECAAAECBAgQGBoCAqxqtrMAq5rtolQECBAgQIAAAQIECBAgQGDQBV56eUWc/93X4pd/eDOWLB/0yze84IYjInbaau047UPDY8zIYQNeKAHWgBM3dQEBVlNsDiJAgAABAgQIECBAgAABAp0lsPDlFXHCVcvjxaUrKlmxTUYNiyumrR8ZaA3kJsAaSN3mzy3Aat7OkQQIECBAgAABAgQIECBAoGMEvnLba3HPL96odH0O3Hmd+OxHhg9oGQVYA8rb9MkFWE3TOZAAAQIECBAgQIAAAQIECHSOwOEXvhKLllVz9FVNefQGw+KmU9cfUHQB1oDyNn1yAVbTdA4kQIAAAQIECBAgQIAAAQKdIyC4+XNbcqhmnxZgVbNdlIoAAQIECBAgQIAAAQIECAyqgOBGgDWoHa6PFxNg9RHM7gQIECBAgAABAgQIECBAoBMFBFgCrCr3awFWlVtH2QgQIECAAAECBAgQIECAwCAJCLAEWIPU1Zq6jACrKTYHESBAgAABAgQIECBAgACBzhIQYAmwqtyjBVhVbh1lI0CAAAECBAgQIECAAAECgyQgwBJgDVJXa+oyAqym2BxEgAABAgQIECBAgAABAgQ6S0CAJcCqco8WYFW5dZSNAAECBAgQIECAAAECBAgMkoAAS4A1SF2tqcsIsJpicxABAgQIECBAgAABAgQIEOgsAQGWAKvKPVqAVeXWUTYCBAgQIECAAAECBAgQIDBIAgIsAdYgdbWmLiPAaorNQQQIECBAgAABAgQIECBAoLMEBFgCrCr3aAFWlVtH2QgQIECAAAECBAgQIECAwCAJCLAEWIPU1Zq6jACrKTYHESBAgAABAgQIECBAgACBzhIQYAmwqtyjBVhVbh1lI0CAAAECBAgQIECAAAECgyQgwBJgDVJXa+oyAqym2BxEgAABAgQIECBAgAABAgQ6S0CAJcCqco8WYFW5dZos2xtvvBHnnHNOnHHGGXHvvffGPvvs0/BMCxYsiIsuuijmzZsXjz/+eEyYMCGOOOKIOPbYY2PTTTdt8uoOI0CAAAECBAgQIECAAIF2FBBgCbCq3G8FWFVunSbLdtttt8XUqVNj6dKl3QZYDz/8cBx33HHxwAMPxPjx42Ps2LExf/78eOqpp+LAAw+Miy++OMaNG9dkCRxGgAABAgQIECBAgAABAu0mIMASYFW5zwqwqtw6TZTtsccei2OOOaYIpnJrNALrhRdeiOnTp8fdd98dM2fOjKOPPjrWWWedWLZsWZx33nlx5plnxkknnRTnnntujBgxoolSOIQAAQIECBAgQIAAAQIE2k1AgCXAqnKfFWBVuXX6WLYMoE4//fR46KGHYvTo0fG9732vYYB1yy23xGGHHRannHJKEVINHz585ZWWLFkSJ598ctx1111x6623xp577tnHUtidAAECBAgQIECAAAECBNpRQIAlwKpyvxVgVbl1+lC2FStWxJVXXhmf+cxn4vLLLy+mA/7TP/3TagHW66+/HjNmzChGXt15551xwAEHrHaVa665phiVdcEFF8Rpp53Wh1LYlQABAgQIECBAgAABAgTaVUCAJcCqct8VYFW5dfpQtgcffDAOP/zwmDx5cjEF8Oyzz24YYC1atKhYH+vpp5+OG264IXbYYYfVrnLffffFvvvuW0wzzKDLNMI+NIRdCRAgQIAAAQIECBAg0KYCAiwBVpW7rgCryq1TsmzPPfdcETbl1wdzFNbmm28eZ511VsMAKxdpP/LII4szX3vttbHtttuudpX8IuGkSZOK88ydOzfGjBlTsiR2I0CAAAECBAgQIECAAIF2FRBgCbCq3HcFWFVunRJly9Dq/PPPj0suuSSuvvrq2G+//YqjuguwyoRTZfYpUTS7ECBAgAABAgQIECBAgEAbCQiwBFhV7q4CrCq3Tomy5TpWOXXwC1/4QrH+VX5NUIBVAs4uBAgQIECAAAECBAgQILCKgABLgFXlW0KAVeXW6aVsuVB7rme1zTbbxGWXXVZ8ebC2tXIEVn4F0UaAAAECBAgQIECAAAEC7SVw+h2rr5FcxRqcO/FXA1osDhG77bbbgBo3c3IBVjNqFThm2bJlcfrpp8cPfvCD+Na3vhW77LLLKqXqLsB65plnioXec8v1rbbccsvValObQrj11lvH7NmzVwnGylRdgFVGyT4ECBAgQIAAAQIECBColoDg5s/twUGAVa07s81LUwuZHnnkkVI1+dKXvhRnnHFG+AphKS47ESBAgAABAgQIECBAYMgJmEL45ybnUM2ubwRWNdul11L99re/jc997nPxpz/9qeG++bXBDLn23nvv2HDDDeOggw6Kk08+OV5//fWYMWNGzJw5M3L9rAMOOGC143M64nHHHRcXXHBBnHbaab2WxQ4ECBAgQIAAAQIECBAg0P4CghsBVpV7sQCryq2zBmXrbgphnvKWW26Jww47LE455ZQ499xzY/jw4SuvtGTJkiLouuuuu+LWW2+NPffccw1K4VACBAgQIECAAAECBAgQaBcBAZYAq8p9VYBV5dZZg7L1FGC98MILMX369Lj77ruLkVhTpkwpQqxcV+u8886LM888s/h5/mzEiBFrUAqHEiBAgAABAgQIECBAgEC7CAiwBFhV7qsCrCq3zhqUracAK097//33x/HHHx+5htb48eNj7NixkV81zKmHBx54YFx88cUxbty4NSiBQwkQIECAAAECBAgQIECgnQQEWAKsKvdXAVaVW2cNytZbgJWnXrBgQVx00UUxb968Yr2sCRMmxBFHHBHHHntsbLrppmtwdYcSIECAAAECBAgQIECAQLsJCLAEWFXuswKsKreOshEgQIAAAQIECBAgQIAAgUESEGAJsAapqzV1GQFWU2wOIkCAAAECBAgQIECAAAECnSUgwBJgVblHC7Cq3DrKRoAAAQIECBAgQIAAAQIEBklAgCXAGqSu1tRlBFhNsTmIAAECBAgQIECAAAECBAh0loAAS4BV5R4twKpy6ygbAQIECBAgQIAAiJ1TPgAAIABJREFU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4twKpy6ygbAQIECBAgQIAAAQIECBAYJAEBlgBrkLpaU5cRYDXF5iACBAgQIECAAAECBAgQINBZAgIsAVaVe7QAq8qto2wECBAgQIAAAQIECBAgQGCQBARYAqxB6mpNXUaA1RSbgwgQIECAAAECBAgQIECAQGcJCLAEWFXu0QKsKreOshEgQIAAAQIECBAgQIAAgUESEGAJsAapqzV1GQFWU2wOIkCAAAECBAgQIECAAAECnSUgwBJgVblHC7Cq3DrKRoAAAQIECBAgQIAAAQIEBklAgCXAGqSu1tRlBFhNsTmIAAECBAgQIECAAAECBAh0loAAS4BV5R7dNgHWokWL4vTTT4+nn366tOeWW24ZO+20U+yyyy6x9957x4Ybblj6WDsSIECAAAECBAgQIECAAIGhJCDAEmBVub+3TYC1cOHCmDx5ctxxxx1Nee66665xySWXxHvf+96mjncQAQIECBAgQIAAAQIECBDoZAEBlgCryv27bQKst956KxYvXhxz586Nk08+OSZOnBjTpk2L3XbbrRhZtXz58vjpT38ac+bMiRtvvLHY59BDD40cufXd7343rr/++virv/qrmD17dowbN67KbaJsBAgQIECAAAECBAgQIEBg0AUEWAKsQe90fbhg2wRYWaf77ruvGIU1ffr0+PSnPx3Dhw9frapvvPFGnH/++cVoqwy79tlnn1ixYkVcd911cdxxx8UXv/jFOO2002LYsGF9YLIrAQIECBAgQIAAAQIECBDobAEBlgCryj28bQKs119/PWbMmBH//u//Htdcc01sscUW3bo+++yzcdRRR8XOO+8c55xzTqy77rrFSKxjjz02Ro4cGbNmzYpRo0ZVuV2UjQABAgQIECBAgAABAgQIDKqAAEuANagdro8Xa5sAq7YG1nbbbRczZ86MESNGdFvVnE6Yo6wWLFhQjMIaM2ZMMcWw/u/6aGV3AgQIECBAgAABAgQIECDQsQICLAFWlTt32wRYOYJq6tSpsfHGG/c6gmrp0qVx4oknxksvvVSseTV69GgBVpV7obIRIECAAAECBAgQIECAQMsFBFgCrJZ3wh4K0DYBVm0K4ZVXXlksyP7BD36w23Ws7rzzzjj88MOLRd5rUwh///vfx5FHHllMK8w1stZbb70qt4uyESBAgAABAgQIECBAgACBQRUQYAmwBrXD9fFibRNgZb0efPDBIpjKEVb//b//9/iHf/iHYnRVbrlQe464uu222+JLX/pS8Xe1Rdznz58f//t//++4/PLLIwOwXAvLRoAAAQIECBAgQIAAAQIECPyngABLgFXl+6GtAqwMqXL0VW16YHewtWmGkyZNildffbVY++qyyy6LQw45pPh90003rXKbKBsBAgQIECBAgAABAgQIEBh0AQGWAGvQO10fLthWAVatXrk4+1e/+tW45ZZb4qmnnlpZ3Qyucp2sf/zHf4xc7D23xYsXxxe+8IXYYYcdip9ttNFGfeCxKwECBAgQIECAAAECBAgQGBoCAiwBVpV7elsGWDXQt956qwio8ve11lqrCKfydxsBAgQIECBAgAABAgQIECDQNwEBlgCrbz1mcPdu6wBrcKlcjQABAgQIECBAgAABAgQIdK6AAEuAVeXe3XYBVq6D9dxzz0UuzP7iiy/GE0880a1vjsiaMmVKjBw5ssptoGwECBAgQIAAAQIECBAgQKDlAgIsAVbLO2EPBWirAGvZsmVxzjnnxIUXXlh8ibC3beLEicWXCMeMGdPbrn5OgAABAgQIECBAgAABAgSGtIAAS4BV5RugrQKsDKNyRNWoUaNi//33jz322CPWXnvtbn2NwKpy11M2AgQIECBAgAABAgQIEKiSgABLgFWl/lhflrYJsJYvXx6nnXZa3H777XHNNdcUAdawYcOqbKtsBAgQIECAAAECBAgQIECgbQQEWAKsKnfWtgmwFi5cGJMnT47NNtssZs2aVYzCshEgQIAAAQIECBAgQIAAAQL9IyDAEmD1T08amLO0TYC1aNGimDp1amy99dYxc+bMGDFixMCIOCsBAgQIECBAgAABAgQIEBiCAgIsAVaVu33bBFhvvvlmnHnmmXH//fcXUwi32GKLKrsqGwECBAgQIECAAAECBAgQaCsBAZYAq8odtm0CrER87LHH4phjjomDDz44Pv3pT8fw4cOrbKtsBAgQIECAAAECBAgQIECgbQQEWAKsKnfWtgmw3nrrrVi8eHHcd999cdJJJ8U222wTBxxwQLzjHe+ILbfcsqHxeuutFxMmTBB0VbkHKhsBAgQIECBAgAABAgQIVEJAgCXAqkRH7KYQbRNg1RZxv+OOO0p7Tpw4MebOnRtjxowpfYwdCRAgQIAAAQIECBAgQIDAUBQQYAmwqtzv2ybAevnll2POnDnFKKyy20YbbRRTpkyJkSNHlj3EfgQIECBAgAABAgQIECBAYEgKCLAEWFXu+G0TYFUZUdkIECBAgAABAgQIECBAgEC7CwiwBFhV7sMCrCq3jrIRIECAAAECBAgQIECAAIFBEhBgCbAGqas1dRkBVlNsDiJAgAABAgQIECBAgAABAp0lIMASYFW5R1c2wKot2p54uRB7bpMnTw6LuFe5OykbAQIECBAgQIAAAQIECLSrgABLgFXlvivAqnLrKBsBAgQIECBAgAABAgQIEBgkAQGWAGuQulpTl6lsgPXWW2+t/OJgfk0wt/wCYf592W2ttdaKPDZ/txEgQIAAAQIECBAgQIAAAQLdCwiwBFhVvj8qG2BVGU3ZCBAgQIAAAQIECBAgQIBApwkIsARYVe7TAqwqt46yESBAgAABAgQIECBAgACBQRIQYAmwBqmrNXWZtguwXnvttbj//vvjwQcfjOeffz4eeeSRbiu+zTbbxLnnnhujR49uCsdBBAgQIECAAAECBAgQIEBgqAgIsARYVe7rbRVgPffcc3HyySfHjTfeWMp04sSJxRcMx4wZU2p/OxEgQIAAAQIECBAgQIAAgaEqIMASYFW577dVgHXxxRcXAdb48ePjmGOOid133z3WXnvtbn3XW2+9mDBhQgwfPrzKbaBsBAgQIECAAAECBAgQIECg5QICLAFWyzthDwVomwBr6dKlceKJJxZTB7/1rW/FLrvsUmVXZSNAgAABAgQIECBAgAABAm0lIMASYFW5w7ZNgLVw4cKYPHlyjB07Ni688MJYf/31q+yqbAQIECBAgAABAgQIECBAoK0EBFgCrCp32LYJsBYvXhzTpk0r1rOaOXNmjBgxosquykaAAAECBAgQIECAAAECBNpKQIAlwKpyh22bAGvFihVFcHXDDTfEddddF9tvv32VXZWNAAECBAgQIECAAAECBAi0lYAAS4BV5Q7bNgFWIuZXCKdPnx6bbbZZfPnLX45NN920yrbKRoAAAQIECBAgQIAAAQIE2kZAgCXAqnJnbZsA67XXXouf/exn8atf/SrOOuus+NOf/hS77rpr7LjjjrHNNts0NN5oo41iypQpMXLkyCq3gbIRIECAAAECBAgQIECAAIGWCwiwBFgt74Q9FKBtAqzaIu533HFHac+JEyfG3Llzi3WzbAQIECBAgAABAgQIECBAgED3AgIsAVaV74+2CbBqI7BeffXV0p7rrbdeTJgwIYYPH176GDsSIECAAAECBAgQIECAAIGhKCDAEmBVud+3TYBVZURlI0CAAAECBAgQIECAAAEC7S4gwBJgVbkPC7Cq3DrKRoAAAQIECBAgQIAAAQIEBklAgCXAGqSu1tRlKhtgvfXWW7F48eKiUrkYe2755/z7sttaa61VHJu/2wgQIECAAAECBAgQIECAAIHuBQRYAqwq3x+VDbBqi7YnXi7EntvkyZPDIu5V7k7KRoAAAQIECBAgQIAAAQLtKiDAEmBVue8KsKrcOspGgAABAgQIECBAgAABAgQGSUCAJcAapK7W1GUqG2A1VRsHESBAgAABAgQIECBAgAABAk0JCLAEWE11nEE6SIA1SNAuQ4AAAQIECBAgQIAAAQIEqiwgwBJgVbl/dmyAlYu9P/3007HFFlvE8OHDq9wGykaAAAECBAgQIECAAAECBFouIMASYLW8E/ZQgLYLsBYsWBAXXXRR/PznP++2Wk899VQ8/vjjMXHixGIB+DFjxlS5DZSNAAECBAgQIECAAAECBAi0XECAJcBqeSfslABr/vz5MXXq1HjggQdKmX784x+PWbNmxejRo0vtbycCBAgQIECAAAECBAgQIDBUBQRYAqwq9/22GYG1YsWK+PKXvxxnnHFGZDD1j//4j7H55pvHjBkz4o033oj/9b/+Vzz33HNx8803x2WXXRbnn39+TJs2LYYNG1Zlf2UjQIAAAQIECBAgQIAAAQKVEBBgCbAq0RG7KUTbBFhLly6NE088MZ544om47rrrYvvtty+qdPbZZxeh1be+9a145zvfGbn21YUXXhhXXHFF8Xe77LJLlf2VjQABAgQIECBAgAABAgQIVEJAgCXAqkRHbPcAa+HChTF58uQYO3ZsEVCtv/76RZVuv/32OPjgg+Pee++NffbZp/i7Z555pth3//33jy984QtGYVW5ByobAQIECBAgQIAAAQIECFRCQIAlwKpER+yUAGu77baLmTNnxogRI4oqPfTQQ/GRj3wkzjvvvCK0ym358uVx2mmnxSuvvFKsgTVq1Kgqt4GyESBAgAABAgQIECBAgACBlgsIsARYLe+EPRSgbaYQZhh16qmnxmuvvbZKKJVfG5w0aVLx63Of+9wqAVZ+sdBXCKvc/ZSNAAECBAgQIECAAAECBKoiIMASYFWlLzYqR9sEWLVF3L/2ta/FnDlz4v3vf39Rn0WLFhVfJtx4441XBlvPPvtsHHXUUTF8+PCYPXu2rxBWuQcqGwECBAgQIECAAAECBAhUQkCAJcCqREfsphBtE2Bl+R988ME4/PDDIxd0z68Q5jTBnEp45plnxv/5P/8nPvvZz8bee+8d8+bNK6YZ5s/POeecWHfddavcBspGgAABAgQIECBAgAABAgRaLiDAEmC1vBP2UIC2CrByFNb1119ffI3w0EMPXbmY+2OPPRbHHHNMPPDAAyuruu2228ZNN90Uu+++e5X9lY0AAQIECBAgQIAAAQIECFRCQIAlwKpER+ymEG0VYNXq8Pzzz8eTTz5ZhFNrr7128de53tXZZ58dP/zhD+M973lP/Lf/9t9iwoQJvkBY5d6nbAQIECBAgAABAgQIECBQGQEBlgCrMp2xQUHaMsCqMqiyESBAgAABAgQIECBAgACBdhQQYAmwqtxvBVhVbh1lI0CAAAECBAgQIECAAAECgyQgwBJgDVJXa+oybRdgLV++vFjrKhd0f/PNN3us9EYbbRRTpkyJkSNHNoXjIAIECBAgQIAAAQIECBAgMFQEBFgCrCr39bYKsH7729/G8ccfH3feeWcp04kTJ8bcuXNjzJgxpfa3EwECBAgQIECAAAECBAgQGKoCAiwBVpX7ftsEWDna6swzz4yzzjor9thjjzjyyCNj5513XrmIeyPk9dZbr1jIffjw4VVuA2UjQIAAAQIECBAgQIAAgRYLvPTyijj/u6/FL//wZixZ3uLC/MflNxwRsdNWa8dpHxoeY0YOG/BCCbAEWAPeydbgAm0TYC1atCimTp0af/rTn2LOnDmx3XbbrUG1HUqAAAECBAgQIECAAAECBP4ssPDlFXHCVcvjxaUrKkmyyahhccW09SMDrYHcBFgCrIHsX2t67rYJsBYuXBiTJ08ugquZM2fGiBEDfOeuqazjCRAgQIAAAQIECBAgQKAtBL5y22txzy/eqHRZD9x5nfjsRwZ2dpEAS4BV5ZugbQKsV199NT7zmc/E0qVLY9asWTFq1KgquyobAQIECBAgQIAAAQIECLSJwOEXvhKLllVz9FWNcPQGw+KmU9cfUFEBlgBrQDvYGp68bQKsrOf3v//9+MQnPhGXXHJJfPCDH4xhwwZ+DvAa+jqcAAECBAgQIECAAAECBCouILgR3HTtovpDNW/Ytgqw3nrrrfjWt74VM2bMiGnTpsX73ve+eOc739ntdMK11lorNtpoo8jfbQQIECBAgAABAgQIECBAoJGAwEKAJcCq/rOhrQKs5cuXx6WXXhr/83/+z3jppZd61Z04cWLMnTs3xowZ0+u+diBAgAABAgQIECBAgACBoSkgwBJgCbCqf++3VYD19a9/vRh5ldv48eNj22237VF4m222iXPPPTdGjx5d/ZZQQgIECBAgQIAAAQIECBBoiYAAS4AlwGrJrdeni7ZNgJWLt5944onxox/9KK688sp4//vfb2pgn5razgQIECBAgAABAgQIECDQSECAJcASYFX/2dA2AdbChQtj8uTJMXbs2Ljwwgtj/fUH9usL1W86JSRAgAABAgQIECBAgACB/hAQYAmwBFj9cScN7DnaJsCqjcAaPny4AGtg+4SzEyBAgAABAgQIECBAYEgJCLAEWAKs6t/ybRNgrVixIr761a/GVVddFdddd13suOOO1ddVQgIECBAgQIAAAQIECBCovIAAS4AlwKr8bRptE2Al5QsvvBAnn3xyLFq0qPgS4YQJE2KdddapvrISEiBAgAABAgQIECBAgEBlBQRYAiwBVmVvz5UFa5sA6+WXX445c+bE7373u5g7d2489dRTRSV6+hqhrxBWvwMqIQECBAgQIECAAAECBFotIMASYAmwWn0X9n79tgmwaou433HHHb3X6j/2mDhxYhF2jRkzpvQxdiRAgAABAgQIECBAgACBoSUgwBJgCbCqf8+3TYD11ltvxeLFiyN/L7uttdZasdFGG0X+biNAgAABAgQIECBAgAABAo0EBFgCLAFW9Z8NbRNgVZ9SCQkQIECAAAECBAgQIECgHQUEWAIsAVb179y2DbDyq4RLliyJJ598Ml599dViQfd11103li9fHiNGjIhhw4ZVX18JCRAgQIAAAQIECBAgQKDlAgIsAZYAq+W3Ya8FaLsAK6cQfv/7348vfelL8eMf/7ioYG2tq/XXXz8+/elPx1/8xV/EF7/4xdh44417BbADAQIECBAgQIAAAQIECAxtAQGWAEuAVf1nQFsFWG+88UZceuml8fnPfz6WLl0ao0aNKkZb5eirXKw917qaOnVqzJs3Lz760Y/GZZddFqNHj65+KyghAQIECBAgQIAAAQIECLRMQIAlwBJgtez2K33htgqw7rvvvpg8eXJsvfXWcf7558e73vWu+MxnPhMLFixY+bXBP/7xj3H66afH7NmzY86cOcX+NgIECBAgQIAAAQIECBAg0J2AAEuAJcCq/vOhbQKsN998M84444y49tpr46abbordd9+9WO/qtNNOWyXASvLHH388Jk2aFPvss08RdK233nrVbwklJECAAAECBAgQIECAAIGWCAiwBFgCrJbcen26aNsEWIsWLSqmB+a6VrNmzSqmD3YXYL3yyitx6qmnxu9+97uVI7P6pGJnAgQIECBAgAABAgQIDBGBl15eEed/97X45R/ejCXLq1HpDUdE7LTV2nHah4bHmJED/4EuAZYAS4BVjXu/p1K0TYC1cOHCYjrgdtttFzNnzizWvuouwOru76vfHEpIgAABAgQIECBAgACBwRNY+PKKOOGq5fHi0hWDd9E+XGmTUcPiimnrRwZaA7kJsARYAqyBvMP659xtE2Dlou0nnnhivPDCC8X6Vptsskm3Adazzz4bRx11VGyxxRYrR2v1D5ezECBAgAABAgQIECBAoHMEvnLba3HPL96odIUO3Hmd+OxHhg9oGQVYAiwB1oDeYv1y8rYJsFasWFGMvMpF2zPAytFYr7766mprYOWXCnPdqxkzZhS/5xpZw4YN/JDTfmkNJyFAgAABAgQIECBAgMAgChx+4SuxaFk1R1/VGEZvMCxuOnX9AVURYAmwBFgDeov1y8nbJsDK2ubXBqdMmRKPPvpoTJ8+vRhllaHWM888E1deeWW89NJLcemll8Yll1wSe+21VxF0jRs3rl+gnIQAAQIECBAgQIAAAQKdJiC4EdwIbla/q90X1XzStVWAlYT3339/HH/88fHII490Kzp+/Pi4/PLL433ve1811ZWKAAECBAgQIECAAAECFRDwoi7AEmAJsCrwKCpVhLYLsLJWuQ7WNddcEzfeeGM88MADKyuawVWO0MqRWdtss00pADsRIECAAAECBAgQIDA0BXx9L0KAJcASYAmw2uVfgLYKsBYvXhwbbLBBrLPOOit9c82rXOA9/37ddddtF3flJECAAAECBAgQIECghQK+vie4EdwIbrp7BAl2W/hw7uHSbRNgvf7668XC7E888URcdtllsdVWW1VTVKkIECBAgAABAgQIEKi8gK/vCbAEWAIsAVblH9WrFLBtAqyFCxcWXx4cO3ZsXHjhhbH++gP7FYr2akalJUCAAAECBAgQIECgLwK+vifAEmAJsARYfXlqtn7ftgmwcvrgtGnTYsSIETFr1qwYNWpU6/WUgAABAgQIECBAgACBthQwRUiAJcASYAmw2uvx3TYBVrLmou2nnnpqnHXWWcVi7cOHD28v7QEq7bJly+K2226L2bNnx3333VesCTZhwoQ44ogj4thjj41NN9204ZUXLFgQF110UcybNy8ef/zxUscMUBWclgABAgQIECBAgMCgCgiwBFgCLAGWAGtQH7trfLG2CbBee+21+OlPfxp33313/NM//VNsvPHGseuuu8buu+8eY8aMaQix0UYbFUHXyJEj1xiqqid47rnn4uSTTy7CvRyV9u53v7sI9ubPnx9PPfVUYXTJJZfEe9/73lWq8PDDD8dxxx1XfMUxv96YUzNrxxx44IFx8cUXx7hx46pabeUiQIAAAQIECBAgsEYCAiwBlgBLgCXAWqPH6KAf3DYBVm0NrDvuuKM00sSJE2Pu3LndBlylT1TRHfMLjP/jf/yP+MpXvhKf/OQn48tf/vLK0VY5Kuu8886LM888M/7+7/8+rrjiithss82Kmrzwwgsxffr0IgycOXNmHH300cWXHbsec9JJJ8W5555bTNm0ESBAgAABAgQIEOg0AQGWAEuAJcASYLXXk71tAqwcgfWzn/0sXn311dLC6623XjEtrlOnGuYIqyOPPDLefPPNuO6662L77bdfxWbJkiXF6Kxrrrkm7rzzzjjggAOKn99yyy1x2GGHxSmnnFKEVF19asfcddddceutt8aee+5Z2tuOBAgQIECAAAEC7SHw0ssr4vzvvha//MObsWR5Ncq84YiInbZaO0770PAYM3LYgBdKgCXAEmAJsARYA/6o7dcLtE2A1a+17pCTPfTQQ3HaaafFTjvtFBdccEHD0VK5XlhOuZwzZ07xFcfXX389ZsyYUYy86hpqdSXJwCtHZeU58/w2AgQIECBAgACBzhFY+PKKOOGq5fHi0hWVrNQmo4bFFdPWjwy0BnITYAmwBFgCLAHWQD5l+//cAqz+N63MGXNk1hlnnBFnn332ygBr0aJFMXXq1Hj66afjhhtuiB122GG18uZC8Pvuu28xzTCDLtMIK9OkCkKAAAECBAgQWGOBr9z2WtzzizfW+DwDeYIDd14nPvuRgf1gkwBLgCXAEmAJsAbySd7/5xZg9b9pZc745JNPxsc//vHIaYG5yHuO1KpNO8xCXnvttbHtttuuVt78IuGkSZNi88037+g1xCrTUApCgAABAgQIEBhEgcMvfCUWLavm6Ksaw+gNhsVNp64/oCoCLAGWAEuAJcAa0Mdsv59cgNXvpNU4YS7Ifvrpp8fXvva1+PznP18s5p4LtZcJp8rsU41aKgUBAgQIECBAgEBfBQQ3ghvBjeBGcNPzk9Nzsq//sgzO/gKswXEe1KtkeJVfJsxfBx98cFx22WXxtre9rShDmXCqzD6DWiEXI0CAAAECBAgQ6DcBL2YCLAGWAEuAJcDqt39UBvFEAqxBxB6MS7300kvFulc58urDH/5wzJo1a5VpgmXCqTL79FSXXFzeRoAAAQIECBAgUE2B0+9YfQ3UKpb03Im/GtBicfgzLwcOXW80/UF/qPWH3XbbbUCfwc2cXIDVjFpFj8n1rfKrgd/+9rfjox/9aLEA+1ZbbbVKaZ955pnia4S5zZ07N7bccsvValMLsLbeeuuYPXt2jB49uk81FmD1icvOBAgQIECAAIFBFfCC6gVVYLH6Lee+cF+4L1a9LwRYg/pP89C62P333x/HH398PPLII3HyySfHl7/85Rg1atRqCL5COLT6hdoSIECAAAECBOoFTCH8swgHDl3vDf1Bf9Afqv/vZcf7xbjaAAAgAElEQVSMwHrrrbdi8eLFhXgGN7lg+VDYVqxYET/4wQ/iE5/4ROT0wQyuPvWpT8Xw4Y0/O/z666/HjBkzitFZd955ZxxwwAGrMeWaWccdd1xccMEFxYguGwECBAgQIECAQOcIeFH3ou5FffX72X3hvnBfVP/fubYLsHKB8n/+53+OZ599Nk488cRYd911o+vUuSTfY4894qtf/Wrsvffe1W+BNSzhD3/4wzj66KNj6dKlcdFFF8XHPvaxWGuttXo86y233BKHHXZYnHLKKXHuueeuEnYtWbKkGMF11113xa233hp77rnnGpbQ4QQIECBAgAABAlUS8KLuRd2LugCru2eS54PnQ5X+vaovS1sFWC+88EIRrlx//fUxderUYoHyDLC+8IUvxPnnn1+MvBoxYkQ8//zzsddeexXrN40bN67K/mtUtvSYPn163H333XHppZfGxz/+8Rg2bFiv5+x6XI7EmjJlShFiZTh43nnnxZlnnlmcN3+WnjYCBAgQIECAAIHOEfCC6gVVgCXAEmD1/Ez3nKzmv3ltFWB9/etfj2nTpsVBBx0Un/3sZ+Ov//qvY/78+TFp0qRC97rrrovx48fHtddeGyeccEJ88YtfLKbAlQl1qtk8PZcqF2HP8KnMNmfOnJWLt+f+XdfMSrOxY8cWljma7cADD4yLL764o8O/Mmb2IUCAAAECBAh0ooAXMwGWAEuAJcASYLXjv29tE2C9+uqr8ZnPfCbyC3cZVG2//faFd206XAZV55xzTjEiK9fCyqArRw/lKK1Gi5m3Y2N1LXPXtazK1KU+wMpjFixYUEw7nDdvXuSXBydMmBBHHHFEHHvssbHpppuWOa19CBAgQIAAAQIE2kxAgCXAEmAJsARYAqw2+6erKG7bBFgLFy4sRhBtt912K6e2vfnmm3HGGWfE2WefHV0DmuXLlxcjrzKgyVFKY8aMace2UWYCBAgQIECAAAEC/S4gwBJgCbAEWAIsAVa//+MyCCds6wDrxRdfLNbC+s1vfhM33XRT7LLLLgWZAGsQeo5LECBAgAABAgQItKWAAEuAJcASYAmwBFjt+A9Y2wRYr7zySpx66qnx+9//vlicfZNNNon77rsv/u7v/i4mTpwYV155ZWy00UZFGzz55JPFgubvfve7LUTejr1SmQkQIECAAAECBAZMQIAlwBJgCbAEWAKsAftHZgBP3DYBVhrUFnHP6YH7779//H/2zgR8t6ns/0uGk2M46ZC5yBCiHOkUf72SSCJlShwRMmVMRBpeSgMiqeRVeWWoDJkyRRFKZW5QlDKmDJmOmfyvz/auX+vss5/n2c/vPMPe+/ns63L1vue3n733+uy1173u77rvex133HFZ/aajjjoqSxnkuO+++8JnP/vZcMIJJ2SiFvWcPCQgAQlIQAISkIAEJCABhRuFG4UbhRuFmzK2QKG/DKXBn1MrAeuf//xn2HPPPcMZZ5wxRmqTTTYJxx9/fFh44YXHireTTpj+++CxekcJSEACEpCABCQgAQlUk4COmUKeQp5CnkKeQl41LVT7p6qVgEVTnnjiiXDhhReGq6++Oqt59b73vW+sSDs78x188MHZToT77LOPO+nVsUf6zBKQgAQkIAEJSEACfSWggKWApYClgKWApYDVV0PTp4vXTsDqEwcvKwEJSEACEpCABCQggZEgoIClgKWApYClgKWAVUeDp4BVx7fmM0tAAhKQgAQkIAEJSGCcBBSwFLAUsBSwFLAUsMZpQob6s9oIWE899VS46qqrwve///1wzTXXhFtvvXUM3JQpU8Lb3va2sOWWW4a3vOUtYY455hgqVG8uAQlIQAISkIAEJCCBqhJQwFLAUsBSwFLAUsCqqo1q91yVF7BefPHFTLCiptW1117bkfFGG20UPve5z4VVV12147meIAEJSEACEpCABCQggVEjoIClgKWApYClgKWAVUfbV3kB6+c//3nYbrvtwp133hle85rXhGnTpoW11147K9C++OKLhzvuuCPcf//94ZJLLgnnnXfe2HknnXRSdp6HBCQgAQlIQAISkIAEJPAfAgpYClgKWApYClgKWHW0i5UWsBCnEKx+8YtfhAMPPDB88pOfDPPNN19Lzg888EA4/PDDw5FHHhnWWWedcPLJJ2cil4cEJCABCUhAAhKQgAQkoHCjcKNwo3CjcFPGFij0l6E0+HMqLWB95zvfCTvttFPYfffdM2Fqnnnm6UjoiSeeCAcccED45je/GU455ZSwzTbbdPyNJ0hAAhKQgAQkIAEJSGBUCOiYKeQp5CnkKeQp5NXR5lVWwHr66afDfvvtF84+++xwzjnnhKlTp5bmS8TWu9/97kz8+tKXvhTmmmuu0r/1RAlIQAISkIAEJCABCTSZgAKWApYClgKWApYCVh3tXGUFrIcffjhsu+22gf897bTTsvpXZQ/qZW299dZhscUWC9/+9rfDpEmTyv7U8yQgAQlIQAISkIAEJNBoAgpYClgKWApYClgKWHU0dJUVsB566KGx9L9TTz01TJ48uTTfWflt6Zt4ogQkIAEJSEACEpCABGpIQAFLAUsBSwFLAUsBq4bmKyhg1fGt+cwSkIAEJCABCUhAAhIYJwEFLAUsBSwFLAUsBaxxmpCh/kwBa6j4vbkEJCABCUhAAhKQgAQGS0ABSwFLAUsBSwFLAWuwlqc3d1PA6g1HryIBCUhAAhKQgAQkIIFaEFDAUsBSwFLAUsBSwKqFwco9ZOUFrOeffz5861vfCgsssEBpvhR+33XXXcMcc8wRuq2fVfomnigBCUhAAhKQgAQkIIEaElDAUsBSwFLAUsBSwKqh+ap+DaxLLrlk3Fzf9a53KWCNm54/lIAEJCABCUhAAhJoIgEFLAUsBSwFLAUsBaw62rfKR2ApYNWxW/nMEpCABCQgAQlIQAJVJaCApYClgKWApYClgFVVG9XuuSorYP373/8Ojz76aOB/x3u87GUvC5MmTQr8r4cEJCABCUhAAhKQgAT+Nf3F8JULnwm33PtCeOypavCYf+4QXr/47GHfDSeEyfPO1veHUsBSwFLAUsBSwFLA6rux6cMNKitg9aGtXlICEpCABCQgAQlIYIQJPDT9xbD7iU+FBx9/sZIUFpxvtnDCThMDglY/DwUsBSwFLAUsBSwFrH7amX5dWwGrX2S9rgQkIAEJSEACEpBApQh84dxnwk//8Hylnin/MOuvMkf4xMYT+vqMClgKWApYClgKWApYfTU0fbq4AlafwHpZCUhAAhKQgAQkIIFqEdj8mCfDw09UM/oqklpgntnCmXtP7Cs4BSwFLAUsBSwFLAWsvhqaPl28sgLWww8/HA444IBw1113jbvpr371q8Phhx8eFlhggXFfwx9KQAISkIAEJCABCTSDgMKNwo3CjcKNwo3CTRmLpr0oQ2nw51RWwHrooYfCNttsE9yFcPCdwjtKQAISkIAEJCCBJhLQIVHAUsBSwFLAUsAqY9+0F2UoDf6cygpY06dPD6ecckq2E+F4D3YgnDZtWph33nnHewl/JwEJSEACEpCABCTQEAI6JApYClgKWApYClhlTJr2ogylwZ9TWQFr8Ci8owQkIAEJSEACEpBAkwnokChgKWApYClgKWCVsXPaizKUBn+OAtbgmXtHCUhAAhKQgAQkIIEhENAhUcBSwFLAUsBSwCpjfrQXZSgN/pzGCFgPPPBAmDhxYphnnnkGT9E7SkACEpCABCQgAQlUnoAOiQKWApYClgKWAlYZY6W9KENp8OfUQsBCnPrqV78aFllkkbDnnnsWUvriF78YjjzyyPCpT30q7LzzzgpZg+9L3lECEpCABCQgAQlUmoAOiQKWApYClgKWAlYZQ6W9KENp8OdUXsC69dZbw4477hh+8YtfhJ122ikcc8wxWaRVejz++OPhox/9aDj55JOzf95iiy3CscceGxZeeOHBE/WOEpCABCQgAQlIQAKVJKBDooClgKWApYClgFXGQGkvylAa/DmVFrAefvjhsMsuu4QzzjgjbLTRRuETn/hEWHPNNcPLXvaymUg9++yz4YorrsgisK699tqwxx57hMMPPzzMPffcg6fqHSUgAQlIQAISkIAEKkdAh0QBSwFLAUsBSwGrjHHSXpShNPhzKi1gnXfeeWGTTTYJu+22W/jyl78c5ptvvo6E7r333iwa62c/+1k4++yzw7rrrtvxN54gAQlIQAISkIAEJNB8AjokClgKWApYClgKWGWsnfaiDKXBn1NZAYuIqgMPPDBcfPHF4Qc/+EF4wxveUJrOlVdeGbbaaquw/fbbh8997nNh9tlnL/1bT5SABCQgAQlIQAISaCYBHRIFLAUsBSwFLAWsMhZOe1GG0uDPqayA9eijj2Y1r0gB/MY3vlEq+iriI/Vw2223zX777W9/O0yaNGnwZL2jBCQgAQlIQAISkEClCOiQKGApYClgKWApYJUxTNqLMpQGf05lBayHHnoobLPNNmGppZYKRx99dFe1rJ566qmw7777hjvuuCOceuqpYfLkyYMn6x0lIAEJSEACEpCABCpFQIdEAUsBSwFLAUsBq4xh0l6UoTT4cxSwBs/cO0pAAhKQgAQkIAEJDIGADokClgKWApYClgJWGfOjvShDafDnVFbAevrpp8N+++0XbrvttnDaaaeFhRZaqDSdBx98MEshXGKJJcIxxxwTJk6cWPq3nigBCUhAAhKQgAQk0EwCOiQKWApYClgKWApYZSyc9qIMpcGfU1kBCxTHH3982H///cOZZ54Z1l9//dJ0fvKTn4TNN988HHDAAeHggw8Os802W+nfeqIEJCABCUhAAhKQQDMJ6JAoYClgKWApYClglbFw2osylAZ/TqUFrD/84Q9hiy22CMsvv3xWyH3xxRfvSOjee+8NH/3oR8NvfvObcM4554SpU6d2/I0nSEACEpCABCQgAQk0n4AOiQKWApYClgKWAlYZa6e9KENp8OdUWsB64YUXwlFHHZVFUr35zW8Ohx12WFhnnXXCHHPMMROp559/Plx++eVZxNW1114bPvnJT4ZDDjmk8NzBY/aOEpCABCQgAQlIQALDJqBDooClgKWApYClgFXGFmkvylAa/DmVFrDA8cQTT2SiFLWsOF7zmteEt7/97WHFFVcco/XHP/4xXHHFFeHOO+/M/u0jH/lI+NKXvhRe+cpXDp6od5SABCQgAQlIQAISqCQBHRIFLAUsBSwFLAWsMgZKe1GG0uDPqbyABZJnnnkmnHXWWeHQQw8Nt956a0tKr3vd68JnPvOZsNlmm4UJEyYMnqZ3lIAEJCABCUhAAhKoLAEdEgUsBSwFLAUsBawyRkp7UYbS4M+phYAVsRCNRXog0VbXXXddeO6557Ioq9VXXz287W1vC6uuumqYa665Bk/RO0pAAhKQgAQkIAEJVJ6ADokClgKWApYClgJWGWOlvShDafDn1ErAGjwe7ygBCUhAAhKQgAQk0BQCOiQKWApYClgKWApYZWya9qIMpcGfo4A1eObeUQISkIAEJCABCUhgCAR0SBSwFLAUsBSwFLDKmB/tRRlKgz9HAWvwzL2jBCQgAQlIQAISkMAQCOiQKGApYClgKWApYJUxP9qLMpQGf44C1uCZe0cJSEACEpCABCQwcAL/mv5i+MqFz4Rb7n0hPPbUwG9feMP55w7h9YvPHvbdcEKYPO9sfX8oHRIFLAUsBSwFLAWsMsZGe1GG0uDPUcAaPHPvKAEJSEACEpCABAZK4KHpL4bdT3wqPPj4iwO9b9mbLTjfbOGEnSYGBK1+HjokClgKWApYClgKWGXsjPaiDKXBn6OANXjm3lECEpCABCQgAQkMlMAXzn0m/PQPzw/0nt3ebP1V5gif2HhCtz/r6nwdEgUsBSwFLAUsBawyhkN7UYbS4M9RwBo8c+8oAQlIQAISkIAEBkpg82OeDA8/Uc3oqwhigXlmC2fuPbGvXHRIFLAUsBSwFLAUsMoYGu1FGUqDP0cBa/DMvaMEJCABCUhAAhIYKAEn4go3CjcKNwo3CjdlDI/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kMCACOiQ6JApYClgKWApYZUyO9kJ7UaafDOscBaxhkfe+EpCABCQgAQlIYEAEdEh0SBSwFLAUsBSwypgc7YX2okw/GdY5CljDIu99JSABCUhAAhKQwIAI6JDokChgKWApYClglTE52gvtRZl+MqxzFLCGRd77SkACEpCABCQggQER0CHRIVHAUsBSwFLAKmNytBfaizL9ZFjnKGANi7z3lYAEJCABCUhAAgMioEOiQ6KApYClgKWAVcbkaC+0F2X6ybDOUcAaFnnvKwEJSEACEpCABAZEQIdEh0QBSwFLAUsBq4zJ0V5oL8r0k2Gdo4A1LPLeVwISkIAEJCABCQyIgA6JDokClgKWApYCVhmTo73QXpTpJ8M6RwFrWOS9rwQkIAEJSEACEhgQAR0SHRIFLAUsBSwFrDImR3uhvSjTT4Z1jgLWsMh7XwlIQAISkIAEJDAgAjokOiQKWApYClgKWGVMjvZCe1GmnwzrHAWsYZH3vhKQgAQkIAEJSGBABHRIdEgUsBSwFLAUsMqYHO2F9qJMPxnWOQpYwyLvfSUgAQlIQAISkMCACOiQ6JAoYClgKWApYJUxOdoL7UWZfjKscxSwhkXe+0pAAhKQgAQkIIEBEdAh0SFRwFLAUsBSwCpjcrQX2osy/WRY5yhgDYu895WABCQgAQlIQAIDIqBDokOigKWApYClgFXG5GgvtBdl+smwzlHAGhZ57ysBCUhAAhKQgAQGRECHRIdEAUsBSwFLAauMydFeaC/K9JNhnaOANSzy3lcCEpCABCQgAQkMiIAOiQ6JApYClgKWAlYZk6O90F6U6SfDOkcBa1jkva8EJCABCUhAAhIYEAEdEh0SBSwFLAUsBawyJkd7ob0o00+GdY4C1rDIe18JSEACEpCABCQwIAI6JDokClgKWApYClhlTI72QntRpp8M6xwFrGGR974SkIAEJCABCUhgQAR0SHRIFLAUsBSwFLDKmBzthfaiTD8Z1jkKWMMi730lIAEJSEACEpDAgAjokOiQKGApYClgKWCVMTnaC+1FmX4yrHMUsIZF3vtKQAISkIAEJCCBARHQIdEhUcBSwFLAUsAqY3K0F9qLMv1kWOcoYA2LvPeVgAQkIAEJSEACAyKgQ6JDooClgKWApYBVxuRoL7QXZfrJsM5RwBoWee8rAQlIQAISkIAEBkRAh0SHRAFLAUsBSwGrjMnRXmgvyvSTYZ2jgDUs8t5XAhKQgAQkIAEJDIiADokOiQKWApYClgJWGZOjvdBelOknwzpHAWtY5L2vBCQgAQlIQAISGBABHRIdEgUsBSwFLAWsMiZHe6G9KNNPhnWOAtawyHtfCUhAAhKQgAQGQuBf018MX7nwmXDLvS+Ex54ayC073mT+uUN4/eKzh303nBAmzztbx/Nn9QQdEh0SBSwFLAUsBawytkR7ob0o00+GdY4C1rDIe18JSEACEpCABPpO4KHpL4bdT3wqPPj4i32/13husOB8s4UTdpoYELT6eeiQ6JAoYClgKWApYJWxM9oL7UWZfjKscxSwhkXe+0pAAhKQgAQk0HcCXzj3mfDTPzzf9/vMyg3WX2WO8ImNJ8zKJTr+VodEh0QBSwFLAUsBq6OxCCFoL7QXZfrJsM5RwBoWee8rAQlIQAISkEDfCWx+zJPh4SeqGX0VG7/APLOFM/ee2FcWOiQ6JApYClgKWApYZQyN9kJ7UaafDOscBaxhkfe+EpCABCQgAQn0nYATcSfiCjcKNwo3CjdljI3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hAAn0koEOiQ6JDooClgKWAVcbMaC+0F9qLMl/KcM9RwBouf+8uAQlIQAISkEAfCeiQ6JDokChgKWApYJUxM9oL7YX2osyXMtxzFLCGy9+7S0ACEpCABCTQRwI6JDokOiQKWApYClhlzIz2QnuhvSjzpQz3HAWs4fL37hKQgAQkIAEJ9JGADokOiQ6JApYClgJWGTOjvdBeaC/KfCnDPUcBa7j8vbsEJCABCUigbwT+Nf3F8JULnwm33PtCeOypvt2mqwvPP3cIr1989rDvhhPC5Hln6+q34zlZh0SHRIdEAUsBSwGrjP3QXmgvtBdlvpThnqOANVz+3l0CEpCABCTQFwIPTX8x7H7iU+HBx1/sy/Vn9aILzjdbOGGniQFBq5+HDokOiQ6JApYClgJWGTujvdBeaC/KfCnDPUcBa7j8vbsEJCABCUigLwS+cO4z4ad/eL4v1+7VRddfZY7wiY0n9OpyhdfRIdEh0SFRwFLAUsAqY2i0F9oL7UWZL2W45yhgDZe/d5eABCQgAQn0hcDmxzwZHn6imtFXscELzDNbOHPviX1pf7yoDokOiQ6JApYClgJWGUOjvdBeaC/KfCnDPUcBa7j8vbsEJCABCUigLwSciDsRdyKucKNwo3BTxsBoL7QX2gvtRZmxogrnKGBV4S34DBKQgAQkIIEeE9Ah0SHRIdEhUcBSwCpjWrQX2gvthfaizFhRhXMUsKrwFnwGCUhAAhKQQI8J6JDokOiQ6JAoYClglTEt2gvthfZCe1FmrKjCOQpYVXgLPoMEJCABCUigxwR0SHRIdEh0SBSwFLDKmBbthfZCe6G9KDNWVOEcBawqvAWfQQISkIAEekrgX9NfDF+58Jlwy70vhMee6umlx32x+ecO4fWLzx723XBCmDzvbOO+Ttkf6pDokOiQ6JAoYClglbEZ2gvthfZCe1FmrKjCOQpYVXgLPoMEJCABCfSMwEPTXwy7n/hUePDxau7At+B8s4UTdpoYELT6eeiQ6JDokOiQKGApYJWxM9oL7YX2QntRZqyowjkKWFV4Cz6DBCQgAQn0jMAXzn0m/PQPz/fsev240PqrzBE+sfGEflx67Jo6JDokOiQ6JApYClhlDI32QnuhvdBelBkrqnCOAlYV3oLPIAEJSEACPSOw+TFPhoefqGb0VWzkAvPMFs7ce2LP2lx0IR0SHRIdEh0SBSwFrDKGRnuhvdBeaC/KjBVVOEcBqwpvwWeQgAQkIIGeEXAi7kTcibgTcYUbhZsyRkV7ob3QXmgvtBdlRsvqnKOAVZ134ZNIQAISkEAPCOiQ6JDokOiQ6JAoYJUxJ9oL7YX2QnuhvSgzWlbnHAWs6rwLn0QCEpCABHpAQIdEh0SHRIdEh0QBq4w50V5oL7QX2gvtRZnRsjrnKGBV5134JBKQgAQk0AMCOiQ6JDokOiQ6JApYZcyJ9kJ7ob3QXmgvyoyW1TlHAas678InkYAEJCCBHhDQIdEh0SHRIdEhUcAqY060F9oL7YX2QntRZrSszjkKWNV5Fz6JBCQgAQn0gIAOiQ6JDokOiQ6JAlYZc6K90F5oL7QX2osyo2V1zlHAqs678EkkIAEJSKAHBHRIdEh0SHRIdEgUsMqYE+2F9kJ7ob3QXpQZLatzjgJWdd6FTyIBCUhAAj0goEOiQ6JDokOiQ6KAVcacaC+0F9oL7YX2osxoWZ1zFLCq8y58EglIQAIS6AEBHRIdEh0SHRIdEgWsMuZEe6G90F5oL7QXZUbL6pyjgFWdd+GTSEACEpBADwjokOiQ6JDokOiQKGCVMSfaC+2F9kJ7ob0oM1pW5xwFrOq8C59EAhKQgAR6QECHRIdEh0SHRIdEAauMOdFeaC+0F9oL7UWZ0bI65yhgVedd+CQSkIAEJNADAjokOiQ6JDokOiQKWGXMifZCe6G90F5oL8qMltU5RwGrOu/CJ5GABCQggR4Q0CHRIdEh0SHRIVHAKmNOtBfaC+2F9kJ7UWa0rM45CljVeRc+iQQkIAEJ9ICADokOiQ6JDokOiQJWGXOivdBeaC+0F9qLMqNldc5RwKrOuxj4k9xxxx3h2GOPDRdccEG49dZbw5QpU8KWW24Zdtxxx7DQQgsN/Hm8oQQkIIFeENAh0SHRIdEh0SFRwCpjT7QX2gvthfZCe1FmtKzOOQpY1XkXA32Sm266Key6667h17/+dXjd614XllxyyfDnP/853HnnnWH99dcPX//618Nyyy030GfyZhKQgAR6QUCHRIdEh0SHRIdEAauMPdFeaC+0F9oL7UWZ0bI65yhgVeddDOxJHnjggbDLLruEyy67LBx99NFhu+22C3PMMUd44oknwhFHHBEOOeSQsMcee4TDDz88zD333AN7Lm8kAQlIoBcEdEh0SHRIdEh0SBSwytgT7YX2QnuhvdBelBktq9yxT+oAACAASURBVHOOAlZ13sXAnuRHP/pR2GyzzcJee+2ViVQTJkwYu/djjz0W9txzz3DppZeGc845J0ydOnVgz+WNJCABCfSCgA6JDokOiQ6JDokCVhl7or3QXmgvtBfaizKjZXXOUcCqzrsYyJM8++yz4cADD8wir37yk5+E9dZbb6b7fu9738uiso466qiw7777DuS5xnOTk656Npx/w/Ph4SdeHM/P+/abBeaZLWzypjnDtmvN2bd7pBeWw0s05CCH+F3okOiQ6JDokOiQKGCVmYRpL7QX2gvthfaizGhZnXMUsKrzLgbyJA8//HDYdtttw1133RVOP/30sMIKK8x031/84hdhrbXWytIMEbqqmEb4nSueDaf98rmBMBvvTbZec86w49vnGu/PS/1ODi9hkoMcnIA6AXUCqmBRxnAqWChYaC+0F9oL7YX2ogyBap6jgFXN99K3p6JI+9Zbb51d/7TTTguvec1rZroXOxJ+4AMfCIssskg49dRTw+TJk/v2POO98ObHPFm5yKt8W4jEOnPvieNtYqnfyeElTHKQgw6JDokOiQ5JGcOpgKWApb3QXmgvtBfaizIEqnmOAlY130vfnqqMOFXmnL49YMkLOwF1AuoE1AmoE1AnoGVMhvZCe6G90F5oL7QX2osyBLQX2ovy/WRYZypgDYv8kO5bRpwqc86QHn/stjokGhgNjA6JDokOSRlbpL3QXmgvtBfaC+2F9qIMAe2F9qJ8PxnWmQpYwyI/pPuWEafKnDOkx1fAyoHXMdPQamh1zHTMdMzK2GTthfZCe6G90F5oL7QXZQhoL8pTGvyZCliDZz7UO/79738P22yzTfYM1LdabLHFZnqeKGAtscQS4eSTTw4LLLBAV8+8+uqrd3W+J0tAAhKQgAQkIAEJSEACEpCABCRQHQLXXXdddR7m/55EAatyr6S/DzSIXQgVsPr7Dr26BCQgAQlIQAISkIAEJCABCUignwQUsPpJ12uXIvDss8+GAw88MBx99NHhJz/5SVhvvfVm+t3xxx8fdt1113DUUUeFfffdt9R1PUkCEpCABCQgAQlIQAISkIAEJCABCfSLgBFY/SJb4ev+6Ec/CptttlnYa6+9wuGHHx4mTJgw9rSPPfZY2HPPPcOll14azjnnnDB16tQKt8RHk4AEJCABCUhAAhKQgAQkIAEJSGAUCChgjcJbzrXxgQceCLvssku47LLLskisadOmZSLWE088EY444ohwyCGHZH/nb3PPPfcIErLJEpCABCQgAQlIQAISkIAEJCABCVSJgAJWld7GAJ/lmmuuCbvttlu4+eabw+te97qw5JJLhj//+c/hzjvvDOuvv374+te/HpZbbrkBPpG3koAEJCABCUhAAhKQgAQkIAEJSEACxQQUsEa4Z9xxxx3h2GOPDRdccEFg58EpU6aELbfcMuy4445hoYUWGmEyNl0CEpCABCQgAQlIQAISkIAEJCCBKhFQwKrS2/BZJCABCUhAAhKQgAQkIAEJSEACEpCABGYioIBlp5CABCQgAQlIQAISkIAEJCABCUhAAhKoNAEFrEq/Hh9OAhKQgAQkIAEJSEACEpCABCQgAQlIQAHLPiABCUhAAhKQgAQkIAEJSEACEpCABCRQaQIKWJV+PT6cBCQgAQlIQAISkIAEJCABCUhAAhKQgAKWfUACEpCABCQgAQlIQAISkIAEJCABCUig0gQUsCr9eny4QRH4xz/+Ec4666yw/fbbh3nmmWdQt/U+EpCABCQgAQlIQAISkIAEJCABCZQgoIBVApKnNJvAn//857DHHnuEn/zkJ+Hkk08O06ZNa3aDbZ0EJCABCUhAAhKQgAQkIAEJSKBmBBSwavbCfNzeEnjqqafCvvvuG44//vjwpS99Key3335hjjnm6O1NvJoEJCABCUhAAhKQgARGgMAf//jHcNBBB4UvfvGLYcUVVxyBFttECUhgkAQUsAZJ23tVjsBf/vKXsNVWW4X55psvnHrqqWGxxRar3DP6QBKQgAQkIAEJSEACEqg6gaeffjoceOCB4ZhjjgkbbrhhOPHEE8OrXvWqqj+2zycBCdSIgAJWjV6Wj9p7An//+9/DNttsE2699dZwyimnhHe84x3hn//8Z7jgggvCBz/4wTD33HP3/qZeUQI1JPDoo4+G0047Lay22mrhLW95Sw1b0JtHlsNLHP/1r3+F5557Liy88MK9AetVJCABCUigEQSeeOKJ8IUvfCFsuumm4U1velMj2tSLRjz//PPhwgsvzOZQ2s5eEPUao0pAAWtU37ztzgi8+OKL4fvf/37Ydddds+ir//7v/w4/+MEPwk033ZT971vf+lZJSWDkCSDq7rLLLuHcc88Ne+21Vzj88MPDhAkTRo6LHP4jXrHCvt1224X/9//+38j1g9hgRLzTTz89bLnlluGVr3zlyHKw4RKQgARaEWCe/eMf/zgsv/zy4XWve91Ig4qL40cffXTYcccdR5qFjZfArBBQwJoVev62EQRYEfnKV76ShTxzvOY1rwknnXRSWHvttRvRvm4bQV2wG264Ifz1r38Na6yxRlhmmWXCbLPN1u1lan9+5PCnP/0prLXWWtnkaxQ58CJ/+MMfZqm266+/fjjssMOyKKyXvexltX/H3TZgVDgwJt5+++3Zt19UE5C6JvzHxhejKvK/8MILGYNPf/rT4SMf+UhWQ3EURax///vfgY1QrrnmmrDUUktlNmMUxW3GEr6bxx9/PBtWJk2aNJJjZOwPv/nNb7Lxg+ibUewPcviPdT3zzDPDDjvsEFZaaaUsnXCUa2L94Q9/CFtssUVYYYUVwne+852wwAILdDsNqf35cZzkG2FsmHfeeWvfpm4bgKiLb3H++eeHxx57LKy33nrhbW9720jajG7ZxfMVsMZLzt81igCphBjYSy65JFsh+p//+Z/wX//1X41qY5nGIFwRYfOLX/wiO53aYHvvvXcm7s0zzzxlLlGbczCid911V+Z05cWYUeLQ7oXB6Prrr88c1EMPPTQTsqZMmVKbd9yrBx0lDrQVAf+Tn/xklgJClFVexPrc5z4XzjrrrKw/jOKKOuL273//+3DfffeFo446Kvz85z9vtIh19913Z+Jc3gYQgYaA981vfnPsU9too40yJsstt1yvPr/KX4d0KeYM1Py58847s+dlIQzbufPOOzfOdrZ6IfaHl8jIYcYewvdxwAEHZOMEqXOjLGKx8HHIIYeEr371q9mu55tssknlx7dePeAzzzwTfvSjH2ULP7/73e/GfIzNN988fOYzn8nm4qNwMH8gaIJMhrjg8cY3vnFk51PjfecKWOMl5+8aQ4DJxu677x5+9atfBQaR8847byRFLHaN+fCHPxxuueWWsOqqq2ZO680335xNxuDDYNsUESt10jEkW2+99ZiIlXJYd911w8tf/vIs0gQOu+22W/jyl7+cCXtNP1gdY5JFWu0666wTnnzyyawG1kILLdT0ps/QvlHjwMrg2WefHT72sY9lfZ5Uh7yINcoCFnYCkf/aa6+d6TtoYiQWAvZHP/rRLOoyHfvyTik244orrsjqSeKkfvvb3w4rr7xy48cK0or33HPPcMYZZ2TiPqvot912W7YIhHPy/ve/P/uGELSafKT9AQ7YCcS82B9GRbQYNQ7YRwRuFv3o9wsuuGAWdUe01VxzzTXW5RWx/vP1X3fddQHRhnnV17/+9cbMq9uNb7z/gw8+OBP5GQtZ4EDMiz4G/3bccceFDTbYoNGZDimHD33oQ2HatGnZPItINMTMUc3yGI9tVMAaDzV/0zgCMeKIiXdMJxylSCxWRlgho8bRd7/73cywMpCmkUhNErHyTjorg4hYFKWGAxEV3/jGN8Kaa66ZcSDUl9V0hKxRErHuvffezHmlXyDakQpAGuGoHaPGoZOINaoCVhS32WWLlEE2/eBAuPnUpz6ViVpNE7GIvtxjjz1mGvtYSd9+++2zlGKijJiAI9gQtQebURCxsJs4ZURf5YVe+gpj5+WXX571CRYDJk6c2Nihk/6w2WabZe8f8Zv+kEYijUrkzahwwEbceOON4bOf/WxW3yp/FEUgKmK9RCnOtxF1WSxiobTJB0IVUbnMrekv+++//5ho98ADD2SL40ceeeRIlG9ht3tEq3ScTN99TK8kWCAVgJvcP8bbNgWs8ZLzd40lkNbEGhUR6y9/+UtW44hC3TvttNMMqwCsoFJsEpGv6SIWBakxLjhmeQ6tHLnGfgj/17BUvGGF6Pjjjx/J3XOazAFn5Gc/+1lYeumlw2tf+9rszbcTsUZRwEpFfoTc1VdffYZPH2edVOsTTjih8SIW7x/h6qGHHgrHHntsmH/++WeItGByzn9NF7Go8/S+970vi1wmLSim2vLtkF6LgEVEVtPHTATd/fbbL0yfPr2wP8TIi6aLWKPCgTkyjniM0uW9vvOd78wWuYi6Y5e9mErLghdRN9R84hgVEQtGzKuxqUU14OLYQT2spm+KE+t+UUsWoT+fyZH6XE0eIx5++OGxwv35+md8F8wrCKAgvRLfk1RL7ItRWcVelgJW071P21dIgMGC4nlEliy77LLZoJLmX4+KiIXTRVoIzhgRR1/72tfCG97whpmYjYqIxW6UpAgR1l3EQRHr3LDttttmRnbUUgn5KFIRq0kcWEEnyoZJE30/1i9qJWIxsaJmBXWRiFLESZ86dWp4/etfHyZPntzIQqQ4ZERpUpiasbIojTjdpbLJkViI/Ah6RA6w6JE/sK+jIGLhjOHEE7Eba2YWiVeMlUTmYD+IQph99tkbMTNjnkQdn2effTaQFsU8olV/aLKINUoc0p27Wew44ogjsnEgrSNKjR9qJH7+858vTCluuogVS1Tsu+++mXBHxBG1Aeeee+4ZhH5sLhGaRQsijRgg/q8RcfMbdnb/wAc+0NIni3XSqKtIpFZTxsnYYPwo2o8oRfsQpugr9AHGx3xZAqIYm943ZqWfK2DNCj1/W0sCqQgRG1AUaTUKIlZ0XHHOFl100XDOOedkjmjRMQoiFhxwTC+66KJANFbR0VQRq5Oo21Txpugd33///dnEm9B3dglCmInRFU3kEKOHHnnkkSyCYuGFFx7DUiRi3XHHHZlzUnTkRa03v/nNjajxESef7LqIcJE6IymHWN+EsaTJIhZtJhKLiXfRCvEoiFi0HyH36quvzuxFq8irGIGw+OKLN6qOIOMAiz5sfsPBwgZOe6v+0FQRa5Q4xPFtkUUW6ViMPS29QGQNYmdcHGmyiIW4f9lll2WLw1dddVX2beBjUCuPha8YsfrTn/40q5G3zz77NFKwiXaRBS82haEEB7vttTriOMn8gwi/xRZbrJY+ZquHfvDBB7P3z+YvROySUk7QQEzBReRE7KQWM4tkjJftbGyj4IyjMQpY44DmT+pLINYwQYSgphFizfe///3wve99rzD/uukiVuqc4nBhZNJUiPybHhURqxOHpolYZUXdJoo3aR9HyCGcn5pocXcY/o4IQ0QJNY9YaW4ih9heBFxW0EmHiVt850UsxBsE7//93//N0iN++ctfZhN1akHF1BG4tarzUEcLwk6122yzTSZqspnBEkssUdgMOJI6hrPG0aS0a9qTjhXUSqSdCDNFR9NFLFIDEXCogUUU9+mnn16YNvjoo49mKemwa9rOnd32h6aKWKPAIa3dVHYHvTjn/vWvf51F+WJfo/jfZBGL8ZAC97SbRSH8DA6iaqgZSNoxqXSIWhQyb9q4kNqDWPepncDN+WwUhF9GJFJTeFx55ZXZe2ZjA+ZRCFYIlumBuMlCCDUEY7pp2QWzOs6levXMCli9Iul1Kk+A/GPC28k9TwuVI1JRz4Pd1jAubCG/9tprj7UnFbGIxMAQrbLKKpVvb9kHbFXQPA0JT68VRaz3vOc9Y8Vay96ryud1yyFOWN/+9rfXmkO3om4TxRv6ZZr+xUrYGmuskYkVl156aSbOIOwgyOCwEo3VVA5RdGClvVU6ISJV0bbPfENEcbGTKVFsG264YWH9jyqPA62eLW5/zoooRcqp+ROj8tLfIP4RhXLPPfdkLKgd2O78OrLoRsCP/YnVdVaVW4lddeQQ69i8+tWvziILEL6Lal5FUfP222/PxM+m7UjYbX9AxCJqqWn9oekcolNN6mC+hk+775cUW3ayJdWUNLKYbstvoohFvajU3tRxPGj1zNjFv/3tb5l4gfDHQhmRytiJJZdcMhOx8D9aRS/WnUWMrKIoOf7TiiuuWNikKGAxf2jCOIl4hVjJtxIzOvAnSQukgD8H6YTsRpivCxZtCxFZ9AuPmQkoYNkrRoYAgwgDAaulFCyPB7tgIGyxGwhHKxGLXTQI+YwObJPAdSveMCHHGBUVp6wLF1bH+C91QkeNw3hF3aaJN+luYnFHyijg8jcmUx//+MezXSq/9a1vhQ9+8INZmkzTOPDtpsXIKcBbpiZWkZBTl3Ggm+f87W9/m9kOxKm0H6TX4G/UyiI1hC3BWWlnQl7n3aZwPPM7InXjrPMNcY2iumHd8K/auXHcILKAo9UmF7HfIHI1tWCz/eGl3tlkDizmYBOo3xNr+JT5JnHaOZ8FoKL6RvmI3zLXrNI5zCMR6Y477rhsx2pECUSpojqhLOwgYhGVxULQq171qizimfpx7aJZq9Tebp8lff/tNgJC5GNuteqqq7ZN0+/2/v06n0VPRHgirtOyC/F+LHbxThGsimrqtnou/CtqK7L4dcYZZ2QlLDwUsOwDI0ogKvus+uGMRsMSo6vYJYXIK6IOSB9DxEqjtJqADaEOEY+0n1e84hVZGOvmm28+w85JOFlxZ5m8I98EBrQBDmxpjgOKs87qBzn6Md++WxGrzlxmRdSN4g31HOpe1P36668PG2+88Uy7icV3mxauZeWUkPi4otYUDo899lgWuk+NJxzzuKPeqIlYtJ2aFN/+9rezsYKaFaR/sUKa9gP6BpG7rLBGIZ+JJ04atiTWE6R4N6kBBx10UFbPoi6FaeHAszM2sisSabSIL0ScxqMbZ72u4yQRIix6MUfgIMWFdx5XzNPITURLtoOPO3lyPk4qDs7vf//7Whfkjd8FTjrRMhTyZ67AeDhK/YExAJGaej7UtCGChqg7Uopj7a+mfhcxFezQQw/NhKhuDpzxd7/73eFd73pXNrZOmjSpm59X9lx8CGoiMranZQeo+YW4QepY0cG4wiZSzEVj8W64kIpcxyMV8RDs8S0YK6OvlY6T+Z0paS/sPvGJT2R2Mx+lV0Ue+JRER+EnsZNkvnYoz1xmt2bGE6KtiOKlrhwi3qc+9alsDtJqkayKPIbxTEZgDYO69xw4ASJNcET43zQ0la3jmYjFbbCZpBGlxVboiFgUKmZwqnOkEbAJ4SXKjElEeuRr1DRdvCniwPullkms9wOfpnOgjb0QdfmeiL6pe2RFnJgzoXzve99bOD6lqcR77bXXDJEUdecQ04KZeMZIoVGMxMKpiDV60k5AujTOCDaBfsDEkoUOJt2kk8c+c95552ViT5oyWMdaFrQLDkzK49FqR6SmOuu0O63Rk/aHvMOSMmAsJAWZFFucEVbQ+TciuBG46rglelF/gAfRFPk0wCb3BzjwbfNdpGIF75eIG0T/aAubyCFGYDFHhkM+KrPdxD6OgzjpCDXUFGS8ROhh8aiuB2ILgjZlR9i0g/pepIeRKtdJxKLN2BP8EHbg6zY1c9DMEKHwjfAl0uiysiJeFPMvuOCCTPhmHJ0yZUpW1JzFEgIM0jINg25ft/dLI/CLRKwyAlZaIy7eP1+uotvnGpXzFbBG5U2PeDtJX2BygeHEaLKKHAcODCoCRgwB5e9MzOKBYWHFqa4iVmznP/7xj6xQIGktGMy4xfGoiFhMKBExqUtDxBCrgTF0ffLkyTN9IU0XsUZJ1EW4veuuu7L0ryIHMu6S007AooPEEHeiaJpQo4E2xbGRVWQcb1b/mHhzdCNiUcCasaWuBzWuEBkY74nKZGGD8QEHnWiLVMRibLjxxhuztJi4gxDtZlKOrSBiK9qLuBpNWmE3aTfD4kibYUAUGSvMRNnglOFkEKVa9P000VmHPxGqvEscdorx8z0QeUJ/yKfCtNoAgugcnH1q6tVRvEpFvJQDzhl9f1RErJTDbrvtlm3oQCQ7fYH5IwJNO2GT37ArXZ0Xe+JYxjiHQLP00kt3HKYYTyhkjviFsMM4kh70I6JT6xKZmj47cygipog+Sn0I2ky0KnWtyohY2BPsL+dXNdU8jThiHp1G3aciHpkdRKcSqcnmWAj5/N+Mf3FOUbRRDoXM8Uk23XTTbKOcuhztRKwyAhZR3kT3nnLKKVm0LosczMEQ9upoLwb53hSwBknbew2VwE033ZSFfK+77rrZDltM0s8///yZirZTeI8BhCgLJiVxQB7qw4/z5qQFsTLIBII0iLR4JivDW265ZXblTiJWE5xTdlfEoOaL9NN+VpBgdM0112QGF044oHkRq+4caA//MUEYJVGXySXOeAzJRqwgDYZJE5MEdrxB3Oq0+2Qs0P2rX/2qNrvk8L7p33POOedMowjtwfFmokVaDAI/gn56lBGxEPbYYaquIn8qTpLywQQ7poil7U9FLH4DW/5O3ROiEVZaaaUZirHCHfGCNIM6pEXQpri1OxFY+UL1tJdJ9oUXXpjVgyRyIor/qYiFQ8p4W9TnxmnKBv6zGKHK+IBzmaYMYlOxn0X1XHBqqXlGvTx26lxmmWUKi/0PvEHjuCHvmzGBfoBwh4AV69399a9/zcZM0p86iVhN6A8xSje/IUOcI5AmnE+3BnmTvgtEPMZ5ylCU2ZiCXWmpGcs8Oh4xYhVBY80115wh8n0cXXRoP6GWFeIDQuYRRxyRbeKQHt2KWFEcJPWuqqnmRTU/sXuI/CxyUKQeUZeDbBYWhJhT5UUs/g4/opWJxFthhRXCyiuvPLY75dBe6jhv3ErEijWwKDVA0AS2sk7i3DhxDOxnClgDQ+2NBklg+vTp2QBJgcR55513pltHY0EUTlpUNa6EIHax8l7n1TIaHeuvUEgQQxsV/Vi8G0ecSQlOWCsRqy7OaSyiyWpGvqAiThcREBTKTN83K2dEoxE1wU5z8WC1PTqxcYJaFw6tvrOY+sREC+GGY1REXZxNJtI4laR/MGki6ioKkjGyiijFIoEzMo27id19991ZHaxYN22QY1s394p9F+GWSfZyyy039vOYLoeQxzhHn2gVIdROxOrmeap4LoxIjWCHOFLJiwquthOx0jalAjETeBYNEIKKxKAqsoii9i9/+cuZIixI72CchE9MnyK6gKiKuKsUzjrfF7VM6r7b4EMPPZTZTGxBPq2Y/tJOxKriux3PM8VxkQLEqYgXt4OnPyDsMR62ErGa0B8effTRzEknepuxFGGSAw6XX3552GGHHbLxM254gbDBvBOnnqNJ3wURZ4gsRGG1s5W0m2grbApFzZlr4tDXuc5T/IZY5GZcYPzDbrBAFudU6XfWjYjFIggLyoh6fGux74znu+3nb/IiFmmTjIVFIl4nEaufzznoaxeJWNh/sl7iwTfD+yUqd+rUqVlxdkWt8b8pBazxs/OXFSSQD+NnwGBVgIloepBStNZaa820m0pMt2NQrkMxxXaiDVEmrJqyWk6ESTSwsZYPqwI4I0RNsMUxIg8hzESmVdV4tupyOBvUIUCw491RGJMIgXjgpLNaTOFthClWjRAxCeknFJ4DPhSwZtUQFmeddVYWztyEI6ZHIbqkfSFtW5NFXRwN2k0xZcYIjnQFOTpkRFsyKWWSzYpg/oi7iRF5wmS8mxogg+5HafQg92aSTQHdeDAO4IAQVYEgQeh6u63RmyhixX7BuEcNE757vpGilOJOIlYUrBB0mKAS0cl/qRg+6D7Q7f2ITCbahk0NYooQzjh9B6cqbv9OFDNiL6J/vh5ct/es0vmxUDnpHIgURBnBIx9dwTOPgogVax7BI51DMe9gzsC/kRpHVA7p1/kIxSq921l5lqI6dkXi1bLLLpulgFGugrQpvpOmHenOm2U3O4r9hRpPTdhpLxUreL/t5oplRKz0nKJdGqvWh9L2k+rGPIioPCKp8scoi1iI+5dccknma+KDUHYgf+CjYl/wRfiePMoTUMAqz8ozK04gLRCIEIEIw4oyDkUaeUAz4q5j7PyA2EFkDv/GZJUQ2KJUmqo1v5Nok6aIXXTRRWO7psXJBKtoiFgYH9qLAMRB/RfSP5ZaaqmqNbnt8+BQYATY+SRvCNLQd+r0kAYBBxx3hCtWSUgBQMyLhf0RvLotVDpMYO3EzJj6xmphugtn+rxNEXURoUlZIcIqRobQTqKv+HdqNxBxlN/hJa1xQp+IddJiyDfOLM46/0s6WDfbIg+6X+TFK5wp+n2+pkJexMpHauafOxVxmpAWRPvYHY7oCsQmRIu4e2DRO2snYiH04Liyey0HE1NS0Yn8q9OCQKz7RKoPffzqq6/OhD2+GcQ4bCQFfBGw4JbfGGXQfb1X90vfbXpNFkTS6KP0b00XsWI9UMR6oggZP+JuYpRjQNhinhCFfcZedqskmvsd73hHY9JlooBF24jw5nsuiryib9BXqBtH+hSLA0080h3l2m12hB1iZ28idEirxb6k9WXrzCYVcYpSidO2pQLVO9/5zkzsiRGqZAEQIc7Yip+SRrRWmU83It6oili8P9In46IxmUGMJUQ4Y1eZc7z85S+fqbxLld97lZ5NAatKb8NnGTeBmBLHdqSEsiJGxDo/RVESsVAtId/pUabg4rgfsg8/bCfacDucESKqEKiIsIiFzBdccMEZRLoYfcPfORCBELdi3Y8+PHpfL4ljjtFgshDTCalvxWrxzTffPOZgMsHM76gSJ6tMwOsiYKViZtFkKgpYpAG1ijBpgqhLBAkiAk7GhhtumE0GSSPmwNmi+Ch94oYbbsgErbyIld9ti9VFIrFIOWRsQZRoJQb1H1Pd2QAAIABJREFUtUN3cfGy4lW8ZCpilWkfjj6Rjh/84AdrOz7kcaYiVqeIqVToIAoFGxLT1HFGEHaYqC655JK1Eq4iE4Q4RCqczXjwrkkLRNCKImgcU6hjUvcNDdIC/tgIUgapBUbkGUe7nbFSEaso+reLT7dyp7JrL4XJiaxCxGJsYT5BxAnjKTaSI6ZWxz5DpDNzj6K0qso1suCBGBOJTqcWJmniccMTxgnEBtqbTxuMlyG9jGhO0iuJpmnqkR8niO5lLoXIh8DHYhn9gShfDuoAUsahSTWAimpCpbvzpe+e8ZJ0WhbX01q0nMN3ddttt2Xzi1a/r2I/6kbES0Usvg9EvLotksd3wPuiZihCFLuXM96lvlLKhYUgSlUURacxX2DOmmaLVPE9V/WZFLCq+mZ8rq4ItKr1xEUYOFktw5DiaBDuzkScSUncDYPziEgiEqeug2qRaIOwQR0Ccq2JyGIVFWcjnXzSdgQsuBDBxMSE0Pe6ilcYBaLqcMLyYg48EC84WBmJ4kba2WKx1rqlEKarovl2lxGwmiLqEkmFw0n6JwW548H3gUi32mqrZQ4Y6YRFIhbjBeMJEVw45/FAAGZ8WHXVVbsamwZ5crfiVcomphOWEbEG2aZB3SsVsSg8y3+txkBELCL0iFatq5MOV76JWM9q0qRJY84l3wD18RhTaB+RAXnHMwr9OCNpXcFBva9e3geBmnQ4BGsWbnDA+ZYuvvjibNEj1ogkmi4WMU/vDycY8Pd8tHcvn3PQ10LYY8zEVhKdTJogiwCIWCwURBZRwKIvkCZGVA7/W9cDkYoSEnzjRBlyUIqCFHOEaWwMUfux5lXR/CGfdllXFu2emzkDi0DsHhdT8/PnI2ixELjOOuvUcle1KFZQ+wt7QLpXmmLejYhV5z6ArYiCPkJl/Pa7aT92BSGTeVlexKsLG/o84wLjfbSd9HHGB8TJeLTbnbAuba36cypgVf0N+XwdCcS6HYQop4WVY4FuHBF2yokHk6u0+CSTNI46bOPL4El7Uf3To51oE8+LhczZFSlfoJ7VUlYcWTEjOqvuRzsxp13bYpQWk2+MdZ1Ww2hXq3aXEbD4fVpDjv+/DqIuE0ycaeqP5J1L/sZW78svv/wMQkNaE6tIxKLtTNgQPBF0cVrmn3/+Sk/AuxGviMTjSMX6biOx6jhGxILtRJoiyLAqimAXo4q6EbHq2P74zDjgFJglUhG7wIFdJPKWVPJOixcx+oJoE2wuK9B1POgPcUGDBRwEiVT07kbEqmP70/5ArUycdL4JhNm87YslCRhP8xsdEKlFlB7RqXXtC+n7Y3ycNm1a9k8xTTK1raSmF6WRF6VX1rlflH127CSLQpSqII2UiBJET+YP7L7WaTwpe59Bn1ckVhTtqNeNiDPoNvTqfkTU8U3wrecjUkeh/XFOiHiFeM/CDjYTW0htq7xfyfmKWL3qfcXXUcDqL1+vPgACcWLFaimTDVZRGVBYFaKgJgdFdYnIIEyXSdb222+fTVbrZlhZDWWFmDoL+TpPnUSbuGJO9FkqYMXC9eyAQkpdvk7OAF5hX27RiQerQfQRHFiYUAMKh65OdQiKwBW1G/GFd4vDyYoyO6FggKn3VvS+6yLqRiGKmiO0L93mHTY4WqR6rLTSSjPVligjYvWlY/bhot2IV/F75zEQrNOIkSaLWOyURk0qdhFLD5x1xgFESo6mi1hpyhu2EtuIXWT8i8X88/aFWkik1G200UZZOi32g12z8im4fejafb1kHB9I82DMKypE3AQRizZQI5HFq9jPI1jEXMQ7xKt4YBt4t0RU5VNGqRGZClixdiCR3u02gejri+zxxeEV64ISzU3tQzjEsZPaNXwLRKKtscYamRjOuMFmEJdddlntv4se46zl5eIuvcwJGSNJl2UnRYpy832wAJBGETVVxGGezLwRoZ9dSVnYpR7iKIpYlJFgR03+I1sFDqnIWbQzpyJW/z5/Baz+sfXKAyQQUwgZUFg5pNAyR75AN9shkzrE5JsVNKI26nRQ14ni4nG3H9qLM4EThqDVTrRhgsl5TL5IJeQ6pA5Sp4GBtwm7w+TfZTseTNhZNU5D35mUUkOtKF+9Tv0k324cUgxuDAGPbaHPUPeNXVIIg24nalW1/XFTAt4jfTkVsdLC7LQzXyA1L2IR3k79PMLBEcYRxqouco9HvGIMYAJK+0gNSo8miljR8cRZp6YP6SyINqQKkSaaX1VvqogVdxDD+WJMoIZXjFqEEbaRdPu0lhMTcBZ8cMxTgQPRj0WhOte0SccH2gYXBP68qF93EYuoKUQq6vkxX4iLX9FOIEqRQsnCxvnnn599F5yT1vtD4GNzF2phYTeJQuAgPSxGZa2//vpVNRNdP9f999+ffQdEKKY79zJ3JFIxFfzixZlHUeeIuVWdv4uuYTXsB2lNvHRn7rSO0yiIWOliB+MB/hK76cVNPUZNxKKsBDuz5n0l5kzYU8bGdiIWYwcifxOiVKvwyStgVeEt+AyzTCAf6ssgwgSL6Is0X/3JJ5/MJh8Mwmm64Sw/wIAukN/KnrolrAqwSsiqAEcr0YZJOFujU6cj5m5zPo49q41Mbut44IS0S39oxwMnlsgCeFAbiRW1vENfRyb5fsBKOhNq+j+RdgiXV1xxxVj6UNpGHLgjjzwy0LfqcvRKxErFzE47C1WFDenR1KUhwpIC5AiwRUVB0+iBVuJVbFMqYlELhvPrtJNe+m4ee+yxbBcs+gg7BKa1WBgbqHFEpO7HP/7xbALKrkAcTRSx4gryhz/84UyMiOJVKuQSbYDQHTe/gAUpQkzccVz494033ngGu1qVb2E8z9FJ5I7XzItYfGcIHHUQKlrtnokzheh/wgknZJteINy1E7DTMSRyYRGtzgW6aS8CHLUN8/VPYz1Mxj+irWKZCfoMkZyUomAxgPkmCx8snrD41ZQo9vF8T034DTsnkv6IQB9r4tEu+gqCbSzO307EqrtYEcdFFvqZD1KAn7kxIh7pomxSQDRu00WsOO5TogY7yME8IV9yppOIxeYujMNkA3j0hoACVm84epUBEYgTB7Y652BlGCPDwMpA88gjjwQcFopzFzlc0TARifTZz362FnWv8mjz230TVcJKejppaiXaxLpghEUTjcakFQe1yrWeepH+0CmdcEDdd+C3SdvNzdkpKO5CCFf6EhEoOLZEXvDdMFmpcn9oBXFWRSxEDCKScNKJJCgq0DvwF1jihqn4wPtMV4zjz7sRr1IRC+cMx67qUWjtMCFQU4AfLmmKNBPOWM8i7rqK8Me/zznnnDOIWAg9pJfVLWI3z4VVYvo430pMfykSr/j+iWomYi113Et0x1qekopY7XbQi84MAh8CVp0KtudFLMZ5ooXo2/ki/O1ELOpDEc1LkX8WveKmOHUUbYi0IeqOHTb55kkxTmvAxd2t4+6DbIbjUX8C1C0iHfDd73534aYMRNowr87XeotzDPoIEdosAhSJWE0QK6LdPOiggwptQFzgQdhpJWLVXcSjpzMGYDOx/xykE7fatKSTiFX/L6daLVDAqtb78GnaECiq1YAQxSSMGj/5I1/Hh+KD7J7BIJNPJaoT+LyAFdMJu62JVZc29yL9gbY2VcRiMsZKOgaWmlbslMTqYYyuSNtNdAW7UC6xxBJ1ef1dPeesiFjciLQRJp+sos8111xd3XuYJ7cTsboRr0gXIzLvAx/4QOHEfphtbCdcUvuQSXSR8IozwkYeV1999VjofpF4RSQNgharrKyyx0hM0tH5W113p025sXLMTpqRRavIK2wlqZaLL754Nl7UUdDO9xfaijhNtC4Rt3zf7CjGijjvtxsRKxU5q/hNtHqmdO4Qo3JZBGQelT+amEpc1Cdirav4N1LpGUuoeUS/IFUQe0oUZxq1WKf37rP+h0AUJIgiygsvnBU3vMnXesM2EunMIgd9hshDxH2iD5l7k5qLIFaHiMwy/SHazXSxI/+7dL6VZ9kEES+2N25aQupgqw0c4rmKWGV6V2/OUcDqDUev0mcC0QljUKT2BpEk99xzT7YbX5FjEYtwMuAwScX4UNcBo5PuQNjnx+7L5RHy9t9//6wOFulDhP83WcTqVfpDE0WsKMpSgDk98iliTRXvYpvzuyCRTse33m1NrL58sAO6aJGIRaoXaYXtal7Fx4vFRpm4I+SQHlX1I51Akx6Io5k/8qJNkXhFhFnc5AKbUsf08jLvisghUsiJOiHy9vTTT8/qXuXTBonOJZUYW5PW/ylzjyqeg2CFKMliV5o+z7OmRfzLilhVbGP+mYiQ4D3m663kF8CIsChKieF6oyBixSgr0qGmTp2azQ9hRL9AsCJlNm6AUrTzYB36gs/4EgFKKCAwEW3OOyUql8WafPRgFG9YFCS7IY4LF1xwwQz+A/MuRKs4pjC28lsWEut+RLvZTsAiSIBoJBaIigq7151B+vypiEV5CQRLFniKjihiEcWMf1bX8ixVf38KWFV/Qz5flnNN0XHCeYvEJxw3xCxC2wnnJQ0KoYsVM34TDwp0MyiTElP347nnnssiJJh8Uetr1ESs8aY/8N6jmEPUHo56XaMLUlGXqIoNNtggID4g8OKMj4qIRVtxxqnrxbdN6nDc2njURaw4znWqeZXulIPgxaS06mmDqXjVbjc8atXghEQG1AtkzIxpg7GdOCGIOfSjJog2RTYu1sB69atfnS3sED1QVPMqsmDrdCKw8tG9dbKfqShF8XGKlfPO2akYQY/xI00bbIqIRb+nz8fd0pgnUV6B2oapiMUGBtTGJLKglTPGvAuHn1pPRPuuu+66deoCHZ81RlkxP3zve9+bCRvwo72kFTKvRNClDhA1kZpSJ7MjmAadEAuSk/aLaDt9+vRMnES8IvKadx2j1rEB5557bhbNPu+882YLGkRfYRdJJ4v1jxg7iGBkQZ3FZFJrmyJWtKr/lu8S7FBINCcH862670zbrst3K2JhS+pUS7Zun7sCVt3e2Ag+b0xnYHU9rVvFhAxDg9FgAsaBEUIZZ1WF1QEm4Oy+x6o69QuigaojRupX8V++Da0ilNI2NkG06WX6Q1wxw+DW8YiFqYmsyW/nTKQhhdo5mi5iMaEgLZg0L757dtFiQsp3Qg0HIhX52yhHYhFJwK6KrSZSTRav+Aai/WD1HWf9vPPOm0m84rwYdfTggw82IgKLVWD+i0XpaWNcDEK452i1UQF2lZ3UELla1fuow7gZI7GpWUME1n777TeD/WShizQgIrVTFk0QsajhxyIe4gtCHfMg7AE7CyLYlZk3xHccI7EQ/ZhvVV3cRlggujC/iyzt4PuOwkVsX0wboy4S4jUiB4tBRJYgTLAoyjnML1kUXX311evQ/X3G/yOQ7qbHph304Tj3u+aaa7KFCzZ8IoIqP7+mvyBe0XcQNRdddNExrmxsgdhZd5G/qKP87W9/y3YbZYxsl7WCgEUdPOpMch5HXbNcmDeyMMZ8ibk1QQ/MHZdccskxRN2IWH6A/SWggNVfvl69BwQI011rrbUyZR9nleOuu+7K0gGYmCFGYIyIpMFZZSURJ74pBTcZMIkaoP0xtJ0w5cUWW2yMbqvJKE4ZE69FFllkLMy5rqINjTX94aVXTmgyux7heBFREEPgYzoEE3GcMHi1ErHqHoEGB8QIHE9EPFbI86kA1Lxhcsokq5WIxY6kdSnYXnY4LVPYnWs1XbyijemW6Pz/rSLMcFinTZuW9aO6bvARx0gEqtRekAoVU+3TdGKcDqJZX/va1451rfjNkIJWd2c9Op9EZRI5xEJW/kh5IHDFCJsoYtV1fEhTZaMAQ/9OnfduRCzGFP6reo0f5kt8w9iGdGdRePBNEGXFLpy86zT6Ooq2bGwT+wBzJ2olxahm+g6LIvw9bvRQdkz2vOEQaCde5XcWLaqJFVPL3/rWtwY2wYibQzE+EJXI/19nkZ+3gnDz9NNPz7B7MWwQcohCa7VTeUwhJIKROpSIP4iA73znO1uOt8PpBZ3vyuIOm1vxrXfapV0RqzPPQZyhgDUIyt5jlggwoSZ0mzo3TDyIPomT8xjiTQoRxRXjrlKp2DVLNx/yj4tqHFFcF+EuPxlPJ6PsokYNG4SOG264IeP19re/fcit6c3tRz39gUkDYgzFiNNUp+iwMLnG8STNgdQpvp/8znR1iUC7/vrrs5V0doniW88f+fpGRT0splqyW05exMJBYeJW5Nj2prcO7yqdRKxREK8i/TSihigsHA6KNLPazuSdRRKiVYhWQhSu0+5yaQ/L7zoa/0abibxZY401sn9KN0RhQYOVZs5h1T3WijzqqKOyVfU67i4X280uWESjxvIB+a3P43mMEUQbsLNYuvhV9/GBUgOkSzEvQsQiUiSf/teNiDW80ay7OyO+YjNI/4t9nndJTSOcVEQJ0mJJI467DkZnnIVRal3FXTq5Mw4rDG+77bbsOyKCy6P6BNqJV/HpO4lYCNhEozK/wjasssoqmcCB2EXmB6l2+Tpz1Sfz0hPyTbD4hzDHPJFxksWOKVOmZON+ajeJ5OQbIF0Su4ngw3iCSMwiIYs+zKWIxrrkkkvC+eefH970pjfVAkUq9mMHKDHA/Jl3TNRdkYCniDX8V6uANfx3MJJPwODH4Fmm2CETCyYdOOGp401KIbV/0iLuMVqLgYeJW50PnAxClx955JHMcFAsMk6oJ0+eXNi0fIQSJ9Wlpk0376qbSXfd0h86ccDJwsCyE85FF100NnmKNYH4LhCx2GUr3WEpFqWty25qiFdMjBCeSA/kW8gfUcBiBZB0p1YH0ResyhfVxOrEu85/byVi8f3AljofdRkfyta8wmmhX8T0qfj+aDMCJnWfOJiQ48TGemlMUulndZl05/tlTA/EIcEu8r3gUCDW0ea8iAWP+Ld0xZmaWKTb4fjXWbyCD2MIGxkgxGFD03TKlB9zDBw3+g3iBSUImnCcffbZ2biHM0YKIX0+n3JOO7uxp3Xhgp3EBjIGsojHzrKkPrIQyoYP9HHane46SGQ/UWpEt+cXCesSgVaX99Pv5ywjXsVnaCdipWnXzB/e8IY3ZDV3Y3R7Udphv9vWi+un4lR6PWxiunjRym4ieCEE59PQyywq9uL5e3mNWAOPNFLmzjFFmrbzb8yTOolYZEIgbtc5w6WXTAdxLQWsQVD2HjMQQIRh4kx4KpNsJlhxK+tWqFglv+qqqwI556Q+MSllQpJOsGO9C0LDmbjVudBonFCj/hflkyPKkKNN/j6OCauFsbAozsgRRxyRRa6wcgSPOg+qFNukyCYryBTUTB3STgXs0wlKHdIfyg4VCDLUbkGgwjmLYueCCy6Y/RspoxykRSBo8XeOfOHqsvcb9HmpeFUU1h+fJ6YQklqchvfnn5dIDKI4iTpi/CEll4nJKBx5EQthh1RrdlRqonhF+4iiof4NfSctuIwzQlQqKdi/+93vstfP2EikIt9TWuuibn0j1vqiLWmtJ9qMQ0I9n7yIRRtJO0YkJlqH+i7LLLNMbWtF8m2fc845mQNCMe4YvY2z1qkwfyxaTCoMzkgTDuYCzAOwEWz0gr0cJRErHfuYa6bOab40Q4w+4Vvg3Cb1gyb05W7akIpX/K7TJiac007Eoq/w7SB8cvANEXFENkQd6+qm6YFEUBE1hbiPuI3vQLR7KmLhf5Fij+hLbVEOzkG8w9bE6HhsDXaUQAIWApZddtluXttQzsX+kcGD4J3OnXkYhCsiNPE7mDO1ErFIOyTjpSkF/IfyIsZxUwWscUDzJ7NGgDBuUgHTg1VfQr5J64g55t3eJTq97LBUlGLX7fX6fT4RBSj2RJflQ9LjxJtioWl+fTQkhx56aCboxaMujmg3TPMRAhhJRM/UuWjiynEZRqwis6JOnTcML7t0Es7NpJtvKB4IWExOqHvCJAxRt+oFeMuKV7QRBkSWIea22/0m1rGggCtiaL64bxnmdT4nL2LRlrqMGZ1SIeN7SZ0WJpNMtovSTjmfcZT6gPwvqefjtTlV6BMsZvDNEG2FQF0k1HQSsarQjll9hjSiAMEGkZ/FrhhZ1am/I4DjlKZRrbP6TFX6fZomU0bEIoIddnWv9UQ6IYuk2IiiBRx2ryY6LxagJuWUBQ8O7GldIpar1NeG+SypHaC2H/OemPKH3W+3g2Q7EQtbwbyLsZTFVKL76nrEedPyyy8/w47DtJF5JGNlXsSKbWWRgA1RWPjJM4hR0szRGTuqIO5hF4i8JkKfnbrzUcVxkRfRmvPiEUtPMFay4IX4TSRz3SO169pni55bAatJb7MmbYkrxVOnTs1WSYmGiGIM4auo4awiI0S1OhhEmaASeYT4Qz0gnHRSEk888cSWW0JXBRGGEGWfaACcLRjgSMUj5t2TW4+AhaHI77jIwEphySuuuCJbaabY6KabblqVJs7Sc8RCwkSJ0EYcTIQa3m2+Pk2TRSwmVLSP1R8m0qSO5ovoRrGTyAlSoNJoO74R6mFRu4HorKof3YhXsS2skjH5aDXh4jy+M4S8OtVl6PW7SoUgIjMZV6ouZkYGnUSsbsSrXnMd5vVwOLAdpNeT+ojDgAOSFqeOz9d0EYuNK6j9iNOa1jiL0akIGPlagJENO20hclAji0glHNQ6HvQHxPrLL788S4+l7mX6jZcVsRgvqQVTl/Gh07vqJGIxviBaIXoT9R4P5pREqFS9cH2n9o/K3/NpgwgPzCGJFOqFiFV3jjGdlnYQtc7ieb5+VxkRK3KgvAlzc0RuhH+isciMIYCgKnXimPtSLoH5IQEDeRErppnji8Yo/rgYQt+JG5kQvc88k7EV34s0fTZSaieI1r2/VP35FbCq/oYa+HxMoljppFgmg8t73vOeLBWOwYPUPw6ccFZREXlQvPNKPuGp/C2t3cFATITOaqutVgtqGFsmSKwKMtlMDwZQHG6i1RhwaT+rG7Q3P3jG3bNwSpmA1XllCAZxJ73f/OY3WTgzRoIJZKxpUfRy6ypi8S1QdwNxKj9Jvummm7IVoR//+MdjTSZSEcNJlFU8P0YXUZshFbDiChIryuyWU/V6NmXFq3wBehgydlB7gQM+jA1EX6QFukmfYszh30f1yNeDqROHViIWm3rEtMFOkVd1am/ZZ00Lt2M326XPN1HEin0aG4CtIAKNepHpESMDEPsRZkj5WHrppbNTKFxPsW/GWeYj1HSp45GvVUMbEPTyO6wWiVjYlTj3et/73tdIwaaTiAUv7AX1skg54/+ukiNexz45yGduVfOK8YFi64pYIRNjKJ1AIXrKlOBfIDjlj04iFkwp1M4OhfFgHooPxqIpPkpVjrj7KCn0RSJWjEZjgZexkiAI0idJhUx3+Y6bJyGKcrSKYq1Ku0fhORSwRuEtV7CNiBNMlNZaa62xdL+4CkaYJuHc0VGlyCYDJTUKovOJwIOIxaST2h2IYKQS1XXFkEGWiTfbz8aVC0Q9Up5uvvnm7A0y+CJEsHKSrrBHAQNRowkCFqu/OCKp8YhdGAeMFRD6B3npiHwIN4gzqYhVh/SHWFwew0oKAzWaoihFDQEiEf/+97+HVVddNVvlikUzYZFGEqRpdKQSImQSrYf4RZ+B4+KLL17BUeA/j1RWvIqTVH6JGBW/FVhSw4YUAfoBB5F7iKF8H4jgdYjMrPRLqsDDFdXzoqAuzvcoilfxlaQiVr6obv61pSIWtoSxp652k7ZFpwznie+9lVOWt6fU++Jg/GScZDxh7KxjtE3qvDNPIhqPqPRrr7220KlMRSzaTioRkfHUIq3zLpydhqgyIlYUsnDiq5AC1alN/v0lAnEcoAg/C8NpJPqsilgsCnN95pp1PvKF26n5xDyz6OgkYqULrLEeFn5aUfTvsJl1ErGYfzIG0meuu+66rG4s4j8Lo9E2RgGLaDMWSKgZxtzcY3gEFLCGx36k7xwjjEh7wzAwWKQHUSkUTWTlJB4MkoRwMunOF3CvM8yYBkL4bd75INWQFUEOIkiKUhti8dkmpBBSxwUOFFKlXewGFCeURJoh9jApjweRa2mRe8SLuqQ/pM44IizCLSIW6bEIc0RQMcGIhSFxPClOTbQAYhZiJaxIe0lXGCObooKTVfxOuhWvYNBKrKCeCVGY9AEY0T9Iq0X4rXOB7iq+t2E9U1E9r1EWr+J7SEUsigunAm/+XTGWkHq7zjrrVNLh6KZvsdBF/UzSQzgoREw6YFHEKfVwSBHkHMaHGOmN8B0XQrq5dxXOxV4QLYAdxOGi/ALCS8qlKDIijVyNkd1FOxRWoY3pM/DebrvttmyxbzxRxWVFrKq12+dpTwC7gPiAb1C0adF4RSyKlrOAmE+1q+v7SEWsTgt7qYjFAjl1RuMGQbH91MNCzKm68N9JxIrtYQzFHuR3to4Lxdtvv31jNvmoax+Oz62AVfc3WOPnj1uXEm1D6GZUujE0rKgziDBYUnia2jVx1yiazCojec1MwOucg0z6C+IFgyvCHE5FpxX09JXHVWXqfhDuXsXVj266KGmCCJcXX3xxVkB1ypQp4cYbb8xSPmKKA+kOiBJMYnFaMChp/+nmfsM+t0jEYvWcNBdS4YpqmsV3Tl2sWLic6yDwUdOA4tQbbrhhtrJW9f6QdyZYOS36nke1xtGw+2dV79+pJlZVn3tWnwvnA1uInWCHJ77xtMh0NyLWrD5LlX6fijWdnLK6OV6dOMcagBRNphxBdCTpKwj3CHYcRSIWDiq1wYhSpchx1SN1ibYkFezKK69su2lHJ2aKWJ0INfPv4xGxmkgiFbE6pf0xRjAfp/Zsvv5sFdkg6LPwzzwyXzO2jIhFKQrm3qmAFSNW8UFYLI7p51Vs/yg9kwLWKL3tirU1bl9K8VW2vqaoe168ihEoMXWMgrXkXrPCEiNWqq78F2FP24lgRdFZCiK2E7FggJBDJBqrxaSZIVhgVJqUHhVTCHnHCDAINRz52l8INYiYFF+ty5a9UWjCACI6cuRFLCboTBg3g5NaAAAgAElEQVQQ51qt+sW6Z+xCSNHZmA5TsU+84+OkqSytvmnFq44YR/KEUROxKEZOZCYT63gU1eFQxDqusPZTEz+SVhHL0VFHwGLOQNQyQlYnZ7XqjNL0V+xFu51nO7VFEasToWb+fZRELMQc+jmCFalv1L5Ky7AQuYkfVfdxgZ5KG4kgZbyLZSQoP4PPuMYaa4xFa3YSsajhRQQvWUGU5CALBEZEZrWL7m3m11LtVilgVfv9NP7p4mCx1157ZXnr1G2IkVdp+lQEwWoA6WX3339/tsNOHcUr2hJ3YoyFtkkHIz2wXS0THBcic+LgzHWIRKPQeVEhxrp2HowudVkQ9VhZR7AjKovik6yoxIPQZVac2bExTTescrup2YYTiuOZFtctSoui8DC7bBYdcSMEis2yAs8OKnU92olY3YhXTGAQM9nEYTypJXXlN8rPPSoiVrQTiFiMeSz2sBKMeJ1Po6Y/NFnEYuGLOQBzAXZeJUo7zgPSSKyiAuZN+1aINGDLeoSd1AZSA5F6XtQYxfGaPn362OIYEWqkl66++uq1HCf7IWKRckntNKIaPZpPoOkiFnMqSi0QlUl0ZTyYS1OCgk1uyHjpJhKryr2C1HDKaVC/D2GbhV0yNPCVsI9xJ8HYhnYiVmo70zYz18Y3rXPGT5Xf4XieTQFrPNT8Tc8IxK1J2caaXQeZhDEhLRKvenbTIV+IlEGK2DO5jHWM0mKhrUQsjC6DMjn5TNRx1BE46jqgpvWKmDhS34qUUMQH2kpEGimWCHvUIMgfsdgixfvZ1ZJaUFU/YqF52pavUZN3xuHBBKRVIdlLL700WyVixxRW2ut8FIlY1FygKGi7mlexzem2x6y4sUGEx2gQaLqIle7K+t3vfndsjOSbOeyww7INHUZBxGLsZFGD1fB092EWcUj7iAV1R0nEihFYOG7nnXdetqgX5w/MqdLI7Fgrk1EBJ2///ffPamfVcf7QSxGLCG8E0DQVdzRGztFuZd1FLERp5sr5DTjSuRQRVyxu8r2zGRQLqIyP1BJmkZgMh7qLWOkiJz7kkUcemWU3IGphG7EXbOqEjUh9hHYiFr9lfk6mA2nVZEWsvfbatQ2YaOqXroDV1Ddbk3ZhRFghRD3nqEvh6fHiZQWdiSMTTRxz0sSKdjbpZlep8T7LsH7HOye6CKOQrg61SwtlBxCOaICIYCPdEiNUt/TJ6HzRXqLNcEIWWGCBrH2pM87f0wL1+fdFHRCMKmkUsKj7kRexYvpopwLd6QSMdNxvfOMbla/lUvd3VbXnb7KIRZQyAjXpC0TVxINJNt99rA3YTsQibSQ6LFV7d2WeJ9pDHAoEK3aBIvqIdPOrrroqE/AQ8nFgcOpGScRiIQM7yjiJfWRRDKEv318oOUDK/cYbbxyYh9Afql7zql3fGK+IFYvXs6nHBz7wgVpGoZX5ZjynM4G8iMV3Q5RN1RdDGQ/ZuCJuPpG2NNbEy+/GSFvZMIdFQcaC3XffPRsn6hyJlYpX7Nie330yBkiQuUFQxKRJk2boFJ3SCTv3IM8YJgEFrGHS994ZgZhOFyekTdnto+j1plt5I1DgfFCkvuhoqoiFeMVOSa94xSuyVRGKlv/whz/MctfT3fhiWgiGF+PDKjOFZjFKiH+dBJ6qf14IL4QlE0nWKp2QSTYiJzn86RGFX1aY2vWhqjPIP18qYvE3UmbZVXDBBRcsbIriVd3ecP+eNy9i8d0gktf5iGnSRKuedtppY5syxO+EGoiI3IwhRGwi5KRRWrQ9FczryCKmS7Minq97CR8WhPh3xD3G0ZhmPkoiVnyvCFmIMmx+kt/YhE1eLrvsskJHro79gmfuVsRK7QvzTDaKMfKqrm+/N88dRSzmYowjrco29OZus34V+jxjPYJ9vnwEdWGp34QvxXy5SKCO6ehs3pAKdnEuRUmOdD4660/cnyt0Eq+4KwvEMTvh05/+dMCOcqS1wBSx+vN+BnFVBaxBUPYebQmk9XxYFWTAaXINm1TEIv2NiXksrJgH1TQRK66IsNsgkQXUguJgEkEtL1aV8pFYpELsueeeWR57PPJpI3X8xGI6IcV18/Va8pFYiHtbbLFFlu5B7ZeLLrooW00nAqtd/6kjlzKF3WmX4lUd325/nzl+N2z0weS86rtwdqJB+iDpHvwvAhYCFUfcxOHDH/5wlmaMUxN3nOOcdLzodI+q/z0ucLF4wTuNKW9p9MQGG2wwlpKNbZlrrrmyZkUR6/bbb6+FU9bqXfB+Sf9hIYfIO/oEjmo+fYjICkoTHHrooQGHLR7YUM4nLbtp86uyIlZqV5oe6V/1b7pqz8dYQrmKfIRO1Z4zPg9ZK0Rf5ctHRAGb75xIzDgO5tsRF5Ep15LuqpfPCKhq+8uIVzz73/72t2wRlP+lbXExBxuJv7HZZptlaYGKWFV90+2fSwGrnu+tcU9NTSjq1rz61a8eiW1KUxGrU3HAKGLVPQ0kRg2Ro87KJ0Y2HqyMEPJ83333ZRN0jnS1HQODE8LfSbejSGOr2lBV+ThoLyIVhcWZSFDni6izVJwtK2JxHmIfhpeJFjt3NrlIcScRS/GqKr28es/Bd8d/Vd/ggz5+4403hquvvjqQIk1RbRzrtN4fYgwbWCBcxBpHcQUd54OomoUXXjh7CfydFNp4UN8IIaPqNY4Y+4mkWmmllQo7E9G5RFdhMyhYzlEkXhF5RZ2nCy64IOMS07IZK0jTTjcAqV6vbf1EPD+7YRFtlx7vec97snTpKGryt2gXiCIhtXyJJZYIiFf0BepnEpXBrsVNOzqJWIpXTXvjo92eWP8UMToVquL3j1jdTsDie2FMILq9bpsAkaVB2z7zmc9k9XFZACYtOh/0kM4RWRQn04XaWNgHhD7+LU2zjiIWTLh+TEcf7Z5W7dYrYFX7/YzM0zHYsDsbO8E0batSBkYMRn61tBsRq+5pIHRk2kDUEDtI4mhEhyIamssvvzyLMmCHqZj6w0oT6YZVF6vSDxXnCseUwvKsmqcHkWOsnKUFIbsRsWJ6CIZ4ww03nKlPNWnAaCVisZIWt3+25lWT3vhotIUISiKoSAO59tprZ2g0IjXCAzUS43HTTTeFBx98MJuAI8TQ988///yZ6uNRE48dptjRlwk6tU7yNqdqhKMYx3MhxpBOnj9i8fEoYLWKvIIRkUksdBCtW1Rbsmrt7/Q8CJtEWfDOidZmkYfxD1bsSpwXsWLBf1Ls2XGMhR4i2HDW0hphne5bx7+3ErFgSGQ/QrCRV3V8sz5zngCLoltuuWW24I8oHcV60v8Q+1nsbpVCGK+VH1frRDkV9RHwKRdAFG4UsdK/kyrMxj7Ylnx9RH4Dp1iigjknDLHDTc4CqtO7bvesClhNeZMNaAcTss033zybZLA9+KKLLlrrViFMMHHCIeH/ZgJKukdac6EbEavWMEIIMT+fArKsqmMkUmeEelg4X0w4EX+ITGPiTbFJivzXIR0I5/QHP/hBlvLIO89v6RvfIZNpHFj+zlFWxIIBIu9b3/rWuneHUs+fF7EI+2Y3HSYsilelEHpShQjgZBNJQ4ofgj6CNvXtGPNYVY9RVdEhyT/6b3/728xGUsQ8n06H2I/YhbgRx5UKNb3wUdJUEOx+kYgVN6ugYD32lIgBFjjStEEuDkPS5r74xS9mUW1NqKUZU2BwvmLB5by9yItY2FcWSeLiyZvf/OYsoiDu8Fv1PjErz5cXsUiv//vf/57ZWsWrWSHrb6tEIKaWE13JfJPofo40sqpoh/O0DUSpMo7id5GeXbejlYhFNG+MWG2VpRDHVRbLaf+ozKfr9o47Pa8CVidC/n1gBBiUd9xxx6zQ6Omnn55NUKt+kEtOLScc65jKwTOntavSNrzxjW+cqSj3qIhYOBgIeLzbKMJQs4O0EAwNDliMGIgh0rDDGcMxIVy6ypFYiC0UVOY5Wf3GSSXHnpQghLo777wzc9CYOOC8UtOKCXbsN2VErLvuuivsvffelU8L6uV3my/szrUVr3pJ2GsNgkC+gHS6Ksz9Eb8R+dMdSfOpkLHGEQI//8VV4hjJxE502NA6HZ1ELNLGWfyh6PA73/nObH6QF69ob0y3RLipewQW7x0uRJNR56yoPam9yItY9LWYis+iR5XtZq/7aipixWsrXvWastcbJoE41jFnzov1bOjBIgfjQ37Ti/jMlKFgkZU5KcECRHLV8ciLWOxCiI1kXt2uxEbcHIXU/KYsdtTx/c3qMytgzSpBf99TAieeeGKYc845w9Zbb135Gibs9LHzzjtnW3mnYgQTKFYASIUkT3uHHXbIwv5xWKj/ROQRf0t3OxkVEeuee+7JHA1S4GK6A7U5KCS54oorjvUlBCxWnBEGWUHFGFV5Ep6KV7StaOdAGodjcvHFFwe2/GXy0I2I1dMPrWYXS51/xauavTwfNyMQI4wZ9/O1i/KIGCdIqWZcJBI1Rp+yDTr1PnA4sCfUzeLfiFClvh4TcqK46nZ0ErGIMsDWIvzz/ae1v2JbEfEo2Fu0A1+deMSNCNhhllRz7ESacp+2pZ2IVac29/pZUxFL8arXdL1eFQjECCoWTRH445FmNfBv7NJKRGZcHEb0YV7NYnITyrUU1QjsVB8Wn4KFc+wO6dakWnvUj4ACVv3eWaOfGEeV4rtVL8AbX0IaaRXFiEceeSTbypqVU1Li4ip56oS3E7H++te/1iYCrVVnjAXMaQspk9S7yr/T6Ixtv/32gfTB2WefPbtcjNSiVhYrTGlR4yp2/rLiVfrscRcYnBPaTkphFOjaRWJVsf2DeiY4k3pKfaCi7aEH9RzeRwLdEojRxTfccEMmRrRLb4viFQsfjA/UdSJ1DhEr1n9jm/P0aJV+1+1zDvP8diJWajvjLotpdCviFZGv1P7qxHeYbSx779///vfZroFEnVFK4ZxzzglTp04t/LkiVjFVRCyi4xGMV1555bLoPU8CQycQN54gGreVL0SkEankiFNpNC4Pny9lwZgZ6wsy78auIJBTW6/q8+syLyMvYrHgQY2wojpWqS1h4eewww4bqYyGMjzrco4CVl3elM9ZWQJ5EQshi0Ex1nlKH7yTiMUuIuS1s8pc5SKCtIN0NsSpvIGlDgspf2kB87e97W1ZNBo7D8bzYzrMQQcdNIOAFcUdis5uuummlX3vPNh4xCt+l66SzTvvvFkdgzQiL3VK4MNqGZGJHhKQQP0I/PSnP812NWJRI61dlW9JXryKf09FLMYGrkF6CAfpIoytaW3F+hF66YnbiViIdwh5tJ1ILJwydtSbPn16tvteUTHfunLguVMRizqQaQ2sfLtSe8GmJwic2BUPCUigXgTSMZBSFGuuuWZg/syiBzu1xp2sEaHIVOHfqKs4ceLEGRoaNxOilMXZZ5899rdVVlklqwmH3ahyVkO3b61TYff8fB1uZPykmR/d3tPzh0tAAWu4/L17QwikIhYrpkRYsRK82GKLzdTCTiJW1ZFE0QYjiEORpnsiSlGDhRDdVVddNVvdwdCyMs6RrvqwOxJiH/noOGCE/ZJmw9bvpE6Qx85uKlU9WOXiHbOzIg4V29iT3lP2gGMsVk+kXt6xxSkhPZW0mKrvJla2zZ4ngVEkQGFxxstOW5ZH8Z5vn80/EGioVUIkTipiwZBIVY4YudoUru1ErLiDIzbiqquuGmsyYyRCP85Zk45UxKL/8F8rWxA3jSGdiPmHhwQkUC8CRA0yD2ReGefM+RYg1LMDNaIWu3Yj4LfyNfgtQhY1r+6+++4sipdsiKoLV4zzLOB3u4jfTsRKF5vxy/JlXOrVU3xaCChg2Q8kUJIAAyDRUexgscQSS2RpTHPNNdfYr1MRi8LjrHqw9XnRUWcRK9boQLh57rnnxgpFskK+xx57BNI5qMUSw/YxyuSZs8U7YlbcHQUucXvrlFGdahzRHjhccMEF2QoZKQvdOA9RxGP1LN1NpmSX9DQJSKDiBJ5++umsRhURU+0KxubFK0QZJvCkfDDGIGIheBPd2jTRKv8KO9XEik4ZdnTChAm1jzaiLiSLIBzYgjStpxsRq+Kfgo8nAQmUJIAw9Ze//CUb/7Eb1MktErVYMD/hhBMyUatbwafkowz0NMb+U045Jdt9fDzpjUUiFpt/UKyeNHPFq4G+zr7eTAGrr3i9eBMIIMAQCcMq+u9+97uxJhHey4D48Y9/PLz85S/P/j0VsVoVm40XSEUs6l1Q4H3SpEm1QFYkYpFjj9NFNFVR6l8sVE9dLKILOJeJO2zZlZDjfe97X1aQsk4RR7MiYuG04JyefPLJ7oZSi57vQ0qgOwJESiE6YT8QqamPmD9i6iDbmhOlGsWreB518hhXSavG5ozCkRexmpjugbNFJAApQNgRDuYV9IN99tlnrHi/ItYo9HjbKIH2BFgkvuOOO8KNN96Y7bbHnJr/uynp00SKsQhO/dtWG1cUEWIc/dOf/hRWW221TMTLi1iIe4hiilfN+sIUsJr1Pm1NjwmktSW4NDsckYN+8803Z9vUIjywm0W68lFU2H3hhRcufDJELCK1KEwdd5rqcRP6drm8iMWkmx322IGvVZHin/3sZ2HatGnZrh+siLB61IRjvCIWExIcUnaUcTvfJvQE2yCBmQnEHaOKUoXj2YynbAASa5zEf09FblKs11tvvZFBnNpSFjaqnlbezYtJBTqidnFCsQfUkOSd5wvzK2J1Q9dzJdB8Agg1FGInurcJIhblRPbee+9MlCubkRAZ4IvFhfG8iEVPKNo4q/k9pNktVMBq9vu1dbNAIDUOrIhTDHHppZfOxCqEp1tuuSUss8wyhdFC3YhYs/CIQ/9pKmIh6HGQCpMWJE8fMq371KkezNAb1+UDjEfEevDBB7PaNrfffns488wzwxve8IYu7+rpEpBA1QnEVGGek4l5N9/5b37zmywytWmif9l3Rko6xe+xt+3S8sterwrnxd0kTzrppGynXRZ1SIXkIMKCWlff//73MxErjTxTxKrC2/MZJFAdAk0SsWK0MhkZ559//tjOia1op23Pj5X8JkZisbBuzavq9NlePYkCVq9Iep1GEUCYoY7TzjvvnOVit9sBqFXDR1XEYvLNrnmtCkVeeumlWcH2JqbDdCti4czSx9gSnp2j6pQ62agP3sZIoI8ESEM/+OCDs5p/H/nIRzLRosy3nv6O3xKt2YQ6J92gxhZjT/iPNBAinut+xF0piZ448MADZ7KVqWOWL0UQRSzsK47esssuW3ccPr8EJDALBJokYmEbP/axj3Xc8KSTeBVxch6+2Gtf+9pZIOxPq0hAAauKb8VnGjoBCrUTdUVBVUJTKdg+nmMURSwK2LOyzE6CRceVV16Z/Y1w31122WU8WCv9m7IiVowsYGMA8v1bpV1WurE+nAQkUIrAb3/727DVVltlm1x02lGOCyLcEIVDavbqq68+S3ao1ANW9CREPISer33tax2dmqo04aGHHsrqYrYSKamHxn+khL71rW8tfOx07sBiGrv7xoM6ki972cvCUkstVZUm+xwSkMAQCaSCzpvf/OZM7F9++eWH+ETju/UPf/jDzE628w/KilfjewJ/VRcCClh1eVM+50AJUFicqJjxrHqTAsA2sFHxH0URa8kll8xqYa2xxhozvDecMlZYKFTclHSQoo7ZScSK4hU7i8VdGau+tfFAP0BvJoGGEUgFKWocEdnLOFhU+xDRhi3S2SCk04JAkzAh5rP4QZQaxcxjcfsddtgh2/kXp6zqog07hSE2kSb65S9/OXt/6RF3pSQSuVPaeIzUIoX0G9/4xkzXatK7ty0SkMCsEUDYwaZsvPHGLct4zNod+v9ritOvtdZa2Y67/FcUcYx9JIODMiRN3Nyj/5SbcQcFrGa8R1vRYwJx16d29ZyKbsnkm/BXalqQdhjrWkQRa/75589EsboVbI9tpYYVBRYpOE6+OpN0VpBpF0daE4uJO3XDtthii4wDot5FF12U7bpHBFaTCvJ2I2Kl4tUXvvCFrL/EftLjbuzlJCCBChFg/MRGkAqIiEVh2f333z+8+93vDossskhgYn7ttdeGr371q5nAT2FeJurvf//7G586SNuJTKO9cGEBiUimM844Izz33HNZDRNW5qt+MGfYbrvtsl0Fd9ttt0IRK84vzjrrrMIde2MbH3jggbD11luH2WefvatduarOyOeTgAQkUESABQB26iWKjN1ZyYIpOrAX7GKeXyCQ6ugQUMAanXdtS0sSmJWd4WLB3Ve96lWBUFgm4vHAYeGo64DLNrU4Wz/+8Y9nIEkbEao23XTTLK0hX9g97rDEFrm/+tWvsvpX1HtabrnlSr6R+p6Wj8TCcT3iiCMCkVeKV/V9rz65BMZLIEYVUfsIsarVQUoxQtab3vSmxotXkQHjJWMk4l086ijidRKxYmQVm52QHoh4WXREAYudKTlv0qRJ4+12/k4CEpDA0AmwmP+pT30qzDXXXGG11VbLFsHJVllggQUy/0HRfuivqDYPoIBVm1flgw6SQFwhZbWc7bvLHk3d8jyt18Q2t4hQbPlOEXIYcXz605/OnA9S4fIiFisqU6ZMyQzVhhtuWKqAcVnmVT8vFbHisypeVf2t+XwS6C8B0j1Igfjud78bEDQ4WNxYd911s51Jicqae+65+/sQFbx6GuW76KKLhne84x2BBaG6He1ELBZz9txzz/C9732v7SYxcUGMdFM2ARi1Av51e+c+rwQk0JoA4hXjHlG1+QPbN3Xq1Ow/FrrZoZv0QPwGhC0PCeQJKGDZJyRQQICi2qQBkv52/PHHZ6sDZY4m7pgUI9LYijZfnJ2/EUlAgd18YeJUxCJlkh2TWhWsLcO2zuekIpbiVZ3fpM8ugd4TQLRB0GIS72S993yHdcV2IlaaSo5gScmBNBLr3nvvzdLtqamZj+YeVnu8rwQkIIHxEsDOkRb+l7/8JZDRccMNN2T/IVi1OrCJq666auY7kM2Rj9ga77P4u/oTUMCq/zu0BX0gEHchJNWLXQjZurvM6mcs0PrNb34z22FovfXW68PTDfaS119/fVYUcqeddsqKKlKPgyMWUozCFf9LxMB9990XFltssYxXFLHuuuuuQOTWKNd6QsS64oorsjouo8xhsL3Xu0lAAhIYHoF2Iha2FZGKeQapkiyYrbDCCplzF6MURqUG2vDekHeWgASGSSAKW7fddlv43e9+F9jg4pxzzmn7SFHYWmWVVbLNoqgT2WrX12G2zXv3j4ACVv/YeuUaE0B4Iapon332ySaW+cijVk275557sqKrFBdkC/Sll166xhReevQYjcYOUAh5rcQr/p3oItIeSI0g/cNDAhKQgAQkMMoE2olYd999d1YTBpuZHhQxpgYazlmZxbNR5mvbJSCB5hA477zzwiabbJJtgIE/RWH3m266KVx33XXZJlL8//EgKosNPqgn6DFaBBSwRut929ouCFBMcJdddskKyr7lLW/JtrGmoG6rg1UEdhgkpY56UGm0Uhe3rdypUcCK9cCKIq9Y+Xj00UezKC22wT3//PPbsqpcI30gCUhAAhKQQJ8ItBOxWDBj8eu3v/1tmD59ehaF9frXvz6rJ+khAQlIYJQIxM2eSK3Gp3r5y18+Q/MpXfKPf/wj3HLLLWHxxRfPUgw9Ro+AAtbovXNb3AWBP//5z2GPPfbI0gHzu+2ll0HUIUKJIuarr756lnbIwFrlA8Ht9ttvD1dffXV4+OGHw8orr5ztCpIvmBuNyQYbbBCOPfbYrOhwmjYYw3bT+l9ck120PCQgAQlIQAISCCEVsSjMTt0r017sGRKQgAT+Q4AIKzZ+WmKJJTJfqmwNYhmOFgEFrNF637Z2HATyW3tvtNFG4SMf+UgWlUXBXVZNic6KkVpsd40YVOWDcFyixH784x/P8JjklW+++ebhM5/5TFhqqaWyvyFuEYlGTY7lllsuIOrlC7ZzXiz2juBl0dkqv32fTQISkIAEhkEgFbFIEdxrr71MERzGi/CeEpBAJQlQ6J1yJexEyE7nyy67bCWf04caLgEFrOHy9+41IcAOUeRZf/7znw//+te/Cp+aIoJHH310VjOrqgdRUuwmuNtuuwWEOaLK2Lb9ySefDDfffHOWX87BvzO5fte73pVNrtNJ93bbbZdFYiF2pUc8BwHssMMOs1B5VTuBzyUBCUhAAkMhgA2mPuauu+4aVlpppcbUyhwKTG8qAQk0jkBcDD/ttNOy7JdR3b28cS+2xw1SwOoxUC/XbAL3339/OP3007MdMihWPuecc2YC0A477BDWWWedSos2TJyJEvvYxz4WHn/88XDkkUdmBRLjjnj//ve/sy1tDznkkCwyC4HqW9/6VvjgBz+YvdQ46eb/JiKL3ZMQ69h58aKLLsqisl7xileEE088May44orN7gi2TgISkIAEJDAOAthf7CfpMabbjwOgP5GABBpLIC1HQgQW6YQeEsgTUMCyT0hgBAik4hXNPe644wI1rYp2N2JyffDBB49FWUURi2ucddZZYf/998+it/IHNa+OP/74rPishwQkIAEJSEACMxOIAhYLYUYY2EMkIAEJzEiAXVnJ9mBn84MOOkg8EpiJgAKWnUICDSfQjXgVUZAyecABB4RvfvObWa2vNKrqjjvuCF/72tfCj370o7E0xJ133jkzNpMnT244TZsnAQlIQAISKEfgn//8Z1Ynk0htamZy/OxnPwvTpk3LFntw1BZddNFyF/MsCUhAAiNA4NJLLw3rr79+YLOLop0IRwCBTexAQAHLLiKBBhMYj3gVcTDxJlXw3HPPDfvtt591rRrcT2yaBCQgAQn0lkBcCCJVkNqQpOP//ve/D8ccc0xWS5N/32STTXp7U68mAQlIoOYErr/++rDxxhuHqVOnZgvo7kRY8xfah8dXwOoDVC8pgaoQ+PWvfx223XbbbOdARKgvfvGLWd2ussd1112XTbwnTpyY7UJoemBZcp4nAQlIQAKjTITZ+OgAABH0SURBVCBdQErT7l/5yldmKfpbbbXVWFTWKHOy7RKQgARSAoyXbHRB+uB//dd/CUcCMxFQwLJTSKDBBCjMzk4ehOFSd+NLX/pSJmTNMcccpVr9zDPPZKmEpAyedNJJ4UMf+lCp33mSBCQgAQlIQAIh3HXXXdl28FdeeWWYMmVKtnnKCiusUFiDUl4SkIAERp3AY489Fu6++24XzUe9I7RpvwKWnUMCDScwqyJWLKZ46KGHhk9/+tMNp2XzJCABCUhAAhKQgAQkIAEJSKCKBBSwqvhWfCYJ9JjArIhYp556alZwVgGrxy/Fy0lAAhKQgAQkIAEJSEACEpBAaQIKWKVReaIE6k1gPCLWCy+8kEVdUTvrlFNOCdtss029Ifj0EpCABCQgAQlIQAISkIAEJFBLAgpYtXxtPrQExkegWxErFnFfYoklMgFrqaWWGt+N/3979xZidRHHAfy3RpkY0cWHSsSIohuUFiSk4EPRBeuhqOyimVFGiYVCYWBGWlkLXTCElK50M8pUYnsIKpIKhSQMooIw7a6V2I2yImMGjpxdd9d/rtv8z+7nvOR25n/mN5+Zpy8z8/cUAQIECBAgQIAAAQIECBDog4AAqw94HiXQigJVQ6yvv/46Zs6cGatXr86v+067r9ra2lpxyGomQIAAAQIECBAgQIAAgRYXEGC1+AQqn8DeCOwpxGoOr9IbDNvb22P48OF705VnCBAgQIAAAQIECBAgQIBAnwUEWH0m9AMEWlOgpxBry5Ytu3ZeCa9ac25VTYAAAQIECBAgQIAAgYEmIMAaaDNqPAT+g0DXEGvWrFmxcePG6OjoCOHVf4DUlAABAgQIECBAgAABAgT6VUCA1a+8fpxA/QW6hlipYuFV/edNhQQIECBAgAABAgQIEBhMAgKswTTbxkqgB4HmEGvq1KnuvLJSCBAgQIAAAQIECBAgQKBWAgKsWk2HYgiUE0gh1vr16+Okk05yYXu5adAzAQIECBAgQIAAAQIECHQjIMCyLAgQIECAAAECBAgQIECAAAECBGotIMCq9fQojgABAgQIECBAgAABAgQIECBAQIBlDRAgQIAAAQIECBAgQIAAAQIECNRaQIBV6+lRHAECBAgQIECAAAECBAgQIECAgADLGiBAgAABAgQIECBAgAABAgQIEKi1gACr1tOjOAIECBAgQIAAAQIECBAgQIAAAQGWNUCAAAECBAgQIECAAAECBAgQIFBrAQFWradHcQQIECBAgAABAgQIECBAgAABAgIsa4AAAQIECBAgQIAAAQIECBAgQKDWAgKsWk+P4ggQIECAAAECBAgQIECAAAECBARY1gABAgQIECBAgAABAgQIECBAgECtBQRYtZ4exREgQIAAAQIECBAgQIAAAQIECAiwrAECBAgQIECAAAECBAgQIECAAIFaCwiwaj09iiNAgAABAgQIECBAgAABAgQIEBBgWQMECBAgQIAAAQIECBAgQIAAAQK1FhBg1Xp6FEeAAAECBAgQIECAAAECBAgQICDAsgYIECBAgAABAgQIECBAgAABAgRqLSDAqvX0KI4AAQIECBAgQIAAAQIECBAgQECAZQ0QIECAAAECBAgQIECAAAECBAjUWkCAVevpURwBAgQIECBAgAABAgQIECBAgIAAyxogQIAAAQIECBAgQIAAAQIECBCotYAAq9bTozgCBAgQIECAAAECBAgQIECAAAEBljVAgAABAgQIECBAgAABAgQIECBQawEBVq2nR3EECBAgQIAAAQIECBAgQIAAAQICLGuAAAECBAgQIECAAAECBAgQIECg1gICrFpPj+IIECBAgAABAgQIECBAgAABAgQEWNYAAQIECBAgQIAAAQIECBAgQIBArQUEWLWeHsURIECAAAECBAgQIECAAAECBAgIsKwBAgQIECBAgAABAgQIECBAgACBWgsIsGo9PYojQIAAAQIECBAgQIAAAQIECBAQYFkDBAgQIECAAAECBAgQIECAAAECtRYQYNV6ehRHgAABAgQIECBAgAABAgQIECAgwLIGCBAgQIAAAQIECBAgQIAAAQIEai0gwKr19CiOAAECBAgQIECAAAECBAgQIEBAgGUNECBAgAABAgRaUODTTz+NyZMnx8aNG+PRRx+NK664Itra2rodye+//x6zZ8+OpUuXxjvvvBPjx49vwRErmQABAgQIEBjMAgKswTz7xk6AAAECBAi0rEAjwNqwYUOMGzcunnzyyTjxxBMFWC07owonQIAAAQIEehMQYFkfBAgQIECAAIEWFGgOsFL5N910U7S3t8fw4cN3G40dWC04wUomQIAAAQIEOgkIsCwIAgQIECBAgEALCjQfIRw2bFhs3bo1nnnmmbjqqqt2O0oowGrBCVYyAQIECBAgIMCyBggQIECAAAECrS7QCLCOOOKImDJlSt6Bdcwxx8QLL7yw21HCPQVYX3zxRSxfvjxee+21ePvttzPN8ccfH5MmTYrrrrsuTjjhhE6h2MKFC2P+/Pn5Pq2RI0fGvffeGytWrIi//vorzjvvvJg7d26MHTs2/vjjj3j66afjqaeeinXr1uWjjjNmzMgh29ChQ3ebgk2bNsUjjzwSHR0dkcbXqGHWrFlx9NFHt/qUqZ8AAQIECBDog4AdWH3A8ygBAgQIECBAoJRAc4CVQqLFixfnIOn666+Phx56qNNRwt4CrBRYTZs2LTZv3pwDo9GjR+cgKt2ttW3btvx3+v2JEyfuGmojwJo3b17e9ZU+xx13XHz55Zc5eErPpNDqpZdeyt+PGTMm/+batWtz23TUcc6cObHffvvlv3fu3BkrV67M/6+5ju+//z4++OCD/HsPPvhgXHTRRT1eVF9qHvRLgAABAgQI/D8CAqz/x1kvBAgQIECAAIF9KtAcYD333HN5t9PUqVPjrbfeimXLluWdU423EvYUYH377bdx9dVXx0cffZTfZHjBBRfEkCFDcp2//PJL3HXXXfHAAw/k3V3pvwceeGD+rhFgpX/feeedceutt+bAbMeOHfmZRYsWxZFHHhmnnXZaDtbSzrAUUr3xxhu5vxSUpZqPOuqo/Hvvv/9+XHLJJfnfS5YsifPPPz/X8c8//+Rn0u//+eefeZfYKaecsk8d/RgBAgQIECDQGgICrNaYJ1USIECAAAECBDoJdA2wDj/88HjzzTfzccJDDjmkU9jTU4D17rvvxu233x6nn3563Hfffbsd6/vwww9zsJQCqBQ4pT6aA6y0I+rxxx+PQw89dFdtaZfVOeecEwcddFCsWrUqzjjjjF3f/fTTTzlYS/2++uqrud8UTKUjh2nXWE93eKW+07juuOOOHJg1dm5ZEgQIECBAgMDgERBgDZ65NlICBAgQIEBgAAl0F2D9/fffOYhKQU/a6ZTukzr44INjT3dg9cTSXR/NAdaCBQtyX82fnp5Jbbqr45tvvsl3YqUg6/nnn8/HBbt+Pvvss7j88ssj3feVQq7mwGwATamhECBAgAABAr0ICLAsDwIECBAgQIBACwr0FBR99913eZdTugj94YcfjptvvjkfL5w9e3YsXbo0X7w+fvz4bkf866+/xvbt2/M9Vu+9914+vpfuyDr33HO73YH17LPP5vCpLwFWY5fXjz/+GKeeemrsv//+u9XWuJNr1KhR8eKLL+YjiD4ECBAgQIDA4BIQYA2u+TZaAgQIECBAYIAI9LbTqXGU8IADDoiXX345Tj755B4DrHRRejoGmC5dT7/Z/ElHB9P3Z555Zr8FWOk44YQJEyrNSgq4BFiVqDQiQIAAAQIDTkCANeCm1IAIECBAgACBwSDQW4CVjhKmS9fT3VKXXnpp3omVjvt13YG1ZcuWuOGGG2L16tUxduzYOPvss/MbA9MbBY899tjYunVrTJ48OR/d6+4OrH2xA2v9+vVx4YUX5gvfHQ8cDCvXGAkQIECAwN4JCLD2zs1TBAgQIECAAIGiAr0FWKmw5nBq/vz58dVXX8UTTzzR6Qhhujh9zpw5+S2D7e3t+U2CzZ9PPvkkLrvssvy2wP4KsDZv3hxXXnll/Pbbb3ZXFV1ROidAgAABAvUWEGDVe35UR4AAAQIECBDoVmBPAVZ6KN1fNW3atNi2bVsMGzYs76hq3IHVfKF6dzupdu7cGY899ljMmDGjX+/A2rFjR9x2222xePHiWLZsWb6/q62trdOY16xZk0O2cePGxf333x8jRoywKggQIECAAIFBJiDAGmQTbrgECBAgQIDAwBCoEmA1HyVsjLoRYKWA6p577slvEbzmmmvykcPDDjssN0vh1ooVK2LevHmRdkj15yXuqb90D1bjMvi77747H3scOnRopBo//vjjfH/X66+/vutS+q4B18CYUaMgQIAAAQIEehMQYFkfBAgQIECAAIEWFKgSYKVhNR8lTH83v4UwhUPTp0+PdevW5fAqXZKePhs2bIj05r9rr7020jHCH374IZYvX57vxUqfhQsXRjqWuC/uwEq/l4KqdDn7zJkz826x9JbB0aNHx88//xxr167Nfd5yyy05cOt6zLEFp07JBAgQIECAwF4ICLD2As0jBAgQIECAAIHSAlUDrFRnY4dT2k3VHGCl7zZt2pSP773yyit5t1UKjyZNmpSP8qXL3FNQtWjRorwj6+KLL+6XAKsRYn3++eexZMmS6OjoyG9ETKHaWWedFTfeeGNMnDgxhgwZUppd/wQIECBAgEAhAQFWIXjdEiBAgAABAgQIECBAgAABAgQIVBMQYFVz0ooAAQIECBAgQIAAAQIECBAgQKCQgACrELxuCRAgQIAAAQIECBAgQIAAAQIEqgkIsKo5aUWAAAECBAgQIECAAAECBAgQIFBIQIBVCF63BAgQIECAAAECBAgQIECAAAEC1QQEWNWctCJAgAABAgQIECBAgAABAgQIECgkIMAqBK9bAgQIECBAgAABAgQIECBAgACBagICrGpOWhEgQIAAAQIECBAgQIAAAQIECBQSEGAVgtctAQIECBAgQIAAAQIECBAgQIBANQEBVjUnrQgQIECAAAECBAgQIECAAAECBAoJCLAKweuWAAECBAgQIECAAAECBAgQIECgmoAAq5qTVgQIECBAgAABAgQIECBAgAABAoUEBFiF4HVLgAABAgQIECBAgAABAgQIECBQTUCAVc1JKwIECBAgQIAAAQIECBAgQIAAgUICAqxC8LolQIAAAQIECBAgQIAAAQIECBCoJiDAquakFQECBAgQIECAAAECBAgQIECAQCEBAVYheN0SIECAAAECBAgQIECAAAECBAhUExBgVXPSigABAgQIECBAgAABAgQIECBAoJCAAKsQvG4JECBAgAABAgQIECBAgAABAgSqCQiwqjlpRYAAAQIECBAgQIAAAQIECBAgUEhAgFUIXrcECBAgQIAAAQIECBAgQIAAAQLVBARY1Zy0IkCAAAECBAgQIECAAAECBAgQKCQgwCoEr1sCBAgQIECAAAECBAgQIECAAIFqAgKsak5aESBAgAABAgQIECBAgAABAgQIFBIQYBWC1y0BAgQIECBAgAABAgQIECBAgEA1AQFWNSetCBAgQIAAAQIECBAgQIAAAQIECgkIsArB65YAAQIECBAgQIAAAQIECBAgQKCagACrmpNWBAgQIECAAAECBAgQIECAAAEChQQEWIXgdUuAAAECBAgQIECAAAECBAgQIFBNQIBVzUkrAgQIECBAgAABAgQIECBAgACBQgICrELwuiVAgAABAgQIECBAgAABAgQIEKgmIMCq5qQVAQIECBAgQIAAAQIECBAgQIBAIQEBViF43RIgQIAAAQIECBAgQIAAAQIECFQTEGBVc9KKAAECBAgQIECAAAECBAgQIECgkIAAqxC8bgkQIECAAAECBAgQIECAAAECBKoJCLCqOWlFgAABAgQIECBAgAABAgQIECBQSECAVQhetwQIECBAgAABAgQIECBAgAABAtUEBFjVnLQiQIAAAQIECBAgQIAAAQIECBAoJCDAKgSvWwIECBAgQIAAAQIECBAgQIAAgWoCAqxqTloRIECAAAECBAgQIECAAAECBAgUEhBgFYLXLQECBAgQIECAAAECBAgQIECAQDUBAVY1J60IECBAgAABAgQIECBAgAABAgQKCfwLrvmU7DeypxUAAAAASUVORK5CYII="/>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3552" y="2060848"/>
            <a:ext cx="7011144" cy="4335224"/>
          </a:xfrm>
          <a:prstGeom prst="rect">
            <a:avLst/>
          </a:prstGeom>
        </p:spPr>
      </p:pic>
    </p:spTree>
    <p:extLst>
      <p:ext uri="{BB962C8B-B14F-4D97-AF65-F5344CB8AC3E}">
        <p14:creationId xmlns:p14="http://schemas.microsoft.com/office/powerpoint/2010/main" val="374138129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smtClean="0"/>
              <a:t>Comment Resolution Status</a:t>
            </a:r>
            <a:endParaRPr lang="en-US" dirty="0"/>
          </a:p>
        </p:txBody>
      </p:sp>
      <p:sp>
        <p:nvSpPr>
          <p:cNvPr id="3" name="Content Placeholder 2"/>
          <p:cNvSpPr>
            <a:spLocks noGrp="1"/>
          </p:cNvSpPr>
          <p:nvPr>
            <p:ph idx="1"/>
          </p:nvPr>
        </p:nvSpPr>
        <p:spPr>
          <a:xfrm>
            <a:off x="914401" y="1412777"/>
            <a:ext cx="10361084" cy="792087"/>
          </a:xfrm>
        </p:spPr>
        <p:txBody>
          <a:bodyPr/>
          <a:lstStyle/>
          <a:p>
            <a:pPr>
              <a:buFont typeface="Arial" panose="020B0604020202020204" pitchFamily="34" charset="0"/>
              <a:buChar char="•"/>
            </a:pPr>
            <a:r>
              <a:rPr lang="en-US" b="0" dirty="0"/>
              <a:t>Distribution of unresolved comments without resolution in the pipe: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4920" y="2708920"/>
            <a:ext cx="10220045" cy="3746677"/>
          </a:xfrm>
          <a:prstGeom prst="rect">
            <a:avLst/>
          </a:prstGeom>
        </p:spPr>
      </p:pic>
    </p:spTree>
    <p:extLst>
      <p:ext uri="{BB962C8B-B14F-4D97-AF65-F5344CB8AC3E}">
        <p14:creationId xmlns:p14="http://schemas.microsoft.com/office/powerpoint/2010/main" val="2587428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29334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smtClean="0"/>
              <a:t>Oct./Nov. </a:t>
            </a:r>
            <a:r>
              <a:rPr lang="en-US" altLang="en-US" b="0" dirty="0" smtClean="0"/>
              <a:t>ad </a:t>
            </a:r>
            <a:r>
              <a:rPr lang="en-US" altLang="en-US" b="0" dirty="0"/>
              <a:t>hoc meeting </a:t>
            </a:r>
            <a:r>
              <a:rPr lang="en-US" altLang="en-US" b="0" dirty="0" smtClean="0"/>
              <a:t>dates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To enable sufficient discussion time to </a:t>
            </a:r>
            <a:r>
              <a:rPr lang="en-US" b="0" dirty="0" smtClean="0"/>
              <a:t>continue comment resolution review for comments received </a:t>
            </a:r>
            <a:r>
              <a:rPr lang="en-US" b="0" dirty="0"/>
              <a:t>during LB240.</a:t>
            </a:r>
          </a:p>
          <a:p>
            <a:pPr>
              <a:buFont typeface="Arial" panose="020B0604020202020204" pitchFamily="34" charset="0"/>
              <a:buChar char="•"/>
            </a:pPr>
            <a:r>
              <a:rPr lang="en-US" dirty="0"/>
              <a:t>Have </a:t>
            </a:r>
            <a:r>
              <a:rPr lang="en-US" dirty="0" smtClean="0"/>
              <a:t>a 3 day ad-hoc prior to the upcoming IEEE week:</a:t>
            </a:r>
            <a:endParaRPr lang="en-US" dirty="0"/>
          </a:p>
          <a:p>
            <a:pPr lvl="1">
              <a:buFont typeface="Arial" panose="020B0604020202020204" pitchFamily="34" charset="0"/>
              <a:buChar char="•"/>
            </a:pPr>
            <a:r>
              <a:rPr lang="en-US" sz="2400" dirty="0" smtClean="0"/>
              <a:t>Week of </a:t>
            </a:r>
            <a:r>
              <a:rPr lang="en-US" sz="2400" dirty="0" smtClean="0"/>
              <a:t>Nov. 4</a:t>
            </a:r>
            <a:r>
              <a:rPr lang="en-US" sz="2400" baseline="30000" dirty="0" smtClean="0"/>
              <a:t>th</a:t>
            </a:r>
            <a:r>
              <a:rPr lang="en-US" sz="2400" dirty="0" smtClean="0"/>
              <a:t>  with </a:t>
            </a:r>
            <a:r>
              <a:rPr lang="en-US" sz="2400" dirty="0" smtClean="0"/>
              <a:t>exact dates TBA in accordance with venue availability in </a:t>
            </a:r>
            <a:r>
              <a:rPr lang="en-US" sz="2400" dirty="0" smtClean="0"/>
              <a:t>SF bay area, Ca. </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6275243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a:t>
            </a:r>
            <a:endParaRPr lang="en-US" dirty="0"/>
          </a:p>
        </p:txBody>
      </p:sp>
      <p:sp>
        <p:nvSpPr>
          <p:cNvPr id="3" name="Content Placeholder 2"/>
          <p:cNvSpPr>
            <a:spLocks noGrp="1"/>
          </p:cNvSpPr>
          <p:nvPr>
            <p:ph idx="1"/>
          </p:nvPr>
        </p:nvSpPr>
        <p:spPr/>
        <p:txBody>
          <a:bodyPr/>
          <a:lstStyle/>
          <a:p>
            <a:r>
              <a:rPr lang="en-US" dirty="0"/>
              <a:t>Motion</a:t>
            </a:r>
          </a:p>
          <a:p>
            <a:r>
              <a:rPr lang="en-US" b="0" dirty="0"/>
              <a:t>Authorize </a:t>
            </a:r>
            <a:r>
              <a:rPr lang="en-US" b="0" dirty="0" err="1"/>
              <a:t>TGaz</a:t>
            </a:r>
            <a:r>
              <a:rPr lang="en-US" b="0" dirty="0"/>
              <a:t> to hold an ad-hoc meeting on </a:t>
            </a:r>
            <a:r>
              <a:rPr lang="en-US" b="0" dirty="0" smtClean="0"/>
              <a:t>week of </a:t>
            </a:r>
            <a:r>
              <a:rPr lang="en-US" b="0" dirty="0" smtClean="0"/>
              <a:t>Nov. 4</a:t>
            </a:r>
            <a:r>
              <a:rPr lang="en-US" b="0" baseline="30000" dirty="0" smtClean="0"/>
              <a:t>th</a:t>
            </a:r>
            <a:r>
              <a:rPr lang="en-US" b="0" dirty="0" smtClean="0"/>
              <a:t>, </a:t>
            </a:r>
            <a:r>
              <a:rPr lang="en-US" b="0" dirty="0" smtClean="0"/>
              <a:t>2019 in the bay area Ca.,</a:t>
            </a:r>
            <a:r>
              <a:rPr lang="en-US" b="0" dirty="0"/>
              <a:t> for the purpose of comment </a:t>
            </a:r>
            <a:r>
              <a:rPr lang="en-US" b="0" dirty="0" smtClean="0"/>
              <a:t>resolution.</a:t>
            </a:r>
          </a:p>
          <a:p>
            <a:endParaRPr lang="en-US" b="0" dirty="0" smtClean="0"/>
          </a:p>
          <a:p>
            <a:r>
              <a:rPr lang="en-US" b="0" dirty="0" smtClean="0"/>
              <a:t>Move</a:t>
            </a:r>
            <a:r>
              <a:rPr lang="en-US" b="0" dirty="0" smtClean="0"/>
              <a:t>:</a:t>
            </a:r>
            <a:endParaRPr lang="en-US" b="0" dirty="0" smtClean="0"/>
          </a:p>
          <a:p>
            <a:r>
              <a:rPr lang="en-US" b="0" dirty="0" smtClean="0"/>
              <a:t>Second: </a:t>
            </a:r>
            <a:endParaRPr lang="en-US" b="0" dirty="0" smtClean="0"/>
          </a:p>
          <a:p>
            <a:r>
              <a:rPr lang="en-US" b="0" dirty="0" smtClean="0"/>
              <a:t>Results </a:t>
            </a:r>
            <a:r>
              <a:rPr lang="en-US" b="0" dirty="0" smtClean="0"/>
              <a:t>(Y/N/A</a:t>
            </a:r>
            <a:r>
              <a:rPr lang="en-US" b="0" dirty="0" smtClean="0"/>
              <a:t>):</a:t>
            </a:r>
            <a:endParaRPr lang="en-US" b="0" dirty="0"/>
          </a:p>
          <a:p>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2019</a:t>
            </a:r>
            <a:endParaRPr lang="en-GB" dirty="0"/>
          </a:p>
        </p:txBody>
      </p:sp>
    </p:spTree>
    <p:extLst>
      <p:ext uri="{BB962C8B-B14F-4D97-AF65-F5344CB8AC3E}">
        <p14:creationId xmlns:p14="http://schemas.microsoft.com/office/powerpoint/2010/main" val="276826457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38214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80405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65425582"/>
              </p:ext>
            </p:extLst>
          </p:nvPr>
        </p:nvGraphicFramePr>
        <p:xfrm>
          <a:off x="929215" y="1484786"/>
          <a:ext cx="10460568" cy="4173023"/>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52392">
                <a:tc>
                  <a:txBody>
                    <a:bodyPr/>
                    <a:lstStyle/>
                    <a:p>
                      <a:r>
                        <a:rPr lang="en-US" sz="1400" dirty="0" smtClean="0"/>
                        <a:t>11-19-1621</a:t>
                      </a:r>
                      <a:endParaRPr lang="en-US" sz="1400" dirty="0"/>
                    </a:p>
                  </a:txBody>
                  <a:tcPr marT="45712" marB="45712"/>
                </a:tc>
                <a:tc>
                  <a:txBody>
                    <a:bodyPr/>
                    <a:lstStyle/>
                    <a:p>
                      <a:r>
                        <a:rPr lang="en-US" sz="1400" dirty="0" smtClean="0"/>
                        <a:t>Erik Lindskog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Addressing various LB 240 CIDs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80min - As time</a:t>
                      </a:r>
                      <a:r>
                        <a:rPr lang="en-US" sz="1600" baseline="0" dirty="0" smtClean="0"/>
                        <a:t> permits </a:t>
                      </a:r>
                      <a:endParaRPr lang="en-US" dirty="0"/>
                    </a:p>
                  </a:txBody>
                  <a:tcPr marT="45712" marB="45712"/>
                </a:tc>
              </a:tr>
              <a:tr h="152392">
                <a:tc>
                  <a:txBody>
                    <a:bodyPr/>
                    <a:lstStyle/>
                    <a:p>
                      <a:r>
                        <a:rPr lang="en-US" sz="1400" dirty="0" smtClean="0"/>
                        <a:t>11-19-1365</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misc</a:t>
                      </a:r>
                      <a:r>
                        <a:rPr lang="en-US" sz="1400" dirty="0" smtClean="0"/>
                        <a:t>-comment-resolution</a:t>
                      </a:r>
                    </a:p>
                  </a:txBody>
                  <a:tcPr marT="45712" marB="45712"/>
                </a:tc>
                <a:tc>
                  <a:txBody>
                    <a:bodyPr/>
                    <a:lstStyle/>
                    <a:p>
                      <a:r>
                        <a:rPr lang="en-US" sz="1400" dirty="0" smtClean="0"/>
                        <a:t>CR</a:t>
                      </a:r>
                      <a:endParaRPr lang="en-US" sz="1400" dirty="0"/>
                    </a:p>
                  </a:txBody>
                  <a:tcPr marT="45712" marB="45712"/>
                </a:tc>
                <a:tc>
                  <a:txBody>
                    <a:bodyPr/>
                    <a:lstStyle/>
                    <a:p>
                      <a:r>
                        <a:rPr lang="en-US" sz="1400" kern="1200" dirty="0" smtClean="0">
                          <a:solidFill>
                            <a:schemeClr val="dk1"/>
                          </a:solidFill>
                          <a:latin typeface="+mn-lt"/>
                          <a:ea typeface="+mn-ea"/>
                          <a:cs typeface="+mn-cs"/>
                        </a:rPr>
                        <a:t>25min </a:t>
                      </a:r>
                      <a:endParaRPr lang="en-US" sz="1400" kern="1200" dirty="0">
                        <a:solidFill>
                          <a:schemeClr val="dk1"/>
                        </a:solidFill>
                        <a:latin typeface="+mn-lt"/>
                        <a:ea typeface="+mn-ea"/>
                        <a:cs typeface="+mn-cs"/>
                      </a:endParaRPr>
                    </a:p>
                  </a:txBody>
                  <a:tcPr marT="45712" marB="45712"/>
                </a:tc>
              </a:tr>
              <a:tr h="188277">
                <a:tc>
                  <a:txBody>
                    <a:bodyPr/>
                    <a:lstStyle/>
                    <a:p>
                      <a:r>
                        <a:rPr lang="en-US" sz="1400" dirty="0" smtClean="0"/>
                        <a:t>11-19-1437</a:t>
                      </a:r>
                      <a:endParaRPr lang="en-US" sz="1400" dirty="0"/>
                    </a:p>
                  </a:txBody>
                  <a:tcPr marT="45712" marB="45712"/>
                </a:tc>
                <a:tc>
                  <a:txBody>
                    <a:bodyPr/>
                    <a:lstStyle/>
                    <a:p>
                      <a:r>
                        <a:rPr lang="en-US" sz="1400" dirty="0" smtClean="0"/>
                        <a:t>Girish </a:t>
                      </a:r>
                      <a:r>
                        <a:rPr lang="en-US" sz="1400" dirty="0" err="1" smtClean="0"/>
                        <a:t>Madpuar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Security</a:t>
                      </a:r>
                      <a:r>
                        <a:rPr lang="en-US" sz="1400" baseline="0" dirty="0" smtClean="0"/>
                        <a:t> </a:t>
                      </a:r>
                      <a:r>
                        <a:rPr lang="en-US" sz="1400" dirty="0" smtClean="0"/>
                        <a:t>related comment</a:t>
                      </a:r>
                      <a:r>
                        <a:rPr lang="en-US" sz="1400" baseline="0" dirty="0" smtClean="0"/>
                        <a:t> </a:t>
                      </a:r>
                      <a:r>
                        <a:rPr lang="en-US" sz="1400" dirty="0" smtClean="0"/>
                        <a:t>from</a:t>
                      </a:r>
                      <a:r>
                        <a:rPr lang="en-US" sz="1400" baseline="0" dirty="0" smtClean="0"/>
                        <a:t> </a:t>
                      </a:r>
                      <a:r>
                        <a:rPr lang="en-US" sz="1400" dirty="0" smtClean="0"/>
                        <a:t>LB240</a:t>
                      </a:r>
                    </a:p>
                  </a:txBody>
                  <a:tcPr marT="45712" marB="45712"/>
                </a:tc>
                <a:tc>
                  <a:txBody>
                    <a:bodyPr/>
                    <a:lstStyle/>
                    <a:p>
                      <a:r>
                        <a:rPr lang="en-US" sz="1400" dirty="0" smtClean="0"/>
                        <a:t>CR</a:t>
                      </a:r>
                      <a:endParaRPr lang="en-US" sz="1400" dirty="0"/>
                    </a:p>
                  </a:txBody>
                  <a:tcPr marT="45712" marB="45712"/>
                </a:tc>
                <a:tc>
                  <a:txBody>
                    <a:bodyPr/>
                    <a:lstStyle/>
                    <a:p>
                      <a:r>
                        <a:rPr lang="en-US" sz="1600" kern="1200" dirty="0" smtClean="0">
                          <a:solidFill>
                            <a:schemeClr val="dk1"/>
                          </a:solidFill>
                          <a:latin typeface="+mn-lt"/>
                          <a:ea typeface="+mn-ea"/>
                          <a:cs typeface="+mn-cs"/>
                        </a:rPr>
                        <a:t>35min </a:t>
                      </a:r>
                      <a:endParaRPr lang="en-US" sz="1600" kern="1200" dirty="0">
                        <a:solidFill>
                          <a:schemeClr val="dk1"/>
                        </a:solidFill>
                        <a:latin typeface="+mn-lt"/>
                        <a:ea typeface="+mn-ea"/>
                        <a:cs typeface="+mn-cs"/>
                      </a:endParaRPr>
                    </a:p>
                  </a:txBody>
                  <a:tcPr marT="45712" marB="45712"/>
                </a:tc>
              </a:tr>
              <a:tr h="188277">
                <a:tc>
                  <a:txBody>
                    <a:bodyPr/>
                    <a:lstStyle/>
                    <a:p>
                      <a:r>
                        <a:rPr lang="en-US" sz="1400" dirty="0" smtClean="0"/>
                        <a:t>11-19-1584</a:t>
                      </a:r>
                      <a:endParaRPr lang="en-US" sz="1400" dirty="0"/>
                    </a:p>
                  </a:txBody>
                  <a:tcPr marT="45712" marB="45712"/>
                </a:tc>
                <a:tc>
                  <a:txBody>
                    <a:bodyPr/>
                    <a:lstStyle/>
                    <a:p>
                      <a:r>
                        <a:rPr lang="en-US" sz="1400" dirty="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60min</a:t>
                      </a:r>
                      <a:endParaRPr lang="en-US" dirty="0"/>
                    </a:p>
                  </a:txBody>
                  <a:tcPr marT="45712" marB="45712"/>
                </a:tc>
              </a:tr>
              <a:tr h="188277">
                <a:tc>
                  <a:txBody>
                    <a:bodyPr/>
                    <a:lstStyle/>
                    <a:p>
                      <a:r>
                        <a:rPr lang="en-US" sz="1400" dirty="0" smtClean="0"/>
                        <a:t>11-19-1563</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CR for Miscellaneous CIDs in LB240_part 2</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60min</a:t>
                      </a:r>
                      <a:r>
                        <a:rPr lang="en-US" sz="1600" baseline="0" dirty="0" smtClean="0"/>
                        <a:t> – as time permits</a:t>
                      </a:r>
                      <a:endParaRPr lang="en-US" sz="1600"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5706538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981784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4662139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7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82783623"/>
              </p:ext>
            </p:extLst>
          </p:nvPr>
        </p:nvGraphicFramePr>
        <p:xfrm>
          <a:off x="929215" y="1484786"/>
          <a:ext cx="10460568" cy="386823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11-19-1360</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11-19-1584</a:t>
                      </a:r>
                      <a:endParaRPr lang="en-US" sz="1400" dirty="0"/>
                    </a:p>
                  </a:txBody>
                  <a:tcPr marT="45712" marB="45712"/>
                </a:tc>
                <a:tc>
                  <a:txBody>
                    <a:bodyPr/>
                    <a:lstStyle/>
                    <a:p>
                      <a:r>
                        <a:rPr lang="en-US" sz="1400" dirty="0" smtClean="0"/>
                        <a:t>Dibakar Das</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Comment resolution for Ranging Parameters</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60min – as time permits</a:t>
                      </a:r>
                      <a:endParaRPr lang="en-US" dirty="0"/>
                    </a:p>
                  </a:txBody>
                  <a:tcPr marT="45712" marB="45712"/>
                </a:tc>
              </a:tr>
              <a:tr h="188277">
                <a:tc>
                  <a:txBody>
                    <a:bodyPr/>
                    <a:lstStyle/>
                    <a:p>
                      <a:r>
                        <a:rPr lang="en-US" sz="1400" dirty="0" smtClean="0"/>
                        <a:t>11-19-1572</a:t>
                      </a:r>
                      <a:endParaRPr lang="en-US" sz="1400" dirty="0"/>
                    </a:p>
                  </a:txBody>
                  <a:tcPr marT="45712" marB="45712"/>
                </a:tc>
                <a:tc>
                  <a:txBody>
                    <a:bodyPr/>
                    <a:lstStyle/>
                    <a:p>
                      <a:r>
                        <a:rPr lang="en-US" sz="1400" dirty="0" err="1" smtClean="0"/>
                        <a:t>Rethna</a:t>
                      </a:r>
                      <a:r>
                        <a:rPr lang="en-US" sz="1400" dirty="0" smtClean="0"/>
                        <a:t> </a:t>
                      </a:r>
                      <a:r>
                        <a:rPr lang="en-US" sz="1400" dirty="0" err="1" smtClean="0"/>
                        <a:t>Pulikkoonattu</a:t>
                      </a:r>
                      <a:r>
                        <a:rPr lang="en-US" sz="1400" dirty="0" smtClean="0"/>
                        <a:t>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Secure-LTF: Unintentional Beamforming </a:t>
                      </a:r>
                    </a:p>
                  </a:txBody>
                  <a:tcPr marT="45712" marB="45712"/>
                </a:tc>
                <a:tc>
                  <a:txBody>
                    <a:bodyPr/>
                    <a:lstStyle/>
                    <a:p>
                      <a:r>
                        <a:rPr lang="en-US" sz="1400" dirty="0" smtClean="0"/>
                        <a:t>Technical</a:t>
                      </a:r>
                      <a:endParaRPr lang="en-US" sz="1400" dirty="0"/>
                    </a:p>
                  </a:txBody>
                  <a:tcPr marT="45712" marB="45712"/>
                </a:tc>
                <a:tc>
                  <a:txBody>
                    <a:bodyPr/>
                    <a:lstStyle/>
                    <a:p>
                      <a:r>
                        <a:rPr lang="en-US" sz="1600" kern="1200" dirty="0" smtClean="0">
                          <a:solidFill>
                            <a:schemeClr val="dk1"/>
                          </a:solidFill>
                          <a:latin typeface="+mn-lt"/>
                          <a:ea typeface="+mn-ea"/>
                          <a:cs typeface="+mn-cs"/>
                        </a:rPr>
                        <a:t>40min </a:t>
                      </a:r>
                      <a:endParaRPr lang="en-US" sz="1600" kern="1200" dirty="0">
                        <a:solidFill>
                          <a:schemeClr val="dk1"/>
                        </a:solidFill>
                        <a:latin typeface="+mn-lt"/>
                        <a:ea typeface="+mn-ea"/>
                        <a:cs typeface="+mn-cs"/>
                      </a:endParaRPr>
                    </a:p>
                  </a:txBody>
                  <a:tcPr marT="45712" marB="45712"/>
                </a:tc>
              </a:tr>
              <a:tr h="188277">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188277">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422911832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74185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0782971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56455597"/>
              </p:ext>
            </p:extLst>
          </p:nvPr>
        </p:nvGraphicFramePr>
        <p:xfrm>
          <a:off x="929215" y="1484786"/>
          <a:ext cx="10460568" cy="3471999"/>
        </p:xfrm>
        <a:graphic>
          <a:graphicData uri="http://schemas.openxmlformats.org/drawingml/2006/table">
            <a:tbl>
              <a:tblPr firstRow="1" bandRow="1">
                <a:tableStyleId>{21E4AEA4-8DFA-4A89-87EB-49C32662AFE0}</a:tableStyleId>
              </a:tblPr>
              <a:tblGrid>
                <a:gridCol w="1278353"/>
                <a:gridCol w="1656184"/>
                <a:gridCol w="4680520"/>
                <a:gridCol w="1593820"/>
                <a:gridCol w="1251691"/>
              </a:tblGrid>
              <a:tr h="596206">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765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11-19-946</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Jonathan Segev</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July 2019 Agenda</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As needed</a:t>
                      </a:r>
                      <a:endParaRPr lang="en-US" sz="1600" kern="1200" dirty="0">
                        <a:solidFill>
                          <a:schemeClr val="dk1"/>
                        </a:solidFill>
                        <a:latin typeface="+mn-lt"/>
                        <a:ea typeface="+mn-ea"/>
                        <a:cs typeface="+mn-cs"/>
                      </a:endParaRPr>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kern="1200" dirty="0">
                        <a:solidFill>
                          <a:schemeClr val="dk1"/>
                        </a:solidFill>
                        <a:latin typeface="+mn-lt"/>
                        <a:ea typeface="+mn-ea"/>
                        <a:cs typeface="+mn-cs"/>
                      </a:endParaRPr>
                    </a:p>
                  </a:txBody>
                  <a:tcPr marT="45712" marB="45712"/>
                </a:tc>
              </a:tr>
              <a:tr h="188277">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188277">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400" dirty="0" smtClean="0"/>
                    </a:p>
                  </a:txBody>
                  <a:tcPr marT="45712" marB="45712"/>
                </a:tc>
                <a:tc>
                  <a:txBody>
                    <a:bodyPr/>
                    <a:lstStyle/>
                    <a:p>
                      <a:endParaRPr lang="en-US" sz="1400" dirty="0"/>
                    </a:p>
                  </a:txBody>
                  <a:tcPr marT="45712" marB="45712"/>
                </a:tc>
                <a:tc>
                  <a:txBody>
                    <a:bodyPr/>
                    <a:lstStyle/>
                    <a:p>
                      <a:endParaRPr lang="en-US" dirty="0"/>
                    </a:p>
                  </a:txBody>
                  <a:tcPr marT="45712" marB="45712"/>
                </a:tc>
              </a:tr>
              <a:tr h="188277">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25562016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88269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701990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11-19-xxxx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16015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dirty="0"/>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89</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89631</TotalTime>
  <Words>5859</Words>
  <Application>Microsoft Office PowerPoint</Application>
  <PresentationFormat>Widescreen</PresentationFormat>
  <Paragraphs>1288</Paragraphs>
  <Slides>89</Slides>
  <Notes>25</Notes>
  <HiddenSlides>7</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89</vt:i4>
      </vt:variant>
    </vt:vector>
  </HeadingPairs>
  <TitlesOfParts>
    <vt:vector size="99" baseType="lpstr">
      <vt:lpstr>Arial Unicode MS</vt:lpstr>
      <vt:lpstr>MS Gothic</vt:lpstr>
      <vt:lpstr>MS PGothic</vt:lpstr>
      <vt:lpstr>Arial</vt:lpstr>
      <vt:lpstr>Calibri</vt:lpstr>
      <vt:lpstr>DejaVu Sans</vt:lpstr>
      <vt:lpstr>Monotype Sorts</vt:lpstr>
      <vt:lpstr>Times New Roman</vt:lpstr>
      <vt:lpstr>Office Theme</vt:lpstr>
      <vt:lpstr>Document</vt:lpstr>
      <vt:lpstr>TGaz Next Generation Positioning  Sep.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Meeting Slot # 1 discussion items</vt:lpstr>
      <vt:lpstr>Meeting Slot # 1 discussion items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Re-motion of 11-19-1062</vt:lpstr>
      <vt:lpstr>Re-motion of 11-19-579 – incorrect CID#s</vt:lpstr>
      <vt:lpstr>Re-motion of 11-19-579</vt:lpstr>
      <vt:lpstr>Reminder to do attendance</vt:lpstr>
      <vt:lpstr>Recess</vt:lpstr>
      <vt:lpstr>Meeting Slot # 2 discussion items</vt:lpstr>
      <vt:lpstr>Meeting Slot # 2 discussion items</vt:lpstr>
      <vt:lpstr>Submission 11-19-1491</vt:lpstr>
      <vt:lpstr>Submission 11-19-1043</vt:lpstr>
      <vt:lpstr>Submission 11-19-1507</vt:lpstr>
      <vt:lpstr>Reminder to do attendance</vt:lpstr>
      <vt:lpstr>Recess</vt:lpstr>
      <vt:lpstr>Meeting Slot # 3 discussion items</vt:lpstr>
      <vt:lpstr>Meeting Slot # 3 discussion items</vt:lpstr>
      <vt:lpstr>Submission 11-19-1537</vt:lpstr>
      <vt:lpstr>Reminder to do attendance</vt:lpstr>
      <vt:lpstr>Recess</vt:lpstr>
      <vt:lpstr>Meeting Slot # 4 discussion items</vt:lpstr>
      <vt:lpstr>Submission 11-19-1559</vt:lpstr>
      <vt:lpstr>Submission 11-19-1587</vt:lpstr>
      <vt:lpstr>Submission 11-19-1624</vt:lpstr>
      <vt:lpstr>Reminder to do attendance</vt:lpstr>
      <vt:lpstr>Recess</vt:lpstr>
      <vt:lpstr>Meeting Slot # 5 discussion items</vt:lpstr>
      <vt:lpstr>Comment Resolution status</vt:lpstr>
      <vt:lpstr>Comment Resolution Status</vt:lpstr>
      <vt:lpstr>Comment Resolution Status</vt:lpstr>
      <vt:lpstr>Oct./Nov. ad hoc meeting dates</vt:lpstr>
      <vt:lpstr>Ad Hoc</vt:lpstr>
      <vt:lpstr>Reminder to do attendance</vt:lpstr>
      <vt:lpstr>Recess</vt:lpstr>
      <vt:lpstr>Meeting Slot # 6 discussion items</vt:lpstr>
      <vt:lpstr>Reminder to do attendance</vt:lpstr>
      <vt:lpstr>Recess</vt:lpstr>
      <vt:lpstr>Meeting Slot # 7 discussion items</vt:lpstr>
      <vt:lpstr>Reminder to do attendance</vt:lpstr>
      <vt:lpstr>Recess</vt:lpstr>
      <vt:lpstr>Meeting Slot # 6 discussion items</vt:lpstr>
      <vt:lpstr>Reminder to do attendance</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CTPClassification=CTP_IC, CTPClassification=CTP_NT</cp:keywords>
  <cp:lastModifiedBy>Segev, Jonathan</cp:lastModifiedBy>
  <cp:revision>614</cp:revision>
  <cp:lastPrinted>1601-01-01T00:00:00Z</cp:lastPrinted>
  <dcterms:created xsi:type="dcterms:W3CDTF">2018-08-06T10:28:59Z</dcterms:created>
  <dcterms:modified xsi:type="dcterms:W3CDTF">2019-09-18T09:02:34Z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a874b288-350f-4c98-a9ef-a9d8217135c9</vt:lpwstr>
  </property>
  <property fmtid="{D5CDD505-2E9C-101B-9397-08002B2CF9AE}" pid="3" name="CTP_TimeStamp">
    <vt:lpwstr>2019-08-14 16:17:28Z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