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4"/>
  </p:notesMasterIdLst>
  <p:handoutMasterIdLst>
    <p:handoutMasterId r:id="rId85"/>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5" r:id="rId19"/>
    <p:sldId id="346" r:id="rId20"/>
    <p:sldId id="347" r:id="rId21"/>
    <p:sldId id="318" r:id="rId22"/>
    <p:sldId id="324" r:id="rId23"/>
    <p:sldId id="323" r:id="rId24"/>
    <p:sldId id="322" r:id="rId25"/>
    <p:sldId id="321" r:id="rId26"/>
    <p:sldId id="320" r:id="rId27"/>
    <p:sldId id="319" r:id="rId28"/>
    <p:sldId id="325" r:id="rId29"/>
    <p:sldId id="327" r:id="rId30"/>
    <p:sldId id="328" r:id="rId31"/>
    <p:sldId id="329" r:id="rId32"/>
    <p:sldId id="330" r:id="rId33"/>
    <p:sldId id="331" r:id="rId34"/>
    <p:sldId id="332" r:id="rId35"/>
    <p:sldId id="338" r:id="rId36"/>
    <p:sldId id="333" r:id="rId37"/>
    <p:sldId id="335" r:id="rId38"/>
    <p:sldId id="336" r:id="rId39"/>
    <p:sldId id="337" r:id="rId40"/>
    <p:sldId id="317" r:id="rId41"/>
    <p:sldId id="339" r:id="rId42"/>
    <p:sldId id="340" r:id="rId43"/>
    <p:sldId id="342" r:id="rId44"/>
    <p:sldId id="344" r:id="rId45"/>
    <p:sldId id="343" r:id="rId46"/>
    <p:sldId id="348" r:id="rId47"/>
    <p:sldId id="349" r:id="rId48"/>
    <p:sldId id="350" r:id="rId49"/>
    <p:sldId id="351" r:id="rId50"/>
    <p:sldId id="360" r:id="rId51"/>
    <p:sldId id="374" r:id="rId52"/>
    <p:sldId id="375" r:id="rId53"/>
    <p:sldId id="352" r:id="rId54"/>
    <p:sldId id="353" r:id="rId55"/>
    <p:sldId id="373" r:id="rId56"/>
    <p:sldId id="354" r:id="rId57"/>
    <p:sldId id="376" r:id="rId58"/>
    <p:sldId id="377" r:id="rId59"/>
    <p:sldId id="361" r:id="rId60"/>
    <p:sldId id="362" r:id="rId61"/>
    <p:sldId id="355" r:id="rId62"/>
    <p:sldId id="363" r:id="rId63"/>
    <p:sldId id="364" r:id="rId64"/>
    <p:sldId id="356" r:id="rId65"/>
    <p:sldId id="365" r:id="rId66"/>
    <p:sldId id="366" r:id="rId67"/>
    <p:sldId id="357" r:id="rId68"/>
    <p:sldId id="367" r:id="rId69"/>
    <p:sldId id="368" r:id="rId70"/>
    <p:sldId id="358" r:id="rId71"/>
    <p:sldId id="369" r:id="rId72"/>
    <p:sldId id="370" r:id="rId73"/>
    <p:sldId id="359" r:id="rId74"/>
    <p:sldId id="371" r:id="rId75"/>
    <p:sldId id="372" r:id="rId76"/>
    <p:sldId id="312" r:id="rId77"/>
    <p:sldId id="259" r:id="rId78"/>
    <p:sldId id="260" r:id="rId79"/>
    <p:sldId id="261" r:id="rId80"/>
    <p:sldId id="262" r:id="rId81"/>
    <p:sldId id="263" r:id="rId82"/>
    <p:sldId id="264" r:id="rId8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5"/>
          </p14:sldIdLst>
        </p14:section>
        <p14:section name="Slot#1" id="{D034DA8E-AAAC-4FE4-96D8-FD4E97D1BB71}">
          <p14:sldIdLst>
            <p14:sldId id="346"/>
            <p14:sldId id="347"/>
            <p14:sldId id="318"/>
            <p14:sldId id="324"/>
            <p14:sldId id="323"/>
            <p14:sldId id="322"/>
            <p14:sldId id="321"/>
            <p14:sldId id="320"/>
            <p14:sldId id="319"/>
            <p14:sldId id="325"/>
            <p14:sldId id="327"/>
            <p14:sldId id="328"/>
            <p14:sldId id="329"/>
            <p14:sldId id="330"/>
            <p14:sldId id="331"/>
            <p14:sldId id="332"/>
            <p14:sldId id="338"/>
            <p14:sldId id="333"/>
            <p14:sldId id="335"/>
            <p14:sldId id="336"/>
            <p14:sldId id="337"/>
            <p14:sldId id="317"/>
            <p14:sldId id="339"/>
            <p14:sldId id="340"/>
            <p14:sldId id="342"/>
            <p14:sldId id="344"/>
            <p14:sldId id="343"/>
            <p14:sldId id="348"/>
            <p14:sldId id="349"/>
          </p14:sldIdLst>
        </p14:section>
        <p14:section name="Slot#2" id="{0E687B7E-720E-4035-8603-903AAF037B31}">
          <p14:sldIdLst>
            <p14:sldId id="350"/>
            <p14:sldId id="351"/>
            <p14:sldId id="360"/>
            <p14:sldId id="374"/>
            <p14:sldId id="375"/>
            <p14:sldId id="352"/>
            <p14:sldId id="353"/>
          </p14:sldIdLst>
        </p14:section>
        <p14:section name="Slot#3" id="{5D49AB48-9724-48C6-97B3-577374A1C2CA}">
          <p14:sldIdLst>
            <p14:sldId id="373"/>
            <p14:sldId id="354"/>
            <p14:sldId id="376"/>
            <p14:sldId id="377"/>
            <p14:sldId id="361"/>
            <p14:sldId id="362"/>
          </p14:sldIdLst>
        </p14:section>
        <p14:section name="Slot#4" id="{6193A2DF-E32F-40FC-A604-C1274D537662}">
          <p14:sldIdLst>
            <p14:sldId id="355"/>
            <p14:sldId id="363"/>
            <p14:sldId id="364"/>
          </p14:sldIdLst>
        </p14:section>
        <p14:section name="Slot#5" id="{D51E15C0-1BE5-4B71-8375-F6B1D2A3FFBF}">
          <p14:sldIdLst>
            <p14:sldId id="356"/>
            <p14:sldId id="365"/>
            <p14:sldId id="366"/>
          </p14:sldIdLst>
        </p14:section>
        <p14:section name="Slot #6" id="{C6C71488-E606-43ED-9503-8F91C556A2EE}">
          <p14:sldIdLst>
            <p14:sldId id="357"/>
            <p14:sldId id="367"/>
            <p14:sldId id="368"/>
          </p14:sldIdLst>
        </p14:section>
        <p14:section name="Slot#7" id="{D59D5964-9646-4C25-959D-E55F97EAE577}">
          <p14:sldIdLst>
            <p14:sldId id="358"/>
            <p14:sldId id="369"/>
            <p14:sldId id="370"/>
          </p14:sldIdLst>
        </p14:section>
        <p14:section name="Slot#8" id="{8E96248C-F68A-4072-9233-7995FAD6763C}">
          <p14:sldIdLst>
            <p14:sldId id="359"/>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7" autoAdjust="0"/>
    <p:restoredTop sz="94660"/>
  </p:normalViewPr>
  <p:slideViewPr>
    <p:cSldViewPr>
      <p:cViewPr varScale="1">
        <p:scale>
          <a:sx n="78" d="100"/>
          <a:sy n="78" d="100"/>
        </p:scale>
        <p:origin x="128"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40</a:t>
            </a:fld>
            <a:endParaRPr lang="en-US"/>
          </a:p>
        </p:txBody>
      </p:sp>
    </p:spTree>
    <p:extLst>
      <p:ext uri="{BB962C8B-B14F-4D97-AF65-F5344CB8AC3E}">
        <p14:creationId xmlns:p14="http://schemas.microsoft.com/office/powerpoint/2010/main" val="2741604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076859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61</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64</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67</a:t>
            </a:fld>
            <a:endParaRPr lang="en-US"/>
          </a:p>
        </p:txBody>
      </p:sp>
    </p:spTree>
    <p:extLst>
      <p:ext uri="{BB962C8B-B14F-4D97-AF65-F5344CB8AC3E}">
        <p14:creationId xmlns:p14="http://schemas.microsoft.com/office/powerpoint/2010/main" val="6593809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70</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73</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3260918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802.11-19/1360r6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t>
            </a:r>
            <a:r>
              <a:rPr lang="en-US" altLang="en-US" dirty="0"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2019-09-16</a:t>
            </a:r>
            <a:endParaRPr lang="en-GB" sz="2000" b="0" dirty="0" smtClean="0"/>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08"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406771827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nchor="ct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smtClean="0"/>
              <a:t>Consider approval of previous </a:t>
            </a:r>
            <a:r>
              <a:rPr lang="en-US" altLang="en-US" sz="1800" b="0" dirty="0"/>
              <a:t>meeting </a:t>
            </a:r>
            <a:r>
              <a:rPr lang="en-US" altLang="en-US" sz="1800" b="0" dirty="0" smtClean="0"/>
              <a:t>minutes:</a:t>
            </a:r>
          </a:p>
          <a:p>
            <a:pPr lvl="1" algn="just">
              <a:spcBef>
                <a:spcPct val="20000"/>
              </a:spcBef>
              <a:buFontTx/>
              <a:buChar char="•"/>
            </a:pPr>
            <a:r>
              <a:rPr lang="en-US" altLang="en-US" sz="1400" b="0" dirty="0" smtClean="0"/>
              <a:t>11-19-1273 </a:t>
            </a:r>
            <a:r>
              <a:rPr lang="en-US" altLang="en-US" sz="1400" b="0" dirty="0" smtClean="0"/>
              <a:t>Meeting minute July 2019 session.</a:t>
            </a:r>
          </a:p>
          <a:p>
            <a:pPr lvl="1" algn="just">
              <a:spcBef>
                <a:spcPct val="20000"/>
              </a:spcBef>
              <a:buFontTx/>
              <a:buChar char="•"/>
            </a:pPr>
            <a:r>
              <a:rPr lang="en-US" altLang="en-US" sz="1400" dirty="0"/>
              <a:t>11-19-1403 </a:t>
            </a:r>
            <a:r>
              <a:rPr lang="en-US" altLang="en-US" sz="1400" dirty="0" err="1"/>
              <a:t>Telecon</a:t>
            </a:r>
            <a:r>
              <a:rPr lang="en-US" altLang="en-US" sz="1400" dirty="0"/>
              <a:t> Minutes July 31st, 2019</a:t>
            </a:r>
            <a:endParaRPr lang="en-US" altLang="en-US" sz="1400" b="0" dirty="0" smtClean="0"/>
          </a:p>
          <a:p>
            <a:pPr lvl="1" algn="just">
              <a:spcBef>
                <a:spcPct val="20000"/>
              </a:spcBef>
              <a:buFontTx/>
              <a:buChar char="•"/>
            </a:pPr>
            <a:r>
              <a:rPr lang="en-US" sz="1400" dirty="0" smtClean="0"/>
              <a:t>11-19-1410 </a:t>
            </a:r>
            <a:r>
              <a:rPr lang="en-US" sz="1400" dirty="0" err="1" smtClean="0"/>
              <a:t>Telecon</a:t>
            </a:r>
            <a:r>
              <a:rPr lang="en-US" sz="1400" dirty="0" smtClean="0"/>
              <a:t> </a:t>
            </a:r>
            <a:r>
              <a:rPr lang="en-US" sz="1400" dirty="0"/>
              <a:t>Minutes August 7th, 2019</a:t>
            </a:r>
            <a:endParaRPr lang="en-US" altLang="en-US" sz="1400" dirty="0" smtClean="0"/>
          </a:p>
          <a:p>
            <a:pPr lvl="1" algn="just">
              <a:spcBef>
                <a:spcPct val="20000"/>
              </a:spcBef>
              <a:buFontTx/>
              <a:buChar char="•"/>
            </a:pPr>
            <a:r>
              <a:rPr lang="en-US" altLang="en-US" sz="1400" dirty="0" smtClean="0"/>
              <a:t>11-19-1439 </a:t>
            </a: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endParaRPr lang="en-US" altLang="en-US" sz="1400" dirty="0"/>
          </a:p>
          <a:p>
            <a:pPr lvl="1" algn="just">
              <a:spcBef>
                <a:spcPct val="20000"/>
              </a:spcBef>
              <a:buFontTx/>
              <a:buChar char="•"/>
            </a:pPr>
            <a:r>
              <a:rPr lang="en-US" altLang="en-US" sz="1400" dirty="0" smtClean="0"/>
              <a:t>11-19-1463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p>
            <a:pPr lvl="1" algn="just">
              <a:spcBef>
                <a:spcPct val="20000"/>
              </a:spcBef>
              <a:buFontTx/>
              <a:buChar char="•"/>
            </a:pPr>
            <a:r>
              <a:rPr lang="en-US" altLang="en-US" sz="1400" dirty="0" smtClean="0"/>
              <a:t>11-19-1464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r>
              <a:rPr lang="en-US" altLang="en-US" sz="1400" dirty="0" smtClean="0"/>
              <a:t>, 2019</a:t>
            </a:r>
          </a:p>
          <a:p>
            <a:pPr lvl="1" algn="just">
              <a:spcBef>
                <a:spcPct val="20000"/>
              </a:spcBef>
              <a:buFontTx/>
              <a:buChar char="•"/>
            </a:pPr>
            <a:r>
              <a:rPr lang="en-US" altLang="en-US" sz="1400" b="0" dirty="0" smtClean="0"/>
              <a:t>11-19-1490 </a:t>
            </a:r>
            <a:r>
              <a:rPr lang="en-US" sz="1400" dirty="0"/>
              <a:t>Ad Hoc Meeting Minutes Sep 2019 </a:t>
            </a:r>
            <a:r>
              <a:rPr lang="en-US" sz="1400" dirty="0" smtClean="0"/>
              <a:t>Session</a:t>
            </a:r>
          </a:p>
          <a:p>
            <a:pPr algn="just">
              <a:spcBef>
                <a:spcPct val="20000"/>
              </a:spcBef>
              <a:buFontTx/>
              <a:buChar char="•"/>
            </a:pPr>
            <a:r>
              <a:rPr lang="en-US" altLang="en-US" sz="1800" b="0" dirty="0" smtClean="0"/>
              <a:t>Consider comment resolution for adoption.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smtClean="0"/>
              <a:t>CR assignment and current status of open call for CR volunteers. (11-19-431)</a:t>
            </a:r>
          </a:p>
          <a:p>
            <a:pPr algn="just">
              <a:spcBef>
                <a:spcPct val="20000"/>
              </a:spcBef>
              <a:buFontTx/>
              <a:buChar char="•"/>
            </a:pPr>
            <a:r>
              <a:rPr lang="en-US" altLang="en-US" sz="1800" b="0" kern="0" dirty="0" smtClean="0"/>
              <a:t>Review target ad hoc meeting dates towards the Nov. meeting (if needed).</a:t>
            </a:r>
          </a:p>
          <a:p>
            <a:pPr algn="just">
              <a:spcBef>
                <a:spcPct val="20000"/>
              </a:spcBef>
              <a:buFontTx/>
              <a:buChar char="•"/>
            </a:pPr>
            <a:r>
              <a:rPr lang="en-US" altLang="en-US" sz="1800" b="0" kern="0" dirty="0" smtClean="0"/>
              <a:t>Consider any other technical material.</a:t>
            </a:r>
          </a:p>
          <a:p>
            <a:pPr algn="just">
              <a:spcBef>
                <a:spcPct val="20000"/>
              </a:spcBef>
              <a:buFontTx/>
              <a:buChar char="•"/>
            </a:pPr>
            <a:r>
              <a:rPr lang="en-US" altLang="en-US" sz="1800" b="0" kern="0" dirty="0" smtClean="0"/>
              <a:t>Consider Sep. accomplishments and targets for Nov. meeting.</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75309690"/>
              </p:ext>
            </p:extLst>
          </p:nvPr>
        </p:nvGraphicFramePr>
        <p:xfrm>
          <a:off x="914401" y="1260086"/>
          <a:ext cx="10460567" cy="5120384"/>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77649">
                <a:tc>
                  <a:txBody>
                    <a:bodyPr/>
                    <a:lstStyle/>
                    <a:p>
                      <a:pPr marL="0" algn="l" defTabSz="914400" rtl="0" eaLnBrk="1" latinLnBrk="0" hangingPunct="1"/>
                      <a:r>
                        <a:rPr lang="en-US" sz="1400" kern="1200" dirty="0" smtClean="0">
                          <a:solidFill>
                            <a:schemeClr val="dk1"/>
                          </a:solidFill>
                          <a:latin typeface="+mn-lt"/>
                          <a:ea typeface="+mn-ea"/>
                          <a:cs typeface="+mn-cs"/>
                        </a:rPr>
                        <a:t>11-19-1360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July 2019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r>
              <a:tr h="0">
                <a:tc>
                  <a:txBody>
                    <a:bodyPr/>
                    <a:lstStyle/>
                    <a:p>
                      <a:r>
                        <a:rPr lang="en-US" sz="1400" dirty="0" smtClean="0"/>
                        <a:t>11-19-1043</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LB240 CID Resolutions - Phase Shift TOA in Passive Location – Amendment text</a:t>
                      </a:r>
                      <a:endParaRPr lang="en-US" sz="1400" dirty="0" smtClean="0"/>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11-19-1507</a:t>
                      </a:r>
                      <a:endParaRPr lang="en-US" sz="1400" dirty="0"/>
                    </a:p>
                  </a:txBody>
                  <a:tcPr marT="45712" marB="45712"/>
                </a:tc>
                <a:tc>
                  <a:txBody>
                    <a:bodyPr/>
                    <a:lstStyle/>
                    <a:p>
                      <a:r>
                        <a:rPr lang="en-US" sz="1400" dirty="0" smtClean="0"/>
                        <a:t>Kasher</a:t>
                      </a:r>
                      <a:r>
                        <a:rPr lang="en-US" sz="1400" baseline="0" dirty="0" smtClean="0"/>
                        <a:t>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a:t>
                      </a:r>
                      <a:r>
                        <a:rPr lang="en-US" sz="1400" baseline="0" dirty="0" smtClean="0"/>
                        <a:t> </a:t>
                      </a:r>
                      <a:r>
                        <a:rPr lang="en-US" sz="1400" dirty="0" smtClean="0"/>
                        <a:t>11.22.6.4.9</a:t>
                      </a:r>
                      <a:r>
                        <a:rPr lang="en-US" sz="1400" baseline="0" dirty="0" smtClean="0"/>
                        <a:t> </a:t>
                      </a:r>
                      <a:r>
                        <a:rPr lang="en-US" sz="1400" dirty="0" smtClean="0"/>
                        <a:t>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r>
              <a:tr h="152392">
                <a:tc>
                  <a:txBody>
                    <a:bodyPr/>
                    <a:lstStyle/>
                    <a:p>
                      <a:r>
                        <a:rPr lang="en-US" sz="1400" dirty="0" smtClean="0"/>
                        <a:t>11-19-1572</a:t>
                      </a:r>
                      <a:endParaRPr lang="en-US" sz="1400" dirty="0"/>
                    </a:p>
                  </a:txBody>
                  <a:tcPr marT="45712" marB="45712"/>
                </a:tc>
                <a:tc>
                  <a:txBody>
                    <a:bodyPr/>
                    <a:lstStyle/>
                    <a:p>
                      <a:r>
                        <a:rPr lang="en-US" sz="1400" dirty="0" err="1" smtClean="0"/>
                        <a:t>Rethna</a:t>
                      </a:r>
                      <a:r>
                        <a:rPr lang="en-US" sz="1400" dirty="0" smtClean="0"/>
                        <a:t> </a:t>
                      </a:r>
                      <a:r>
                        <a:rPr lang="en-US" sz="1400" dirty="0" err="1" smtClean="0"/>
                        <a:t>Pulikkoonattu</a:t>
                      </a:r>
                      <a:r>
                        <a:rPr lang="en-US" sz="1400" dirty="0" smtClean="0"/>
                        <a:t>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Secure-LTF: Unintentional Beamforming </a:t>
                      </a:r>
                    </a:p>
                  </a:txBody>
                  <a:tcPr marT="45712" marB="45712"/>
                </a:tc>
                <a:tc>
                  <a:txBody>
                    <a:bodyPr/>
                    <a:lstStyle/>
                    <a:p>
                      <a:r>
                        <a:rPr lang="en-US" sz="1400" dirty="0" smtClean="0"/>
                        <a:t>Technical</a:t>
                      </a:r>
                      <a:endParaRPr lang="en-US" sz="1400" dirty="0"/>
                    </a:p>
                  </a:txBody>
                  <a:tcPr marT="45712" marB="45712"/>
                </a:tc>
              </a:tr>
              <a:tr h="152392">
                <a:tc>
                  <a:txBody>
                    <a:bodyPr/>
                    <a:lstStyle/>
                    <a:p>
                      <a:r>
                        <a:rPr lang="en-US" sz="1400" dirty="0" smtClean="0"/>
                        <a:t>11-19-1578</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a:t>
                      </a:r>
                      <a:r>
                        <a:rPr lang="en-US" sz="1400" dirty="0" smtClean="0"/>
                        <a:t>of Annex C </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49937860"/>
              </p:ext>
            </p:extLst>
          </p:nvPr>
        </p:nvGraphicFramePr>
        <p:xfrm>
          <a:off x="914401" y="1260086"/>
          <a:ext cx="10460567" cy="3291680"/>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400" kern="1200" dirty="0" smtClean="0">
                          <a:solidFill>
                            <a:schemeClr val="dk1"/>
                          </a:solidFill>
                          <a:latin typeface="+mn-lt"/>
                          <a:ea typeface="+mn-ea"/>
                          <a:cs typeface="+mn-cs"/>
                        </a:rPr>
                        <a:t>Title</a:t>
                      </a:r>
                      <a:endParaRPr lang="en-US" sz="1400" kern="1200" dirty="0">
                        <a:solidFill>
                          <a:schemeClr val="dk1"/>
                        </a:solidFill>
                        <a:latin typeface="+mn-lt"/>
                        <a:ea typeface="+mn-ea"/>
                        <a:cs typeface="+mn-cs"/>
                      </a:endParaRPr>
                    </a:p>
                  </a:txBody>
                  <a:tcPr marR="36000" marT="45712" marB="45712"/>
                </a:tc>
                <a:tc>
                  <a:txBody>
                    <a:bodyPr/>
                    <a:lstStyle/>
                    <a:p>
                      <a:pPr algn="ctr"/>
                      <a:r>
                        <a:rPr lang="en-US" sz="1600" dirty="0" smtClean="0"/>
                        <a:t>Topic</a:t>
                      </a:r>
                      <a:endParaRPr lang="en-US" sz="1600" dirty="0"/>
                    </a:p>
                  </a:txBody>
                  <a:tcPr marR="36000" marT="45712" marB="45712"/>
                </a:tc>
              </a:tr>
              <a:tr h="152392">
                <a:tc>
                  <a:txBody>
                    <a:bodyPr/>
                    <a:lstStyle/>
                    <a:p>
                      <a:r>
                        <a:rPr lang="en-US" sz="1400" dirty="0" smtClean="0"/>
                        <a:t>11-19-035</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11-19-1563</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for Miscellaneous CIDs in LB240_part 2</a:t>
                      </a:r>
                    </a:p>
                  </a:txBody>
                  <a:tcPr marT="45712" marB="45712"/>
                </a:tc>
                <a:tc>
                  <a:txBody>
                    <a:bodyPr/>
                    <a:lstStyle/>
                    <a:p>
                      <a:r>
                        <a:rPr lang="en-US" sz="1400" dirty="0" smtClean="0"/>
                        <a:t>CR</a:t>
                      </a:r>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1606978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a:t>
            </a:r>
            <a:r>
              <a:rPr lang="en-US" altLang="en-US" sz="2000" b="0" dirty="0" smtClean="0"/>
              <a:t>25 </a:t>
            </a:r>
            <a:r>
              <a:rPr lang="en-US" altLang="en-US" sz="2000" b="0" dirty="0" smtClean="0"/>
              <a:t>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a:t>
            </a:r>
            <a:r>
              <a:rPr lang="en-US" altLang="en-US" sz="2000" b="0" dirty="0" smtClean="0"/>
              <a:t>13 </a:t>
            </a:r>
            <a:r>
              <a:rPr lang="en-US" altLang="en-US" sz="2000" b="0" dirty="0" smtClean="0"/>
              <a:t>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(65min</a:t>
            </a:r>
            <a:r>
              <a:rPr lang="en-US" altLang="en-US" sz="2000" b="0" dirty="0"/>
              <a:t>)</a:t>
            </a:r>
            <a:endParaRPr lang="en-US" altLang="en-US" sz="2000" b="0" dirty="0" smtClean="0"/>
          </a:p>
          <a:p>
            <a:pPr algn="just">
              <a:spcBef>
                <a:spcPct val="20000"/>
              </a:spcBef>
              <a:buFontTx/>
              <a:buChar char="•"/>
            </a:pPr>
            <a:r>
              <a:rPr lang="en-US" altLang="en-US" sz="2000" b="0" dirty="0" err="1" smtClean="0"/>
              <a:t>Remotion</a:t>
            </a:r>
            <a:r>
              <a:rPr lang="en-US" altLang="en-US" sz="2000" b="0" dirty="0" smtClean="0"/>
              <a:t> of submission 11-19-1062 and 11-19-579 (5min)</a:t>
            </a:r>
            <a:endParaRPr lang="en-US" altLang="en-US" sz="2000" b="0" dirty="0" smtClean="0"/>
          </a:p>
          <a:p>
            <a:pPr algn="just">
              <a:spcBef>
                <a:spcPct val="20000"/>
              </a:spcBef>
              <a:buFontTx/>
              <a:buChar char="•"/>
            </a:pPr>
            <a:r>
              <a:rPr lang="en-US" altLang="en-US" sz="2000" b="0" dirty="0" smtClean="0"/>
              <a:t>CR </a:t>
            </a:r>
            <a:r>
              <a:rPr lang="en-US" altLang="en-US" sz="2000" b="0" dirty="0" smtClean="0"/>
              <a:t>assignment and current status of open call for CR volunteers</a:t>
            </a:r>
            <a:r>
              <a:rPr lang="en-US" altLang="en-US" sz="2000" b="0" dirty="0"/>
              <a:t> </a:t>
            </a:r>
            <a:r>
              <a:rPr lang="en-US" altLang="en-US" sz="2000" b="0" dirty="0" smtClean="0"/>
              <a:t>(11-19-431) (15min</a:t>
            </a:r>
            <a:r>
              <a:rPr lang="en-US" altLang="en-US" sz="2000" b="0" dirty="0" smtClean="0"/>
              <a:t>) – as time permits.</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Hanoi, Vietnam</a:t>
            </a:r>
          </a:p>
          <a:p>
            <a:pPr algn="ctr">
              <a:lnSpc>
                <a:spcPct val="90000"/>
              </a:lnSpc>
              <a:buFontTx/>
              <a:buNone/>
            </a:pPr>
            <a:r>
              <a:rPr lang="en-US" altLang="en-US" sz="4400" dirty="0" smtClean="0">
                <a:cs typeface="Times New Roman" panose="02020603050405020304" pitchFamily="18" charset="0"/>
              </a:rPr>
              <a:t>Sep. 15</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20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55776859"/>
              </p:ext>
            </p:extLst>
          </p:nvPr>
        </p:nvGraphicFramePr>
        <p:xfrm>
          <a:off x="929215" y="1484786"/>
          <a:ext cx="10460568" cy="46429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85min</a:t>
                      </a:r>
                      <a:endParaRPr lang="en-US" sz="1600" kern="1200" dirty="0">
                        <a:solidFill>
                          <a:schemeClr val="dk1"/>
                        </a:solidFill>
                        <a:latin typeface="+mn-lt"/>
                        <a:ea typeface="+mn-ea"/>
                        <a:cs typeface="+mn-cs"/>
                      </a:endParaRPr>
                    </a:p>
                  </a:txBody>
                  <a:tcPr marT="45712" marB="45712"/>
                </a:tc>
              </a:tr>
              <a:tr h="376545">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45">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a:t>
                      </a:r>
                      <a:endParaRPr lang="en-US" sz="1600" kern="1200" dirty="0" smtClean="0">
                        <a:solidFill>
                          <a:schemeClr val="dk1"/>
                        </a:solidFill>
                        <a:latin typeface="+mn-lt"/>
                        <a:ea typeface="+mn-ea"/>
                        <a:cs typeface="+mn-cs"/>
                      </a:endParaRPr>
                    </a:p>
                  </a:txBody>
                  <a:tcPr marT="45712" marB="45712"/>
                </a:tc>
              </a:tr>
              <a:tr h="376545">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53">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18287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8287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6763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c>
                  <a:txBody>
                    <a:bodyPr/>
                    <a:lstStyle/>
                    <a:p>
                      <a:r>
                        <a:rPr lang="en-US" sz="1600" dirty="0" smtClean="0"/>
                        <a:t>5</a:t>
                      </a:r>
                      <a:endParaRPr lang="en-US" sz="1600" dirty="0"/>
                    </a:p>
                  </a:txBody>
                  <a:tcPr marT="45712" marB="45712"/>
                </a:tc>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11-19-431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Comment resolution assignment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 – as time permits</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11-19/1273 “</a:t>
            </a:r>
            <a:r>
              <a:rPr lang="en-US" b="0" dirty="0" err="1" smtClean="0"/>
              <a:t>TGaz</a:t>
            </a:r>
            <a:r>
              <a:rPr lang="en-US" b="0" dirty="0" smtClean="0"/>
              <a:t> July 2019 session”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201909-01:</a:t>
            </a:r>
            <a:endParaRPr lang="en-US" b="0" dirty="0"/>
          </a:p>
          <a:p>
            <a:pPr marL="0" indent="0"/>
            <a:r>
              <a:rPr lang="en-US" b="0" dirty="0"/>
              <a:t>Move to approve document </a:t>
            </a:r>
            <a:r>
              <a:rPr lang="en-US" b="0" dirty="0" smtClean="0"/>
              <a:t>11-19/1273r0 as </a:t>
            </a:r>
            <a:r>
              <a:rPr lang="en-US" b="0" dirty="0" err="1"/>
              <a:t>TGaz</a:t>
            </a:r>
            <a:r>
              <a:rPr lang="en-US" b="0" dirty="0"/>
              <a:t> meeting minutes for the </a:t>
            </a:r>
            <a:r>
              <a:rPr lang="en-US" b="0" dirty="0" smtClean="0"/>
              <a:t>July 2019 session. </a:t>
            </a:r>
            <a:endParaRPr lang="en-US" b="0" dirty="0"/>
          </a:p>
          <a:p>
            <a:r>
              <a:rPr lang="en-US" b="0" dirty="0" smtClean="0"/>
              <a:t>Moved </a:t>
            </a:r>
            <a:r>
              <a:rPr lang="en-US" b="0" dirty="0"/>
              <a:t>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11-19/1403 “</a:t>
            </a:r>
            <a:r>
              <a:rPr lang="en-US" b="0" dirty="0" err="1" smtClean="0"/>
              <a:t>TGaz</a:t>
            </a:r>
            <a:r>
              <a:rPr lang="en-US" b="0" dirty="0" smtClean="0"/>
              <a:t> </a:t>
            </a:r>
            <a:r>
              <a:rPr lang="en-US" b="0" dirty="0" err="1" smtClean="0"/>
              <a:t>telecon</a:t>
            </a:r>
            <a:r>
              <a:rPr lang="en-US" b="0" dirty="0" smtClean="0"/>
              <a:t> minutes July 31</a:t>
            </a:r>
            <a:r>
              <a:rPr lang="en-US" b="0" baseline="30000" dirty="0" smtClean="0"/>
              <a:t>st</a:t>
            </a:r>
            <a:r>
              <a:rPr lang="en-US" b="0" dirty="0" smtClean="0"/>
              <a:t>”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201909-02:</a:t>
            </a:r>
            <a:endParaRPr lang="en-US" dirty="0"/>
          </a:p>
          <a:p>
            <a:pPr marL="0" indent="0"/>
            <a:r>
              <a:rPr lang="en-US" b="0" dirty="0"/>
              <a:t>Move to approve document </a:t>
            </a:r>
            <a:r>
              <a:rPr lang="en-US" b="0" dirty="0" smtClean="0"/>
              <a:t>11-19/1403r0 as </a:t>
            </a:r>
            <a:r>
              <a:rPr lang="en-US" b="0" dirty="0" err="1"/>
              <a:t>TGaz</a:t>
            </a:r>
            <a:r>
              <a:rPr lang="en-US" b="0" dirty="0"/>
              <a:t> meeting minutes for the </a:t>
            </a:r>
            <a:r>
              <a:rPr lang="en-US" b="0" dirty="0" smtClean="0"/>
              <a:t>July 31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11-19/1410r1 “</a:t>
            </a:r>
            <a:r>
              <a:rPr lang="en-US" b="0" dirty="0" err="1" smtClean="0"/>
              <a:t>TGaz</a:t>
            </a:r>
            <a:r>
              <a:rPr lang="en-US" b="0" dirty="0" smtClean="0"/>
              <a:t> </a:t>
            </a:r>
            <a:r>
              <a:rPr lang="en-US" b="0" dirty="0" err="1" smtClean="0"/>
              <a:t>telecon</a:t>
            </a:r>
            <a:r>
              <a:rPr lang="en-US" b="0" dirty="0" smtClean="0"/>
              <a:t> minutes August 7</a:t>
            </a:r>
            <a:r>
              <a:rPr lang="en-US" b="0" baseline="30000" dirty="0" smtClean="0"/>
              <a:t>th</a:t>
            </a:r>
            <a:r>
              <a:rPr lang="en-US" b="0" dirty="0" smtClean="0"/>
              <a:t>” </a:t>
            </a:r>
            <a:r>
              <a:rPr lang="en-US" b="0" dirty="0"/>
              <a:t>posted to Mentor on </a:t>
            </a:r>
            <a:r>
              <a:rPr lang="en-US" b="0" dirty="0" smtClean="0"/>
              <a:t>Aug. 13</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201909-03:</a:t>
            </a:r>
            <a:endParaRPr lang="en-US" dirty="0" smtClean="0"/>
          </a:p>
          <a:p>
            <a:pPr marL="0" indent="0"/>
            <a:r>
              <a:rPr lang="en-US" b="0" dirty="0" smtClean="0"/>
              <a:t>Move to approve document 11-19/1410r1 as </a:t>
            </a:r>
            <a:r>
              <a:rPr lang="en-US" b="0" dirty="0" err="1" smtClean="0"/>
              <a:t>TGaz</a:t>
            </a:r>
            <a:r>
              <a:rPr lang="en-US" b="0" dirty="0" smtClean="0"/>
              <a:t> meeting minutes for the Aug. 7</a:t>
            </a:r>
            <a:r>
              <a:rPr lang="en-US" b="0" baseline="30000" dirty="0" smtClean="0"/>
              <a:t>th</a:t>
            </a:r>
            <a:r>
              <a:rPr lang="en-US" b="0" dirty="0" smtClean="0"/>
              <a:t> </a:t>
            </a:r>
            <a:r>
              <a:rPr lang="en-US" b="0" dirty="0" err="1" smtClean="0"/>
              <a:t>teleocn</a:t>
            </a:r>
            <a:r>
              <a:rPr lang="en-US" b="0" dirty="0" smtClean="0"/>
              <a:t>. </a:t>
            </a:r>
          </a:p>
          <a:p>
            <a:pPr marL="0" indent="0"/>
            <a:endParaRPr lang="en-US" b="0" dirty="0"/>
          </a:p>
          <a:p>
            <a:r>
              <a:rPr lang="en-US" b="0" dirty="0"/>
              <a:t>Moved by:</a:t>
            </a:r>
          </a:p>
          <a:p>
            <a:r>
              <a:rPr lang="en-US" b="0" dirty="0"/>
              <a:t>Seconded by:</a:t>
            </a:r>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863712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11-19/1439 “</a:t>
            </a:r>
            <a:r>
              <a:rPr lang="en-US" b="0" dirty="0" err="1" smtClean="0"/>
              <a:t>TGaz</a:t>
            </a:r>
            <a:r>
              <a:rPr lang="en-US" b="0" dirty="0" smtClean="0"/>
              <a:t> </a:t>
            </a:r>
            <a:r>
              <a:rPr lang="en-US" b="0" dirty="0" err="1" smtClean="0"/>
              <a:t>telecon</a:t>
            </a:r>
            <a:r>
              <a:rPr lang="en-US" b="0" dirty="0" smtClean="0"/>
              <a:t> minutes August 14</a:t>
            </a:r>
            <a:r>
              <a:rPr lang="en-US" b="0" baseline="30000" dirty="0" smtClean="0"/>
              <a:t>th</a:t>
            </a:r>
            <a:r>
              <a:rPr lang="en-US" b="0" dirty="0" smtClean="0"/>
              <a:t>” </a:t>
            </a:r>
            <a:r>
              <a:rPr lang="en-US" b="0" dirty="0"/>
              <a:t>posted to Mentor on </a:t>
            </a:r>
            <a:r>
              <a:rPr lang="en-US" b="0" dirty="0" smtClean="0"/>
              <a:t>Aug. 15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201909-04:</a:t>
            </a:r>
            <a:endParaRPr lang="en-US" dirty="0"/>
          </a:p>
          <a:p>
            <a:pPr marL="0" indent="0"/>
            <a:r>
              <a:rPr lang="en-US" b="0" dirty="0"/>
              <a:t>Move to approve document </a:t>
            </a:r>
            <a:r>
              <a:rPr lang="en-US" b="0" dirty="0" smtClean="0"/>
              <a:t>11-19/1439r0 as </a:t>
            </a:r>
            <a:r>
              <a:rPr lang="en-US" b="0" dirty="0" err="1"/>
              <a:t>TGaz</a:t>
            </a:r>
            <a:r>
              <a:rPr lang="en-US" b="0" dirty="0"/>
              <a:t> meeting minutes for the </a:t>
            </a:r>
            <a:r>
              <a:rPr lang="en-US" b="0" dirty="0" smtClean="0"/>
              <a:t>Aug. 14</a:t>
            </a:r>
            <a:r>
              <a:rPr lang="en-US" b="0" baseline="30000" dirty="0" smtClean="0"/>
              <a:t>th</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Dibakar Das</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86296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11-19/1463 “</a:t>
            </a:r>
            <a:r>
              <a:rPr lang="en-US" b="0" dirty="0" err="1" smtClean="0"/>
              <a:t>TGaz</a:t>
            </a:r>
            <a:r>
              <a:rPr lang="en-US" b="0" dirty="0" smtClean="0"/>
              <a:t> </a:t>
            </a:r>
            <a:r>
              <a:rPr lang="en-US" b="0" dirty="0" err="1" smtClean="0"/>
              <a:t>telecon</a:t>
            </a:r>
            <a:r>
              <a:rPr lang="en-US" b="0" dirty="0" smtClean="0"/>
              <a:t> minutes August 21</a:t>
            </a:r>
            <a:r>
              <a:rPr lang="en-US" b="0" baseline="30000" dirty="0" smtClean="0"/>
              <a:t>st</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201909-05:</a:t>
            </a:r>
            <a:endParaRPr lang="en-US" dirty="0"/>
          </a:p>
          <a:p>
            <a:pPr marL="0" indent="0"/>
            <a:r>
              <a:rPr lang="en-US" b="0" dirty="0"/>
              <a:t>Move to approve document </a:t>
            </a:r>
            <a:r>
              <a:rPr lang="en-US" b="0" dirty="0" smtClean="0"/>
              <a:t>11-19/1463r0 as </a:t>
            </a:r>
            <a:r>
              <a:rPr lang="en-US" b="0" dirty="0" err="1"/>
              <a:t>TGaz</a:t>
            </a:r>
            <a:r>
              <a:rPr lang="en-US" b="0" dirty="0"/>
              <a:t> meeting minutes for the </a:t>
            </a:r>
            <a:r>
              <a:rPr lang="en-US" b="0" dirty="0" smtClean="0"/>
              <a:t>Aug. 21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28475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11-19/1464 “</a:t>
            </a:r>
            <a:r>
              <a:rPr lang="en-US" b="0" dirty="0" err="1" smtClean="0"/>
              <a:t>TGaz</a:t>
            </a:r>
            <a:r>
              <a:rPr lang="en-US" b="0" dirty="0" smtClean="0"/>
              <a:t> </a:t>
            </a:r>
            <a:r>
              <a:rPr lang="en-US" b="0" dirty="0" err="1" smtClean="0"/>
              <a:t>telecon</a:t>
            </a:r>
            <a:r>
              <a:rPr lang="en-US" b="0" dirty="0" smtClean="0"/>
              <a:t> minutes August 28</a:t>
            </a:r>
            <a:r>
              <a:rPr lang="en-US" b="0" baseline="30000" dirty="0" smtClean="0"/>
              <a:t>th</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201909-06:</a:t>
            </a:r>
            <a:endParaRPr lang="en-US" b="0" dirty="0"/>
          </a:p>
          <a:p>
            <a:pPr marL="0" indent="0"/>
            <a:r>
              <a:rPr lang="en-US" b="0" dirty="0"/>
              <a:t>Move to approve document </a:t>
            </a:r>
            <a:r>
              <a:rPr lang="en-US" b="0" dirty="0" smtClean="0"/>
              <a:t>11-19/1464r0 as </a:t>
            </a:r>
            <a:r>
              <a:rPr lang="en-US" b="0" dirty="0" err="1"/>
              <a:t>TGaz</a:t>
            </a:r>
            <a:r>
              <a:rPr lang="en-US" b="0" dirty="0"/>
              <a:t> meeting minutes for the </a:t>
            </a:r>
            <a:r>
              <a:rPr lang="en-US" b="0" dirty="0" smtClean="0"/>
              <a:t>Aug. 28</a:t>
            </a:r>
            <a:r>
              <a:rPr lang="en-US" b="0" baseline="30000" dirty="0" smtClean="0"/>
              <a:t>th</a:t>
            </a:r>
            <a:r>
              <a:rPr lang="en-US" b="0" dirty="0" smtClean="0"/>
              <a:t> </a:t>
            </a:r>
            <a:r>
              <a:rPr lang="en-US" b="0" dirty="0" err="1" smtClean="0"/>
              <a:t>telecon</a:t>
            </a:r>
            <a:r>
              <a:rPr lang="en-US" b="0" dirty="0" smtClean="0"/>
              <a:t>. </a:t>
            </a:r>
            <a:endParaRPr lang="en-US" b="0" dirty="0"/>
          </a:p>
          <a:p>
            <a:pPr marL="0" indent="0"/>
            <a:endParaRPr lang="en-US" b="0" dirty="0"/>
          </a:p>
          <a:p>
            <a:r>
              <a:rPr lang="en-US" b="0" dirty="0"/>
              <a:t>Moved </a:t>
            </a:r>
            <a:r>
              <a:rPr lang="en-US" b="0" dirty="0" smtClean="0"/>
              <a:t>by: Ganesh </a:t>
            </a:r>
            <a:r>
              <a:rPr lang="en-US" b="0" dirty="0" err="1" smtClean="0"/>
              <a:t>Venkatesan</a:t>
            </a:r>
            <a:endParaRPr lang="en-US" b="0" dirty="0"/>
          </a:p>
          <a:p>
            <a:r>
              <a:rPr lang="en-US" b="0" dirty="0"/>
              <a:t>Seconded by</a:t>
            </a:r>
            <a:r>
              <a:rPr lang="en-US" b="0" dirty="0" smtClean="0"/>
              <a:t>: Dibakar Das </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12160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11-19/1490 “Ad Hoc Meeting </a:t>
            </a:r>
            <a:r>
              <a:rPr lang="en-US" b="0" dirty="0"/>
              <a:t>Minutes </a:t>
            </a:r>
            <a:r>
              <a:rPr lang="en-US" b="0" dirty="0" smtClean="0"/>
              <a:t>Sep 2019 </a:t>
            </a:r>
            <a:r>
              <a:rPr lang="en-US" b="0" dirty="0"/>
              <a:t>Session” posted to Mentor on </a:t>
            </a:r>
            <a:r>
              <a:rPr lang="en-US" b="0" dirty="0" smtClean="0"/>
              <a:t>Sep. 12th 2019</a:t>
            </a:r>
            <a:r>
              <a:rPr lang="en-US" b="0" dirty="0"/>
              <a:t>. </a:t>
            </a:r>
          </a:p>
          <a:p>
            <a:endParaRPr lang="en-US" dirty="0"/>
          </a:p>
          <a:p>
            <a:r>
              <a:rPr lang="en-US" dirty="0" smtClean="0"/>
              <a:t>Motion </a:t>
            </a:r>
            <a:r>
              <a:rPr lang="en-US" b="0" dirty="0" smtClean="0"/>
              <a:t>201909-07: - to be considered during the Nov. meeting. </a:t>
            </a:r>
            <a:endParaRPr lang="en-US" b="0" dirty="0"/>
          </a:p>
          <a:p>
            <a:pPr marL="0" indent="0"/>
            <a:r>
              <a:rPr lang="en-US" b="0" dirty="0"/>
              <a:t>Move to approve document </a:t>
            </a:r>
            <a:r>
              <a:rPr lang="en-US" b="0" dirty="0" smtClean="0"/>
              <a:t>11-19/1490r0 as </a:t>
            </a:r>
            <a:r>
              <a:rPr lang="en-US" b="0" dirty="0" err="1"/>
              <a:t>TGaz</a:t>
            </a:r>
            <a:r>
              <a:rPr lang="en-US" b="0" dirty="0"/>
              <a:t> meeting minutes for the </a:t>
            </a:r>
            <a:r>
              <a:rPr lang="en-US" b="0" dirty="0" smtClean="0"/>
              <a:t>Sep. Ad </a:t>
            </a:r>
            <a:r>
              <a:rPr lang="en-US" b="0" dirty="0"/>
              <a:t>hoc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49569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11-19-662 </a:t>
            </a:r>
            <a:r>
              <a:rPr lang="fr-FR" sz="2000" dirty="0" smtClean="0"/>
              <a:t>comment </a:t>
            </a:r>
            <a:r>
              <a:rPr lang="fr-FR" sz="2000" dirty="0" err="1" smtClean="0"/>
              <a:t>resolution</a:t>
            </a:r>
            <a:r>
              <a:rPr lang="fr-FR" sz="2000" dirty="0" smtClean="0"/>
              <a:t> LB240 - Section 9.3.1.19</a:t>
            </a:r>
            <a:endParaRPr lang="en-US" sz="2000" dirty="0" smtClean="0"/>
          </a:p>
          <a:p>
            <a:pPr marL="0" indent="0"/>
            <a:endParaRPr lang="en-US" sz="2000" dirty="0" smtClean="0"/>
          </a:p>
          <a:p>
            <a:pPr marL="0" indent="0"/>
            <a:r>
              <a:rPr lang="en-US" sz="2000" dirty="0" smtClean="0"/>
              <a:t>Motion </a:t>
            </a:r>
            <a:r>
              <a:rPr lang="en-US" sz="2000" b="0" dirty="0" smtClean="0"/>
              <a:t>201909-07:</a:t>
            </a:r>
            <a:endParaRPr lang="en-US" sz="2000" dirty="0" smtClean="0"/>
          </a:p>
          <a:p>
            <a:pPr marL="0" indent="0"/>
            <a:r>
              <a:rPr lang="en-US" sz="2000" b="0" dirty="0" smtClean="0"/>
              <a:t>Move to </a:t>
            </a:r>
            <a:r>
              <a:rPr lang="en-US" sz="2000" b="0" dirty="0"/>
              <a:t>adopt the resolutions depicted by </a:t>
            </a:r>
            <a:r>
              <a:rPr lang="en-US" sz="2000" b="0" dirty="0" smtClean="0"/>
              <a:t>document 11-19-662r2 </a:t>
            </a:r>
            <a:r>
              <a:rPr lang="en-US" sz="2000" b="0" dirty="0"/>
              <a:t>for CIDs 1100, 1102, 1113, 1192, 1194, 1329, 1330, 1389, 1500, 1531, 1532, 1608, 1610, 1704, 1705, 1706, 1732, 1767, 1768, 1769, 1770, 1771, 1785, 1917, 2282, 2416, </a:t>
            </a:r>
            <a:r>
              <a:rPr lang="en-US" sz="2000" b="0" dirty="0" smtClean="0"/>
              <a:t>2418 and 2419,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14/0/0 </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July 31</a:t>
            </a:r>
            <a:r>
              <a:rPr lang="en-US" sz="1800" b="0" baseline="30000" dirty="0" smtClean="0"/>
              <a:t>st</a:t>
            </a:r>
            <a:r>
              <a:rPr lang="en-US" sz="1800" b="0" dirty="0" smtClean="0"/>
              <a:t> </a:t>
            </a:r>
            <a:r>
              <a:rPr lang="en-US" sz="1800" b="0" dirty="0" err="1" smtClean="0"/>
              <a:t>telecon</a:t>
            </a:r>
            <a:r>
              <a:rPr lang="en-US" sz="1800" b="0" dirty="0" smtClean="0"/>
              <a:t> </a:t>
            </a:r>
            <a:r>
              <a:rPr lang="en-US" sz="1800" b="0" dirty="0" smtClean="0"/>
              <a:t>(Y/N/A</a:t>
            </a:r>
            <a:r>
              <a:rPr lang="en-US" sz="1800" b="0" dirty="0" smtClean="0"/>
              <a:t>):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792254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11-19-1436 Resolutions to a few LB240 Comments (Part-4</a:t>
            </a:r>
            <a:r>
              <a:rPr lang="en-US" sz="2000" dirty="0" smtClean="0"/>
              <a:t>)</a:t>
            </a:r>
          </a:p>
          <a:p>
            <a:pPr marL="0" indent="0"/>
            <a:endParaRPr lang="en-US" sz="2000" dirty="0"/>
          </a:p>
          <a:p>
            <a:pPr marL="0" indent="0"/>
            <a:r>
              <a:rPr lang="en-US" sz="2000" dirty="0" smtClean="0"/>
              <a:t>Motion </a:t>
            </a:r>
            <a:r>
              <a:rPr lang="en-US" sz="2000" b="0" dirty="0" smtClean="0"/>
              <a:t>201909-08:</a:t>
            </a:r>
            <a:endParaRPr lang="en-US" sz="2000" dirty="0" smtClean="0"/>
          </a:p>
          <a:p>
            <a:pPr marL="0" indent="0"/>
            <a:r>
              <a:rPr lang="en-US" sz="2000" b="0" dirty="0" smtClean="0"/>
              <a:t>Move to </a:t>
            </a:r>
            <a:r>
              <a:rPr lang="en-US" sz="2000" b="0" dirty="0"/>
              <a:t>adopt the resolutions </a:t>
            </a:r>
            <a:r>
              <a:rPr lang="en-US" sz="2000" b="0" dirty="0"/>
              <a:t>depicted by document 11-19-1436r1 for CIDs 1693, </a:t>
            </a:r>
            <a:r>
              <a:rPr lang="en-US" sz="2000" b="0" dirty="0" smtClean="0"/>
              <a:t>1766 and 1777,</a:t>
            </a:r>
            <a:r>
              <a:rPr lang="en-US" sz="2000" b="0" dirty="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Assaf Kasher</a:t>
            </a:r>
            <a:endParaRPr lang="en-US" sz="2000" b="0" dirty="0"/>
          </a:p>
          <a:p>
            <a:pPr marL="0" indent="0"/>
            <a:r>
              <a:rPr lang="en-US" sz="2000" b="0" dirty="0"/>
              <a:t>Results (Y/N/A</a:t>
            </a:r>
            <a:r>
              <a:rPr lang="en-US" sz="2000" b="0" dirty="0" smtClean="0"/>
              <a:t>): 14/0/0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Aug. 14</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58453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11-19-1438 CR for PHY related comments for </a:t>
            </a:r>
            <a:r>
              <a:rPr lang="en-US" sz="2000" dirty="0" smtClean="0"/>
              <a:t>LB240-part3</a:t>
            </a:r>
          </a:p>
          <a:p>
            <a:pPr marL="0" indent="0"/>
            <a:endParaRPr lang="en-US" sz="2000" dirty="0" smtClean="0"/>
          </a:p>
          <a:p>
            <a:pPr marL="0" indent="0"/>
            <a:r>
              <a:rPr lang="en-US" sz="2000" dirty="0" smtClean="0"/>
              <a:t>Motion </a:t>
            </a:r>
            <a:r>
              <a:rPr lang="en-US" sz="2000" b="0" dirty="0" smtClean="0"/>
              <a:t>201909-09:</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11-19-1438r1 </a:t>
            </a:r>
            <a:r>
              <a:rPr lang="en-US" sz="2000" b="0" dirty="0"/>
              <a:t>for CIDs 1369, 1584, 1587, </a:t>
            </a:r>
            <a:r>
              <a:rPr lang="en-US" sz="2000" b="0" dirty="0" smtClean="0"/>
              <a:t>1656 and 1337,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 </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13/0/0</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Aug. 21</a:t>
            </a:r>
            <a:r>
              <a:rPr lang="en-US" sz="1800" b="0" baseline="30000" dirty="0" smtClean="0"/>
              <a:t>st</a:t>
            </a:r>
            <a:r>
              <a:rPr lang="en-US" sz="1800" b="0" dirty="0" smtClean="0"/>
              <a:t> </a:t>
            </a:r>
            <a:r>
              <a:rPr lang="en-US" sz="1800" b="0" dirty="0" err="1" smtClean="0"/>
              <a:t>telecon</a:t>
            </a:r>
            <a:r>
              <a:rPr lang="en-US" sz="1800" b="0" dirty="0" smtClean="0"/>
              <a:t> </a:t>
            </a:r>
            <a:r>
              <a:rPr lang="en-US" sz="1800" b="0" dirty="0" smtClean="0"/>
              <a:t>(Y/N/A</a:t>
            </a:r>
            <a:r>
              <a:rPr lang="en-US" sz="1800" b="0" dirty="0" smtClean="0"/>
              <a:t>):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8649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11-19-1422 </a:t>
            </a:r>
            <a:r>
              <a:rPr lang="en-US" sz="2000" b="0" dirty="0"/>
              <a:t>LB240-Clause-11-PXDMG-CIDs</a:t>
            </a:r>
            <a:endParaRPr lang="en-US" sz="2000" dirty="0" smtClean="0"/>
          </a:p>
          <a:p>
            <a:pPr marL="0" indent="0"/>
            <a:endParaRPr lang="en-US" sz="2000" dirty="0" smtClean="0"/>
          </a:p>
          <a:p>
            <a:pPr marL="0" indent="0"/>
            <a:r>
              <a:rPr lang="en-US" sz="2000" dirty="0" smtClean="0"/>
              <a:t>Motion </a:t>
            </a:r>
            <a:r>
              <a:rPr lang="en-US" sz="2000" b="0" dirty="0" smtClean="0"/>
              <a:t>201909-10: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11-19-1422r2  for CIDs 1270, 2344, 1083, 1079, 2021, 2011, 1861, 2380, 1280, 1239, 1080, 1240, 1432, 2379, 1434, 1437, 1435, 2352 and </a:t>
            </a:r>
            <a:r>
              <a:rPr lang="en-US" sz="2000" b="0" dirty="0" smtClean="0"/>
              <a:t>2351,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12/0/0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Aug. 28</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266812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11-19-1455 </a:t>
            </a:r>
            <a:r>
              <a:rPr lang="en-US" sz="2000" b="0" dirty="0"/>
              <a:t>Resolution to LB240 CID 1118, 1129, and </a:t>
            </a:r>
            <a:r>
              <a:rPr lang="en-US" sz="2000" b="0" dirty="0" smtClean="0"/>
              <a:t>1324</a:t>
            </a:r>
          </a:p>
          <a:p>
            <a:pPr marL="0" indent="0"/>
            <a:endParaRPr lang="en-US" sz="2000" dirty="0" smtClean="0"/>
          </a:p>
          <a:p>
            <a:pPr marL="0" indent="0"/>
            <a:r>
              <a:rPr lang="en-US" sz="2000" dirty="0" smtClean="0"/>
              <a:t>Motion </a:t>
            </a:r>
            <a:r>
              <a:rPr lang="en-US" sz="2000" b="0" dirty="0" smtClean="0"/>
              <a:t>201909-11: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11-19-1455r2</a:t>
            </a:r>
            <a:r>
              <a:rPr lang="en-US" sz="2000" b="0" dirty="0"/>
              <a:t>  for CIDs 1118, 1129 and </a:t>
            </a:r>
            <a:r>
              <a:rPr lang="en-US" sz="2000" b="0" dirty="0" smtClean="0"/>
              <a:t>1324,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Assaf Kasher</a:t>
            </a:r>
            <a:endParaRPr lang="en-US" sz="2000" b="0" dirty="0"/>
          </a:p>
          <a:p>
            <a:pPr marL="0" indent="0"/>
            <a:r>
              <a:rPr lang="en-US" sz="2000" b="0" dirty="0"/>
              <a:t>Results (Y/N/A</a:t>
            </a:r>
            <a:r>
              <a:rPr lang="en-US" sz="2000" b="0" dirty="0" smtClean="0"/>
              <a:t>): 8/0/0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Aug. 28</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7/0/1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59654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11-19-1504 </a:t>
            </a:r>
            <a:r>
              <a:rPr lang="en-US" sz="2000" b="0" dirty="0" smtClean="0"/>
              <a:t>P</a:t>
            </a:r>
            <a:r>
              <a:rPr lang="en-US" sz="2000" b="0" dirty="0" smtClean="0"/>
              <a:t>roposed </a:t>
            </a:r>
            <a:r>
              <a:rPr lang="en-US" sz="2000" b="0" dirty="0"/>
              <a:t>resolution to LB240 </a:t>
            </a:r>
            <a:r>
              <a:rPr lang="en-US" sz="2000" b="0" dirty="0" smtClean="0"/>
              <a:t>CID-1058</a:t>
            </a:r>
          </a:p>
          <a:p>
            <a:pPr marL="0" indent="0"/>
            <a:endParaRPr lang="en-US" sz="2000" dirty="0" smtClean="0"/>
          </a:p>
          <a:p>
            <a:pPr marL="0" indent="0"/>
            <a:r>
              <a:rPr lang="en-US" sz="2000" dirty="0" smtClean="0"/>
              <a:t>Motion </a:t>
            </a:r>
            <a:r>
              <a:rPr lang="en-US" sz="2000" b="0" dirty="0" smtClean="0"/>
              <a:t>201909-12:</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11-19-1504r0 for CIDs 1058</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10/0/0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12/0/0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44832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11-19-1466 </a:t>
            </a:r>
            <a:r>
              <a:rPr lang="en-US" sz="2000" b="0" dirty="0"/>
              <a:t>Various editorial </a:t>
            </a:r>
            <a:r>
              <a:rPr lang="en-US" sz="2000" b="0" dirty="0" smtClean="0"/>
              <a:t>CIDs</a:t>
            </a:r>
          </a:p>
          <a:p>
            <a:pPr marL="0" indent="0"/>
            <a:endParaRPr lang="en-US" sz="2000" dirty="0" smtClean="0"/>
          </a:p>
          <a:p>
            <a:pPr marL="0" indent="0"/>
            <a:r>
              <a:rPr lang="en-US" sz="2000" dirty="0" smtClean="0"/>
              <a:t>Motion </a:t>
            </a:r>
            <a:r>
              <a:rPr lang="en-US" sz="2000" b="0" dirty="0" smtClean="0"/>
              <a:t>201909-13:</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11-19-1466r1 for CIDs 1789, 1790, 1958, 1966, 1967, 1969 and </a:t>
            </a:r>
            <a:r>
              <a:rPr lang="en-US" sz="2000" b="0" dirty="0" smtClean="0"/>
              <a:t>1974,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Assaf Kasher</a:t>
            </a:r>
            <a:endParaRPr lang="en-US" sz="2000" b="0" dirty="0"/>
          </a:p>
          <a:p>
            <a:pPr marL="0" indent="0"/>
            <a:r>
              <a:rPr lang="en-US" sz="2000" b="0" dirty="0"/>
              <a:t>Results (Y/N/A</a:t>
            </a:r>
            <a:r>
              <a:rPr lang="en-US" sz="2000" b="0" dirty="0" smtClean="0"/>
              <a:t>): 11/0/0 </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19027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smtClean="0"/>
              <a:t>11-19-1454 </a:t>
            </a:r>
            <a:r>
              <a:rPr lang="en-US" sz="2000" b="0" dirty="0"/>
              <a:t>CR for </a:t>
            </a:r>
            <a:r>
              <a:rPr lang="en-US" sz="2000" b="0" dirty="0" err="1"/>
              <a:t>Misc</a:t>
            </a:r>
            <a:r>
              <a:rPr lang="en-US" sz="2000" b="0" dirty="0"/>
              <a:t> CIDs</a:t>
            </a:r>
            <a:r>
              <a:rPr lang="en-US" sz="2000" dirty="0" smtClean="0"/>
              <a:t> </a:t>
            </a:r>
          </a:p>
          <a:p>
            <a:pPr marL="0" indent="0"/>
            <a:endParaRPr lang="en-US" sz="2000" dirty="0" smtClean="0"/>
          </a:p>
          <a:p>
            <a:pPr marL="0" indent="0"/>
            <a:r>
              <a:rPr lang="en-US" sz="2000" dirty="0" smtClean="0"/>
              <a:t>Motion </a:t>
            </a:r>
            <a:r>
              <a:rPr lang="en-US" sz="2000" b="0" dirty="0" smtClean="0"/>
              <a:t>201909-14:</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11-19-1454r1 for CIDs 1104, 1366, 2310, 2281, 2303, 1560, 1545, 1536, 1537, 1538, 1539, 1540, 2156, 2204, 2256  and </a:t>
            </a:r>
            <a:r>
              <a:rPr lang="en-US" sz="2000" b="0" dirty="0" smtClean="0"/>
              <a:t>1984,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9731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11-19-1460 </a:t>
            </a:r>
            <a:r>
              <a:rPr lang="en-US" sz="2000" b="0" dirty="0"/>
              <a:t>Proposed resolution to a few LB#240 CIDs on DMG/EDMG </a:t>
            </a:r>
            <a:r>
              <a:rPr lang="en-US" sz="2000" b="0" dirty="0" smtClean="0"/>
              <a:t>ranging</a:t>
            </a:r>
          </a:p>
          <a:p>
            <a:pPr marL="0" indent="0"/>
            <a:endParaRPr lang="en-US" sz="2000" dirty="0" smtClean="0"/>
          </a:p>
          <a:p>
            <a:pPr marL="0" indent="0"/>
            <a:r>
              <a:rPr lang="en-US" sz="2000" dirty="0" smtClean="0"/>
              <a:t>Motion </a:t>
            </a:r>
            <a:r>
              <a:rPr lang="en-US" sz="2000" b="0" dirty="0" smtClean="0"/>
              <a:t>201909-15:</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11-19-1460r1 for CIDs 2145 and </a:t>
            </a:r>
            <a:r>
              <a:rPr lang="en-US" sz="2000" b="0" dirty="0" smtClean="0"/>
              <a:t>2146,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52929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11-19-1461 </a:t>
            </a:r>
            <a:r>
              <a:rPr lang="en-US" sz="2000" b="0" dirty="0"/>
              <a:t>CR for </a:t>
            </a:r>
            <a:r>
              <a:rPr lang="en-US" sz="2000" b="0" dirty="0" err="1"/>
              <a:t>Misc</a:t>
            </a:r>
            <a:r>
              <a:rPr lang="en-US" sz="2000" b="0" dirty="0"/>
              <a:t> CIDs on Ranging Parameters </a:t>
            </a:r>
            <a:r>
              <a:rPr lang="en-US" sz="2000" b="0" dirty="0" smtClean="0"/>
              <a:t>field</a:t>
            </a:r>
          </a:p>
          <a:p>
            <a:pPr marL="0" indent="0"/>
            <a:endParaRPr lang="en-US" sz="2000" dirty="0" smtClean="0"/>
          </a:p>
          <a:p>
            <a:pPr marL="0" indent="0"/>
            <a:r>
              <a:rPr lang="en-US" sz="2000" dirty="0" smtClean="0"/>
              <a:t>Motion </a:t>
            </a:r>
            <a:r>
              <a:rPr lang="en-US" sz="2000" b="0" dirty="0" smtClean="0"/>
              <a:t>201909-16:</a:t>
            </a:r>
            <a:endParaRPr lang="en-US" sz="2000" dirty="0" smtClean="0"/>
          </a:p>
          <a:p>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11-19-1461r3 </a:t>
            </a:r>
            <a:r>
              <a:rPr lang="en-US" sz="2000" b="0" dirty="0"/>
              <a:t>for CIDs 1123, 1125, </a:t>
            </a:r>
            <a:endParaRPr lang="en-US" sz="2000" b="0" dirty="0"/>
          </a:p>
          <a:p>
            <a:pPr marL="0" indent="0"/>
            <a:r>
              <a:rPr lang="en-US" sz="2000" b="0" dirty="0"/>
              <a:t>1127, 1386, 1462, </a:t>
            </a:r>
            <a:r>
              <a:rPr lang="en-US" sz="2000" b="0" dirty="0" smtClean="0"/>
              <a:t>1648, </a:t>
            </a:r>
            <a:r>
              <a:rPr lang="en-US" sz="2000" b="0" dirty="0"/>
              <a:t>1709, 2437, 1581, 1658 and </a:t>
            </a:r>
            <a:r>
              <a:rPr lang="en-US" sz="2000" b="0" dirty="0" smtClean="0"/>
              <a:t>1711,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9/0/0 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5/0/2</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5440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11-19-1402 </a:t>
            </a:r>
            <a:r>
              <a:rPr lang="en-US" sz="2000" b="0" dirty="0" smtClean="0"/>
              <a:t>l</a:t>
            </a:r>
            <a:r>
              <a:rPr lang="en-US" sz="2000" b="0" dirty="0" smtClean="0"/>
              <a:t>b40-sec-res-aug</a:t>
            </a:r>
          </a:p>
          <a:p>
            <a:pPr marL="0" indent="0"/>
            <a:endParaRPr lang="en-US" sz="2000" dirty="0" smtClean="0"/>
          </a:p>
          <a:p>
            <a:pPr marL="0" indent="0"/>
            <a:r>
              <a:rPr lang="en-US" sz="2000" dirty="0" smtClean="0"/>
              <a:t>Motion </a:t>
            </a:r>
            <a:r>
              <a:rPr lang="en-US" sz="2000" b="0" dirty="0" smtClean="0"/>
              <a:t>201909-17: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11-19-1402r2 for CIDs 1853, 1918, 1447, </a:t>
            </a:r>
            <a:r>
              <a:rPr lang="en-US" sz="2000" b="0" dirty="0" smtClean="0"/>
              <a:t>1107 and 2016,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Ali Raissinia</a:t>
            </a:r>
            <a:r>
              <a:rPr lang="en-US" sz="2000" b="0" dirty="0" smtClean="0"/>
              <a:t> </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71314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11-19-1402 </a:t>
            </a:r>
            <a:r>
              <a:rPr lang="en-US" sz="2000" b="0" dirty="0" smtClean="0"/>
              <a:t>l</a:t>
            </a:r>
            <a:r>
              <a:rPr lang="en-US" sz="2000" b="0" dirty="0" smtClean="0"/>
              <a:t>b40-sec-res-aug</a:t>
            </a:r>
          </a:p>
          <a:p>
            <a:endParaRPr lang="en-US" sz="2000" dirty="0" smtClean="0"/>
          </a:p>
          <a:p>
            <a:r>
              <a:rPr lang="en-US" sz="2000" dirty="0" smtClean="0"/>
              <a:t>Motion </a:t>
            </a:r>
            <a:r>
              <a:rPr lang="en-US" sz="2000" b="0" dirty="0" smtClean="0"/>
              <a:t>201909-18:</a:t>
            </a:r>
            <a:endParaRPr lang="en-US" sz="2000" dirty="0"/>
          </a:p>
          <a:p>
            <a:r>
              <a:rPr lang="en-US" sz="2000" b="0" dirty="0"/>
              <a:t>Move to adopt </a:t>
            </a:r>
            <a:r>
              <a:rPr lang="en-US" sz="2000" b="0" dirty="0"/>
              <a:t>text changes </a:t>
            </a:r>
            <a:r>
              <a:rPr lang="en-US" sz="2000" b="0" dirty="0" smtClean="0"/>
              <a:t>in </a:t>
            </a:r>
            <a:r>
              <a:rPr lang="en-US" sz="2000" b="0" dirty="0"/>
              <a:t>doc 11-19-1402r2 under clause identified by </a:t>
            </a:r>
          </a:p>
          <a:p>
            <a:pPr marL="0" indent="0"/>
            <a:r>
              <a:rPr lang="en-US" sz="2000" b="0" dirty="0"/>
              <a:t>“D1402-02 discussion” to resolve inconsistencies and fixes to example key </a:t>
            </a:r>
            <a:r>
              <a:rPr lang="en-US" sz="2000" b="0" dirty="0" smtClean="0"/>
              <a:t>derivations</a:t>
            </a:r>
            <a:r>
              <a:rPr lang="en-US" sz="2000" b="0" dirty="0" smtClean="0"/>
              <a:t>,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Girish Madpuwar </a:t>
            </a:r>
            <a:endParaRPr lang="en-US" sz="2000" b="0" dirty="0"/>
          </a:p>
          <a:p>
            <a:pPr marL="0" indent="0"/>
            <a:r>
              <a:rPr lang="en-US" sz="2000" b="0" dirty="0"/>
              <a:t>Second</a:t>
            </a:r>
            <a:r>
              <a:rPr lang="en-US" sz="2000" b="0" dirty="0" smtClean="0"/>
              <a:t>: Assaf Kasher</a:t>
            </a:r>
            <a:endParaRPr lang="en-US" sz="2000" b="0" dirty="0"/>
          </a:p>
          <a:p>
            <a:pPr marL="0" indent="0"/>
            <a:r>
              <a:rPr lang="en-US" sz="2000" b="0" dirty="0"/>
              <a:t>Results (Y/N/A</a:t>
            </a:r>
            <a:r>
              <a:rPr lang="en-US" sz="2000" b="0" dirty="0" smtClean="0"/>
              <a:t>): 9/0/0</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):7/0/0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412825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51015"/>
            <a:ext cx="11521280" cy="4343400"/>
          </a:xfrm>
        </p:spPr>
        <p:txBody>
          <a:bodyPr/>
          <a:lstStyle/>
          <a:p>
            <a:r>
              <a:rPr lang="en-US" sz="2000" dirty="0" smtClean="0"/>
              <a:t>11-19-1483 </a:t>
            </a:r>
            <a:r>
              <a:rPr lang="en-US" sz="2000" b="0" dirty="0"/>
              <a:t>Changes to D1.2 for consistent use of </a:t>
            </a:r>
            <a:r>
              <a:rPr lang="en-US" sz="2000" b="0" dirty="0" smtClean="0"/>
              <a:t>terminology</a:t>
            </a:r>
          </a:p>
          <a:p>
            <a:endParaRPr lang="en-US" sz="2000" dirty="0" smtClean="0"/>
          </a:p>
          <a:p>
            <a:r>
              <a:rPr lang="en-US" sz="2000" dirty="0" smtClean="0"/>
              <a:t>Motion </a:t>
            </a:r>
            <a:r>
              <a:rPr lang="en-US" sz="2000" b="0" dirty="0" smtClean="0"/>
              <a:t>201909-19:</a:t>
            </a:r>
            <a:endParaRPr lang="en-US" sz="2000" dirty="0"/>
          </a:p>
          <a:p>
            <a:pPr marL="0" indent="0"/>
            <a:r>
              <a:rPr lang="en-US" sz="2000" b="0" dirty="0"/>
              <a:t>Move to adopt </a:t>
            </a:r>
            <a:r>
              <a:rPr lang="en-US" sz="2000" b="0" dirty="0"/>
              <a:t>text changes </a:t>
            </a:r>
            <a:r>
              <a:rPr lang="en-US" sz="2000" b="0" dirty="0" smtClean="0"/>
              <a:t>identified in doc 11-19-1483r2</a:t>
            </a:r>
            <a:r>
              <a:rPr lang="en-US" sz="2000" b="0" dirty="0" smtClean="0"/>
              <a:t>, </a:t>
            </a:r>
            <a:r>
              <a:rPr lang="en-US" sz="2000" b="0" dirty="0"/>
              <a:t>instruct the technical editor to incorporate it in the </a:t>
            </a:r>
            <a:r>
              <a:rPr lang="en-US" sz="2000" b="0" dirty="0" smtClean="0"/>
              <a:t>P802.11az </a:t>
            </a:r>
            <a:r>
              <a:rPr lang="en-US" sz="2000" b="0" dirty="0"/>
              <a:t>draft amendment text and empower the editor to perform editorial changes.</a:t>
            </a:r>
          </a:p>
          <a:p>
            <a:pPr marL="0" indent="0"/>
            <a:endParaRPr lang="en-US" sz="1400" b="0" dirty="0" smtClean="0"/>
          </a:p>
          <a:p>
            <a:pPr marL="0" indent="0"/>
            <a:r>
              <a:rPr lang="en-US" sz="2000" b="0" dirty="0" smtClean="0"/>
              <a:t>Moved: Ganesh </a:t>
            </a:r>
            <a:r>
              <a:rPr lang="en-US" sz="2000" b="0" dirty="0" err="1" smtClean="0"/>
              <a:t>Venkatesan</a:t>
            </a:r>
            <a:endParaRPr lang="en-US" sz="2000" b="0" dirty="0"/>
          </a:p>
          <a:p>
            <a:pPr marL="0" indent="0"/>
            <a:r>
              <a:rPr lang="en-US" sz="2000" b="0" dirty="0"/>
              <a:t>Second</a:t>
            </a:r>
            <a:r>
              <a:rPr lang="en-US" sz="2000" b="0" dirty="0" smtClean="0"/>
              <a:t>: Girish Madpuwar </a:t>
            </a:r>
            <a:endParaRPr lang="en-US" sz="2000" b="0" dirty="0"/>
          </a:p>
          <a:p>
            <a:pPr marL="0" indent="0"/>
            <a:r>
              <a:rPr lang="en-US" sz="2000" b="0" dirty="0"/>
              <a:t>Results (Y/N/A</a:t>
            </a:r>
            <a:r>
              <a:rPr lang="en-US" sz="2000" b="0" dirty="0" smtClean="0"/>
              <a:t>): 9/0/1</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):11/0/0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414026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11-19-1479 </a:t>
            </a:r>
            <a:r>
              <a:rPr lang="en-US" sz="2000" b="0" dirty="0"/>
              <a:t>CR for Miscellaneous CIDs in </a:t>
            </a:r>
            <a:r>
              <a:rPr lang="en-US" sz="2000" b="0" dirty="0" smtClean="0"/>
              <a:t>LB240</a:t>
            </a:r>
          </a:p>
          <a:p>
            <a:pPr marL="0" indent="0"/>
            <a:endParaRPr lang="en-US" sz="2000" dirty="0" smtClean="0"/>
          </a:p>
          <a:p>
            <a:pPr marL="0" indent="0"/>
            <a:r>
              <a:rPr lang="en-US" sz="2000" dirty="0" smtClean="0"/>
              <a:t>Motion </a:t>
            </a:r>
            <a:r>
              <a:rPr lang="en-US" sz="2000" b="0" dirty="0" smtClean="0"/>
              <a:t>201909-20: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11-19-1479r2 for </a:t>
            </a:r>
            <a:r>
              <a:rPr lang="en-US" sz="2000" b="0" dirty="0"/>
              <a:t>CIDs 1922, 1055, 2274, 1339, 2363, 1700, 2501 and 2500</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8/0/1</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027817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smtClean="0"/>
              <a:t>11-19-1438 </a:t>
            </a:r>
            <a:r>
              <a:rPr lang="en-US" sz="2000" b="0" dirty="0"/>
              <a:t>CR for PHY related comments for </a:t>
            </a:r>
            <a:r>
              <a:rPr lang="en-US" sz="2000" b="0" dirty="0" smtClean="0"/>
              <a:t>LB240-part3</a:t>
            </a:r>
          </a:p>
          <a:p>
            <a:pPr marL="0" indent="0"/>
            <a:endParaRPr lang="en-US" sz="2000" dirty="0" smtClean="0"/>
          </a:p>
          <a:p>
            <a:pPr marL="0" indent="0"/>
            <a:r>
              <a:rPr lang="en-US" sz="2000" dirty="0" smtClean="0"/>
              <a:t>Motion </a:t>
            </a:r>
            <a:r>
              <a:rPr lang="en-US" sz="2000" b="0" dirty="0" smtClean="0"/>
              <a:t>201909-21:</a:t>
            </a:r>
          </a:p>
          <a:p>
            <a:pPr marL="0" indent="0"/>
            <a:r>
              <a:rPr lang="en-US" sz="2000" b="0" dirty="0" smtClean="0"/>
              <a:t>Move </a:t>
            </a:r>
            <a:r>
              <a:rPr lang="en-US" sz="2000" b="0" dirty="0" smtClean="0"/>
              <a:t>to </a:t>
            </a:r>
            <a:r>
              <a:rPr lang="en-US" sz="2000" b="0" dirty="0"/>
              <a:t>adopt the </a:t>
            </a:r>
            <a:r>
              <a:rPr lang="en-US" sz="2000" b="0" dirty="0" smtClean="0"/>
              <a:t>resolutions d</a:t>
            </a:r>
            <a:r>
              <a:rPr lang="en-US" sz="2000" b="0" dirty="0" smtClean="0"/>
              <a:t>epicted </a:t>
            </a:r>
            <a:r>
              <a:rPr lang="en-US" sz="2000" b="0" dirty="0"/>
              <a:t>by document 11-19-1438r3 for CIDs 2499, 2435, and 2436</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Vankatesan</a:t>
            </a:r>
            <a:endParaRPr lang="en-US" sz="2000" b="0" dirty="0" smtClean="0"/>
          </a:p>
          <a:p>
            <a:pPr marL="0" indent="0"/>
            <a:r>
              <a:rPr lang="en-US" sz="2000" b="0" dirty="0" smtClean="0"/>
              <a:t>Second</a:t>
            </a:r>
            <a:r>
              <a:rPr lang="en-US" sz="2000" b="0" dirty="0" smtClean="0"/>
              <a:t>: Girish Madpuwar </a:t>
            </a:r>
            <a:endParaRPr lang="en-US" sz="2000" b="0" dirty="0"/>
          </a:p>
          <a:p>
            <a:pPr marL="0" indent="0"/>
            <a:r>
              <a:rPr lang="en-US" sz="2000" b="0" dirty="0"/>
              <a:t>Results (Y/N/A</a:t>
            </a:r>
            <a:r>
              <a:rPr lang="en-US" sz="2000" b="0" dirty="0" smtClean="0"/>
              <a:t>): 7/0/0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10/0/1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09439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11-19-1062</a:t>
            </a:r>
            <a:endParaRPr lang="en-US" dirty="0"/>
          </a:p>
        </p:txBody>
      </p:sp>
      <p:sp>
        <p:nvSpPr>
          <p:cNvPr id="3" name="Content Placeholder 2"/>
          <p:cNvSpPr>
            <a:spLocks noGrp="1"/>
          </p:cNvSpPr>
          <p:nvPr>
            <p:ph idx="1"/>
          </p:nvPr>
        </p:nvSpPr>
        <p:spPr/>
        <p:txBody>
          <a:bodyPr/>
          <a:lstStyle/>
          <a:p>
            <a:pPr marL="0" indent="0"/>
            <a:r>
              <a:rPr lang="en-US" sz="2000" dirty="0" smtClean="0"/>
              <a:t>11-19-1062 </a:t>
            </a:r>
            <a:r>
              <a:rPr lang="en-US" sz="2000" b="0" dirty="0"/>
              <a:t>EDCA-FTM </a:t>
            </a:r>
            <a:r>
              <a:rPr lang="en-US" sz="2000" b="0" dirty="0" smtClean="0"/>
              <a:t>Negotiations</a:t>
            </a:r>
          </a:p>
          <a:p>
            <a:pPr marL="0" indent="0"/>
            <a:endParaRPr lang="en-US" sz="2000" dirty="0" smtClean="0"/>
          </a:p>
          <a:p>
            <a:pPr marL="0" indent="0"/>
            <a:r>
              <a:rPr lang="en-US" sz="2000" dirty="0" smtClean="0"/>
              <a:t>Motion </a:t>
            </a:r>
            <a:r>
              <a:rPr lang="en-US" sz="2000" b="0" dirty="0" smtClean="0"/>
              <a:t>201909-22:</a:t>
            </a:r>
            <a:endParaRPr lang="en-US" sz="2000" dirty="0" smtClean="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smtClean="0">
                <a:latin typeface="Times New Roman" panose="02020603050405020304" pitchFamily="18" charset="0"/>
                <a:ea typeface="Times New Roman" panose="02020603050405020304" pitchFamily="18" charset="0"/>
              </a:rPr>
              <a:t>11-19-1062r7 </a:t>
            </a:r>
            <a:r>
              <a:rPr lang="en-US" sz="2000" b="0" dirty="0">
                <a:latin typeface="Times New Roman" panose="02020603050405020304" pitchFamily="18" charset="0"/>
                <a:ea typeface="Times New Roman" panose="02020603050405020304" pitchFamily="18" charset="0"/>
              </a:rPr>
              <a:t>for CID 1516, instruct the technical editor to incorporate it in the P802.11az draft and grant </a:t>
            </a:r>
            <a:r>
              <a:rPr lang="en-US" sz="2000" b="0" dirty="0" smtClean="0">
                <a:latin typeface="Times New Roman" panose="02020603050405020304" pitchFamily="18" charset="0"/>
                <a:ea typeface="Times New Roman" panose="02020603050405020304" pitchFamily="18" charset="0"/>
              </a:rPr>
              <a:t>the editor </a:t>
            </a:r>
            <a:r>
              <a:rPr lang="en-US" sz="2000" b="0" dirty="0">
                <a:latin typeface="Times New Roman" panose="02020603050405020304" pitchFamily="18" charset="0"/>
                <a:ea typeface="Times New Roman" panose="02020603050405020304" pitchFamily="18" charset="0"/>
              </a:rPr>
              <a:t>editorial license</a:t>
            </a:r>
            <a:r>
              <a:rPr lang="en-US" sz="2000" b="0" dirty="0" smtClean="0">
                <a:latin typeface="Times New Roman" panose="02020603050405020304" pitchFamily="18" charset="0"/>
                <a:ea typeface="Times New Roman" panose="02020603050405020304" pitchFamily="18" charset="0"/>
              </a:rPr>
              <a:t>.</a:t>
            </a:r>
          </a:p>
          <a:p>
            <a:pPr marL="0" indent="0"/>
            <a:endParaRPr lang="en-US" sz="2000" b="0" dirty="0" smtClean="0"/>
          </a:p>
          <a:p>
            <a:pPr marL="0" indent="0"/>
            <a:r>
              <a:rPr lang="en-US" sz="2000" b="0" dirty="0" smtClean="0"/>
              <a:t>Moved: Erik Lindskog</a:t>
            </a:r>
            <a:endParaRPr lang="en-US" sz="2000" b="0" dirty="0" smtClean="0"/>
          </a:p>
          <a:p>
            <a:pPr marL="0" indent="0"/>
            <a:r>
              <a:rPr lang="en-US" sz="2000" b="0" dirty="0" smtClean="0"/>
              <a:t>Second</a:t>
            </a:r>
            <a:r>
              <a:rPr lang="en-US" sz="2000" b="0" dirty="0" smtClean="0"/>
              <a:t>: Ali Raissinia </a:t>
            </a:r>
            <a:endParaRPr lang="en-US" sz="2000" b="0" dirty="0"/>
          </a:p>
          <a:p>
            <a:pPr marL="0" indent="0"/>
            <a:r>
              <a:rPr lang="en-US" sz="2000" b="0" dirty="0"/>
              <a:t>Results (Y/N/A</a:t>
            </a:r>
            <a:r>
              <a:rPr lang="en-US" sz="2000" b="0" dirty="0" smtClean="0"/>
              <a:t>): 10/0/0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July meeting </a:t>
            </a:r>
            <a:r>
              <a:rPr lang="en-US" sz="1800" b="0" dirty="0" smtClean="0"/>
              <a:t>(</a:t>
            </a:r>
            <a:r>
              <a:rPr lang="en-US" sz="1800" b="0" dirty="0" smtClean="0"/>
              <a:t>Y/N/A</a:t>
            </a:r>
            <a:r>
              <a:rPr lang="en-US" sz="1800" b="0" dirty="0" smtClean="0"/>
              <a:t>): 8/0/2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37106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 – incorrect CID#s</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11-19-579 </a:t>
            </a:r>
            <a:r>
              <a:rPr lang="en-US" sz="2000" b="0" dirty="0" smtClean="0"/>
              <a:t>LB240-Secure-TRN-CIDs</a:t>
            </a:r>
          </a:p>
          <a:p>
            <a:pPr marL="0" indent="0"/>
            <a:endParaRPr lang="en-US" sz="2000" dirty="0" smtClean="0"/>
          </a:p>
          <a:p>
            <a:pPr marL="0" indent="0"/>
            <a:r>
              <a:rPr lang="en-US" sz="2000" dirty="0" smtClean="0"/>
              <a:t>Motion </a:t>
            </a:r>
            <a:r>
              <a:rPr lang="en-US" sz="2000" b="0" dirty="0" smtClean="0"/>
              <a:t>: (original motion from May meeting)</a:t>
            </a:r>
          </a:p>
          <a:p>
            <a:pPr marL="0" indent="0"/>
            <a:r>
              <a:rPr lang="en-US" sz="2000" b="0" dirty="0" smtClean="0"/>
              <a:t>Move </a:t>
            </a:r>
            <a:r>
              <a:rPr lang="en-US" sz="2000" b="0" dirty="0"/>
              <a:t>to adopt the resolutions depicted by document 11-19-579r3 for CIDs 1097, 2382, 1000, </a:t>
            </a:r>
            <a:r>
              <a:rPr lang="en-US" sz="2000" u="sng" dirty="0">
                <a:solidFill>
                  <a:srgbClr val="FF0000"/>
                </a:solidFill>
              </a:rPr>
              <a:t>1304</a:t>
            </a:r>
            <a:r>
              <a:rPr lang="en-US" sz="2000" b="0" dirty="0"/>
              <a:t>, 1001, 1173, 1174, </a:t>
            </a:r>
            <a:r>
              <a:rPr lang="en-US" sz="2000" u="sng" dirty="0">
                <a:solidFill>
                  <a:srgbClr val="FF0000"/>
                </a:solidFill>
              </a:rPr>
              <a:t>3290</a:t>
            </a:r>
            <a:r>
              <a:rPr lang="en-US" sz="2000" b="0" dirty="0"/>
              <a:t>, </a:t>
            </a:r>
            <a:r>
              <a:rPr lang="en-US" sz="2000" u="sng" dirty="0">
                <a:solidFill>
                  <a:srgbClr val="FF0000"/>
                </a:solidFill>
              </a:rPr>
              <a:t>3272</a:t>
            </a:r>
            <a:r>
              <a:rPr lang="en-US" sz="2000" b="0" dirty="0"/>
              <a:t>, 2383, 1422, 1175, 1176, 1177, 2374, 2375, 2376, 1304, 1307, 1008, 1004, 1006, 1048, 1009, 1010, 1041, </a:t>
            </a:r>
            <a:r>
              <a:rPr lang="en-US" sz="2000" u="sng" dirty="0">
                <a:solidFill>
                  <a:srgbClr val="FF0000"/>
                </a:solidFill>
              </a:rPr>
              <a:t>1054</a:t>
            </a:r>
            <a:r>
              <a:rPr lang="en-US" sz="2000" b="0" dirty="0"/>
              <a:t>, 1004 and 1041, instruct the technical editor to incorporate it in the P802.11az draft and grant the editor editorial license. </a:t>
            </a:r>
          </a:p>
          <a:p>
            <a:pPr marL="0" indent="0"/>
            <a:endParaRPr lang="en-US" sz="2000" b="0" dirty="0"/>
          </a:p>
          <a:p>
            <a:pPr marL="0" indent="0"/>
            <a:r>
              <a:rPr lang="en-US" sz="2000" dirty="0" smtClean="0"/>
              <a:t>Moved</a:t>
            </a:r>
            <a:r>
              <a:rPr lang="en-US" sz="2000" dirty="0"/>
              <a:t>: </a:t>
            </a:r>
            <a:r>
              <a:rPr lang="en-US" sz="2000" b="0" dirty="0"/>
              <a:t>Assaf Kasher</a:t>
            </a:r>
          </a:p>
          <a:p>
            <a:pPr marL="0" indent="0"/>
            <a:r>
              <a:rPr lang="en-US" sz="2000" dirty="0"/>
              <a:t>Second: </a:t>
            </a:r>
            <a:r>
              <a:rPr lang="en-US" sz="2000" b="0" dirty="0"/>
              <a:t>Qinghua Li</a:t>
            </a:r>
          </a:p>
          <a:p>
            <a:pPr marL="0" indent="0"/>
            <a:r>
              <a:rPr lang="en-US" sz="2000" dirty="0"/>
              <a:t>Results (Y/N/A):</a:t>
            </a:r>
            <a:r>
              <a:rPr lang="en-US" sz="2000" b="0" dirty="0"/>
              <a:t>14/0/2</a:t>
            </a:r>
          </a:p>
          <a:p>
            <a:pPr marL="0" indent="0"/>
            <a:r>
              <a:rPr lang="en-US" sz="2000" b="0" dirty="0"/>
              <a:t>Motion passes.</a:t>
            </a:r>
          </a:p>
          <a:p>
            <a:pPr marL="0" indent="0"/>
            <a:r>
              <a:rPr lang="en-US" sz="2000" dirty="0"/>
              <a:t>Results in the Apr. 3rd </a:t>
            </a:r>
            <a:r>
              <a:rPr lang="en-US" sz="2000" dirty="0" err="1"/>
              <a:t>telecon</a:t>
            </a:r>
            <a:r>
              <a:rPr lang="en-US" sz="2000" dirty="0"/>
              <a:t> (Y/N/A): </a:t>
            </a:r>
            <a:r>
              <a:rPr lang="en-US" sz="2000" b="0" dirty="0"/>
              <a:t>11/0/0</a:t>
            </a:r>
          </a:p>
          <a:p>
            <a:pPr marL="0" indent="0"/>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57883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11-19-579 </a:t>
            </a:r>
            <a:r>
              <a:rPr lang="en-US" sz="2000" b="0" dirty="0"/>
              <a:t>LB240-Secure-TRN-CIDs</a:t>
            </a:r>
            <a:endParaRPr lang="en-US" sz="2000" dirty="0"/>
          </a:p>
          <a:p>
            <a:pPr marL="0" indent="0"/>
            <a:endParaRPr lang="en-US" sz="1400" dirty="0" smtClean="0"/>
          </a:p>
          <a:p>
            <a:pPr marL="0" indent="0"/>
            <a:r>
              <a:rPr lang="en-US" sz="2000" dirty="0" smtClean="0"/>
              <a:t>Motion </a:t>
            </a:r>
            <a:r>
              <a:rPr lang="en-US" sz="2000" b="0" dirty="0" smtClean="0"/>
              <a:t>201909-23:</a:t>
            </a:r>
            <a:endParaRPr lang="en-US" sz="2000" dirty="0" smtClean="0"/>
          </a:p>
          <a:p>
            <a:pPr marL="0" indent="0"/>
            <a:r>
              <a:rPr lang="en-US" sz="2000" b="0" dirty="0"/>
              <a:t>Move to adopt the resolutions depicted by document 11-19-579r3 for CIDs </a:t>
            </a:r>
            <a:r>
              <a:rPr lang="en-US" sz="2000" b="0" dirty="0" smtClean="0"/>
              <a:t>2390, 2373, 1306 and 1051, </a:t>
            </a:r>
            <a:r>
              <a:rPr lang="en-US" sz="2000" b="0" dirty="0"/>
              <a:t>instruct the technical editor to incorporate it in the P802.11az draft and grant the editor editorial license. </a:t>
            </a:r>
          </a:p>
          <a:p>
            <a:pPr marL="0" indent="0"/>
            <a:endParaRPr lang="en-US" sz="2000" b="0" dirty="0" smtClean="0"/>
          </a:p>
          <a:p>
            <a:pPr marL="0" indent="0"/>
            <a:r>
              <a:rPr lang="en-US" sz="2000" b="0" dirty="0" smtClean="0"/>
              <a:t>Moved: Assaf Kasher </a:t>
            </a:r>
            <a:endParaRPr lang="en-US" sz="2000" b="0" dirty="0" smtClean="0"/>
          </a:p>
          <a:p>
            <a:pPr marL="0" indent="0"/>
            <a:r>
              <a:rPr lang="en-US" sz="2000" b="0" dirty="0" smtClean="0"/>
              <a:t>Second</a:t>
            </a:r>
            <a:r>
              <a:rPr lang="en-US" sz="2000" b="0" dirty="0" smtClean="0"/>
              <a:t>: Alecsander Eitan</a:t>
            </a:r>
            <a:endParaRPr lang="en-US" sz="2000" b="0" dirty="0"/>
          </a:p>
          <a:p>
            <a:pPr marL="0" indent="0"/>
            <a:r>
              <a:rPr lang="en-US" sz="2000" b="0" dirty="0"/>
              <a:t>Results (Y/N/A</a:t>
            </a:r>
            <a:r>
              <a:rPr lang="en-US" sz="2000" b="0" dirty="0" smtClean="0"/>
              <a:t>): 10/0/0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July meeting </a:t>
            </a:r>
            <a:r>
              <a:rPr lang="en-US" sz="1800" b="0" dirty="0" smtClean="0"/>
              <a:t>(</a:t>
            </a:r>
            <a:r>
              <a:rPr lang="en-US" sz="1800" b="0" dirty="0" smtClean="0"/>
              <a:t>Y/N/A</a:t>
            </a:r>
            <a:r>
              <a:rPr lang="en-US" sz="1800" b="0" dirty="0" smtClean="0"/>
              <a:t>): 14/0/2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8509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136759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2650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a:t>
            </a:r>
            <a:r>
              <a:rPr lang="en-US" altLang="en-US" sz="2000" b="0" dirty="0" smtClean="0"/>
              <a:t>meeting slot (5 </a:t>
            </a:r>
            <a:r>
              <a:rPr lang="en-US" altLang="en-US" sz="2000" b="0" dirty="0" smtClean="0"/>
              <a:t>min)</a:t>
            </a:r>
          </a:p>
          <a:p>
            <a:pPr algn="just">
              <a:spcBef>
                <a:spcPct val="20000"/>
              </a:spcBef>
              <a:buFontTx/>
              <a:buChar char="•"/>
            </a:pPr>
            <a:r>
              <a:rPr lang="en-US" altLang="en-US" sz="2000" b="0" dirty="0" smtClean="0"/>
              <a:t>CR </a:t>
            </a:r>
            <a:r>
              <a:rPr lang="en-US" altLang="en-US" sz="2000" b="0" dirty="0" smtClean="0"/>
              <a:t>assignment and current status of open call for CR volunteers</a:t>
            </a:r>
            <a:r>
              <a:rPr lang="en-US" altLang="en-US" sz="2000" b="0" dirty="0"/>
              <a:t> </a:t>
            </a:r>
            <a:r>
              <a:rPr lang="en-US" altLang="en-US" sz="2000" b="0" dirty="0" smtClean="0"/>
              <a:t>(11-19-431) (15min</a:t>
            </a:r>
            <a:r>
              <a:rPr lang="en-US" altLang="en-US" sz="2000" b="0" dirty="0" smtClean="0"/>
              <a:t>) – as time permits. – rescheduled to Wed. morning. </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2291878"/>
              </p:ext>
            </p:extLst>
          </p:nvPr>
        </p:nvGraphicFramePr>
        <p:xfrm>
          <a:off x="929215" y="1484786"/>
          <a:ext cx="10460568" cy="362443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600" dirty="0" smtClean="0"/>
                        <a:t>11-19-1491</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Text clarification for "ISTA2RSTA LMR Feedback Policy" bit in the Extended Capabilities element</a:t>
                      </a:r>
                    </a:p>
                  </a:txBody>
                  <a:tcPr marT="45712" marB="45712"/>
                </a:tc>
                <a:tc>
                  <a:txBody>
                    <a:bodyPr/>
                    <a:lstStyle/>
                    <a:p>
                      <a:r>
                        <a:rPr lang="en-US" sz="1600" dirty="0" smtClean="0"/>
                        <a:t>CR</a:t>
                      </a:r>
                      <a:endParaRPr lang="en-US" sz="1600" dirty="0"/>
                    </a:p>
                  </a:txBody>
                  <a:tcPr marT="45712" marB="45712"/>
                </a:tc>
                <a:tc>
                  <a:txBody>
                    <a:bodyPr/>
                    <a:lstStyle/>
                    <a:p>
                      <a:r>
                        <a:rPr lang="en-US" sz="1600" baseline="0" dirty="0" smtClean="0"/>
                        <a:t>8min</a:t>
                      </a:r>
                      <a:endParaRPr lang="en-US" sz="1600" dirty="0"/>
                    </a:p>
                  </a:txBody>
                  <a:tcPr marT="45712" marB="45712"/>
                </a:tc>
              </a:tr>
              <a:tr h="188277">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LB240 CID Resolutions - Phase Shift TOA in Passive Location – Amendment text</a:t>
                      </a:r>
                      <a:endParaRPr lang="en-US" sz="1600" dirty="0" smtClean="0"/>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11-19-1507</a:t>
                      </a:r>
                      <a:endParaRPr lang="en-US" sz="1600" dirty="0"/>
                    </a:p>
                  </a:txBody>
                  <a:tcPr marT="45712" marB="45712"/>
                </a:tc>
                <a:tc>
                  <a:txBody>
                    <a:bodyPr/>
                    <a:lstStyle/>
                    <a:p>
                      <a:r>
                        <a:rPr lang="en-US" sz="1600" dirty="0" smtClean="0"/>
                        <a:t>Kasher</a:t>
                      </a:r>
                      <a:r>
                        <a:rPr lang="en-US" sz="1600" baseline="0" dirty="0" smtClean="0"/>
                        <a:t>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Clause</a:t>
                      </a:r>
                      <a:r>
                        <a:rPr lang="en-US" sz="1600" baseline="0" dirty="0" smtClean="0"/>
                        <a:t> </a:t>
                      </a:r>
                      <a:r>
                        <a:rPr lang="en-US" sz="1600" dirty="0" smtClean="0"/>
                        <a:t>11.22.6.4.9</a:t>
                      </a:r>
                      <a:r>
                        <a:rPr lang="en-US" sz="1600" baseline="0" dirty="0" smtClean="0"/>
                        <a:t> </a:t>
                      </a:r>
                      <a:r>
                        <a:rPr lang="en-US" sz="1600" dirty="0" smtClean="0"/>
                        <a:t>CIDs</a:t>
                      </a:r>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60min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11-19-1537</a:t>
                      </a:r>
                      <a:endParaRPr lang="en-US" sz="1600" dirty="0"/>
                    </a:p>
                  </a:txBody>
                  <a:tcPr marT="45712" marB="45712"/>
                </a:tc>
                <a:tc>
                  <a:txBody>
                    <a:bodyPr/>
                    <a:lstStyle/>
                    <a:p>
                      <a:r>
                        <a:rPr lang="en-US" sz="1600" dirty="0" smtClean="0"/>
                        <a:t>Kasher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LB240 Resolution of CID1295</a:t>
                      </a:r>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As time</a:t>
                      </a:r>
                      <a:r>
                        <a:rPr lang="en-US" sz="1600" kern="1200" baseline="0" dirty="0" smtClean="0">
                          <a:solidFill>
                            <a:schemeClr val="dk1"/>
                          </a:solidFill>
                          <a:latin typeface="+mn-lt"/>
                          <a:ea typeface="+mn-ea"/>
                          <a:cs typeface="+mn-cs"/>
                        </a:rPr>
                        <a:t> permits (20min) </a:t>
                      </a:r>
                      <a:endParaRPr lang="en-US" sz="16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311827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11-19-1491</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201909-24:</a:t>
            </a:r>
            <a:endParaRPr lang="en-US" sz="2000" dirty="0"/>
          </a:p>
          <a:p>
            <a:pPr marL="0" indent="0"/>
            <a:r>
              <a:rPr lang="en-US" sz="2000" b="0" dirty="0"/>
              <a:t>Move to adopt </a:t>
            </a:r>
            <a:r>
              <a:rPr lang="en-US" sz="2000" b="0" dirty="0"/>
              <a:t>text changes </a:t>
            </a:r>
            <a:r>
              <a:rPr lang="en-US" sz="2000" b="0" dirty="0" smtClean="0"/>
              <a:t>in </a:t>
            </a:r>
            <a:r>
              <a:rPr lang="en-US" sz="2000" b="0" dirty="0"/>
              <a:t>doc </a:t>
            </a:r>
            <a:r>
              <a:rPr lang="en-US" sz="2000" b="0" dirty="0" smtClean="0"/>
              <a:t>11-19-1491r1</a:t>
            </a:r>
            <a:r>
              <a:rPr lang="en-US" sz="2000" b="0" dirty="0" smtClean="0"/>
              <a:t>,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Qi Wang </a:t>
            </a:r>
            <a:endParaRPr lang="en-US" sz="2000" b="0" dirty="0"/>
          </a:p>
          <a:p>
            <a:pPr marL="0" indent="0"/>
            <a:r>
              <a:rPr lang="en-US" sz="2000" b="0" dirty="0" smtClean="0"/>
              <a:t>Second: Assaf Kasher</a:t>
            </a:r>
          </a:p>
          <a:p>
            <a:pPr marL="0" indent="0"/>
            <a:r>
              <a:rPr lang="en-US" sz="2000" b="0" dirty="0" smtClean="0"/>
              <a:t>Results </a:t>
            </a:r>
            <a:r>
              <a:rPr lang="en-US" sz="2000" b="0" dirty="0"/>
              <a:t>(Y/N/A</a:t>
            </a:r>
            <a:r>
              <a:rPr lang="en-US" sz="2000" b="0" dirty="0" smtClean="0"/>
              <a:t>): 8/0/0</a:t>
            </a:r>
          </a:p>
          <a:p>
            <a:pPr marL="0" indent="0"/>
            <a:r>
              <a:rPr lang="en-US" sz="2000" b="0" dirty="0" smtClean="0"/>
              <a:t>Motion passes.</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14352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11-19-1043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endParaRPr lang="en-US" b="0" dirty="0" smtClean="0"/>
          </a:p>
          <a:p>
            <a:r>
              <a:rPr lang="en-US" b="0" dirty="0" smtClean="0"/>
              <a:t>Do you support enabling phase shift feedback for passive location ranging?</a:t>
            </a:r>
          </a:p>
          <a:p>
            <a:r>
              <a:rPr lang="en-US" b="0" dirty="0" smtClean="0"/>
              <a:t>Results (Y/N/A): 3/4/8</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24791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11-19-1507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201909-25:</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11-19-1507r2 </a:t>
            </a:r>
            <a:r>
              <a:rPr lang="en-US" sz="2000" b="0" dirty="0"/>
              <a:t>  for CIDs </a:t>
            </a:r>
            <a:r>
              <a:rPr lang="en-GB" sz="2000" b="0" dirty="0"/>
              <a:t>2384, 1283, 1213, 1284, 2472, 1285, 2099, 2100, 2372, 2095, 1078, 1431, 1231, 1084, 1085, 1098, 1939, 1954, 1947, 1951, 1994, 1955, 2035, 2052, 2066, 2092, 2107, </a:t>
            </a:r>
            <a:r>
              <a:rPr lang="en-GB" sz="2000" b="0" dirty="0" smtClean="0"/>
              <a:t>1981</a:t>
            </a:r>
            <a:r>
              <a:rPr lang="en-GB" sz="2000" b="0" dirty="0"/>
              <a:t>, 2023, 2378, 2439, 2215, 1944, 1429, 1108, 1379, 1073, </a:t>
            </a:r>
            <a:r>
              <a:rPr lang="en-GB" sz="2000" b="0" dirty="0" smtClean="0"/>
              <a:t>1421 and 1199,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Alecsander Eitan</a:t>
            </a:r>
            <a:endParaRPr lang="en-US" sz="2000" b="0" dirty="0"/>
          </a:p>
          <a:p>
            <a:pPr marL="0" indent="0"/>
            <a:r>
              <a:rPr lang="en-US" sz="2000" b="0" dirty="0"/>
              <a:t>Results (Y/N/A</a:t>
            </a:r>
            <a:r>
              <a:rPr lang="en-US" sz="2000" b="0" dirty="0" smtClean="0"/>
              <a:t>): 10/0/0</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09993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72992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a:t>
            </a:r>
            <a:r>
              <a:rPr lang="en-US" altLang="en-US" sz="2000" b="0" dirty="0" smtClean="0"/>
              <a:t>meeting slot (5 </a:t>
            </a:r>
            <a:r>
              <a:rPr lang="en-US" altLang="en-US" sz="2000" b="0" dirty="0" smtClean="0"/>
              <a:t>min)</a:t>
            </a:r>
          </a:p>
          <a:p>
            <a:pPr algn="just">
              <a:spcBef>
                <a:spcPct val="20000"/>
              </a:spcBef>
              <a:buFontTx/>
              <a:buChar char="•"/>
            </a:pPr>
            <a:r>
              <a:rPr lang="en-US" altLang="en-US" sz="2000" b="0" dirty="0" smtClean="0"/>
              <a:t>CR assignment and current status of open call for CR volunteers (11-19-431) (15min) – as time permits. – rescheduled to Wed. morning. </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3</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7249940"/>
              </p:ext>
            </p:extLst>
          </p:nvPr>
        </p:nvGraphicFramePr>
        <p:xfrm>
          <a:off x="929215" y="1484786"/>
          <a:ext cx="10460568" cy="39901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c>
                  <a:txBody>
                    <a:bodyPr/>
                    <a:lstStyle/>
                    <a:p>
                      <a:r>
                        <a:rPr lang="en-US" sz="1600" kern="1200" baseline="0" dirty="0" smtClean="0">
                          <a:solidFill>
                            <a:schemeClr val="dk1"/>
                          </a:solidFill>
                          <a:latin typeface="+mn-lt"/>
                          <a:ea typeface="+mn-ea"/>
                          <a:cs typeface="+mn-cs"/>
                        </a:rPr>
                        <a:t>20min – as needed</a:t>
                      </a:r>
                      <a:endParaRPr lang="en-US" sz="1600" kern="1200" dirty="0">
                        <a:solidFill>
                          <a:schemeClr val="dk1"/>
                        </a:solidFill>
                        <a:latin typeface="+mn-lt"/>
                        <a:ea typeface="+mn-ea"/>
                        <a:cs typeface="+mn-cs"/>
                      </a:endParaRPr>
                    </a:p>
                  </a:txBody>
                  <a:tcPr marT="45712" marB="45712"/>
                </a:tc>
              </a:tr>
              <a:tr h="167632">
                <a:tc>
                  <a:txBody>
                    <a:bodyPr/>
                    <a:lstStyle/>
                    <a:p>
                      <a:r>
                        <a:rPr lang="en-US" sz="1400" strike="sngStrike" dirty="0" smtClean="0"/>
                        <a:t>11-19-1491</a:t>
                      </a:r>
                      <a:endParaRPr lang="en-US" sz="1400" strike="sngStrike" dirty="0"/>
                    </a:p>
                  </a:txBody>
                  <a:tcPr marT="45712" marB="45712"/>
                </a:tc>
                <a:tc>
                  <a:txBody>
                    <a:bodyPr/>
                    <a:lstStyle/>
                    <a:p>
                      <a:r>
                        <a:rPr lang="en-US" sz="1400" strike="sngStrike" dirty="0" smtClean="0"/>
                        <a:t>Qi Wang</a:t>
                      </a:r>
                      <a:endParaRPr lang="en-US" sz="14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smtClean="0"/>
                        <a:t>Text clarification for "ISTA2RSTA LMR Feedback Policy" bit in the Extended Capabilities element</a:t>
                      </a:r>
                    </a:p>
                  </a:txBody>
                  <a:tcPr marT="45712" marB="45712"/>
                </a:tc>
                <a:tc>
                  <a:txBody>
                    <a:bodyPr/>
                    <a:lstStyle/>
                    <a:p>
                      <a:r>
                        <a:rPr lang="en-US" sz="1400" strike="sngStrike" dirty="0" smtClean="0"/>
                        <a:t>CR</a:t>
                      </a:r>
                      <a:endParaRPr lang="en-US" sz="1400" strike="sngStrike" dirty="0"/>
                    </a:p>
                  </a:txBody>
                  <a:tcPr marT="45712" marB="45712"/>
                </a:tc>
                <a:tc>
                  <a:txBody>
                    <a:bodyPr/>
                    <a:lstStyle/>
                    <a:p>
                      <a:r>
                        <a:rPr lang="en-US" sz="1600" strike="sngStrike" dirty="0" smtClean="0"/>
                        <a:t>20min</a:t>
                      </a:r>
                      <a:endParaRPr lang="en-US" strike="sngStrike" dirty="0"/>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90min</a:t>
                      </a:r>
                      <a:endParaRPr lang="en-US" sz="1600" kern="1200" dirty="0" smtClean="0">
                        <a:solidFill>
                          <a:schemeClr val="dk1"/>
                        </a:solidFill>
                        <a:latin typeface="+mn-lt"/>
                        <a:ea typeface="+mn-ea"/>
                        <a:cs typeface="+mn-cs"/>
                      </a:endParaRP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849790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11-19-1537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201909-26:</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11-19-1537r1 for </a:t>
            </a:r>
            <a:r>
              <a:rPr lang="en-US" sz="2000" b="0" dirty="0"/>
              <a:t>CIDs </a:t>
            </a:r>
            <a:r>
              <a:rPr lang="en-US" sz="2000" b="0" dirty="0" smtClean="0"/>
              <a:t>1295</a:t>
            </a:r>
            <a:r>
              <a:rPr lang="en-GB"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9/0/0</a:t>
            </a:r>
          </a:p>
          <a:p>
            <a:pPr marL="0" indent="0"/>
            <a:r>
              <a:rPr lang="en-US" sz="2000" b="0" dirty="0" smtClean="0"/>
              <a:t>Motion passes.</a:t>
            </a:r>
            <a:endParaRPr lang="en-US" sz="2000" b="0" dirty="0" smtClean="0"/>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11-19-1559</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201909-26:</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11-19-1559r? for </a:t>
            </a:r>
            <a:r>
              <a:rPr lang="en-US" sz="2000" b="0" dirty="0"/>
              <a:t>CIDs </a:t>
            </a:r>
            <a:r>
              <a:rPr lang="en-GB" sz="2000" b="0" dirty="0"/>
              <a:t>1801, 1611, 1612, 1664, 2355, 2513, 1807, 1808, 1856, 1862, 1909, 1910, 2267, 2308, 2309, 2426, 2453, 2457, 2461, 2462, 2486, 2487, </a:t>
            </a:r>
            <a:r>
              <a:rPr lang="en-GB" sz="2000" b="0" dirty="0" smtClean="0"/>
              <a:t>and 2488,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p>
          <a:p>
            <a:pPr marL="0" indent="0"/>
            <a:r>
              <a:rPr lang="en-US" sz="2000" b="0" dirty="0" smtClean="0"/>
              <a:t>Second:</a:t>
            </a:r>
            <a:endParaRPr lang="en-US" sz="2000" b="0" dirty="0"/>
          </a:p>
          <a:p>
            <a:pPr marL="0" indent="0"/>
            <a:r>
              <a:rPr lang="en-US" sz="2000" b="0" dirty="0"/>
              <a:t>Results </a:t>
            </a:r>
            <a:r>
              <a:rPr lang="en-US" sz="2000" b="0" dirty="0" smtClean="0"/>
              <a:t>(</a:t>
            </a:r>
            <a:r>
              <a:rPr lang="en-US" sz="2000" b="0" dirty="0"/>
              <a:t>Y/N/A</a:t>
            </a:r>
            <a:r>
              <a:rPr lang="en-US" sz="2000" b="0" dirty="0" smtClean="0"/>
              <a:t>): </a:t>
            </a:r>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0212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0900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99004600"/>
              </p:ext>
            </p:extLst>
          </p:nvPr>
        </p:nvGraphicFramePr>
        <p:xfrm>
          <a:off x="929215" y="1484786"/>
          <a:ext cx="10460568" cy="319769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11-19-1578</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20 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11-19-1659</a:t>
                      </a:r>
                      <a:endParaRPr lang="en-US" sz="16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?min</a:t>
                      </a: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6594784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751687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591655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5</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43988211"/>
              </p:ext>
            </p:extLst>
          </p:nvPr>
        </p:nvGraphicFramePr>
        <p:xfrm>
          <a:off x="929215" y="1484786"/>
          <a:ext cx="10460568" cy="38377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a:t>
                      </a:r>
                      <a:r>
                        <a:rPr lang="en-US" sz="1400" kern="1200" dirty="0" smtClean="0">
                          <a:solidFill>
                            <a:schemeClr val="dk1"/>
                          </a:solidFill>
                          <a:latin typeface="+mn-lt"/>
                          <a:ea typeface="+mn-ea"/>
                          <a:cs typeface="+mn-cs"/>
                        </a:rPr>
                        <a:t>needed</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11-19-035</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40min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88277">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244661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214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8040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161769694"/>
              </p:ext>
            </p:extLst>
          </p:nvPr>
        </p:nvGraphicFramePr>
        <p:xfrm>
          <a:off x="929215" y="1484786"/>
          <a:ext cx="10460568" cy="359391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25min </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35min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a:t>
                      </a:r>
                      <a:endParaRPr lang="en-US" dirty="0"/>
                    </a:p>
                  </a:txBody>
                  <a:tcPr marT="45712" marB="45712"/>
                </a:tc>
              </a:tr>
              <a:tr h="188277">
                <a:tc>
                  <a:txBody>
                    <a:bodyPr/>
                    <a:lstStyle/>
                    <a:p>
                      <a:r>
                        <a:rPr lang="en-US" sz="1400" dirty="0" smtClean="0"/>
                        <a:t>11-19-1563</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for Miscellaneous CIDs in LB240_part 2</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a:t>
                      </a:r>
                      <a:r>
                        <a:rPr lang="en-US" sz="1600" baseline="0" dirty="0" smtClean="0"/>
                        <a:t> – as time permits</a:t>
                      </a:r>
                      <a:endParaRPr lang="en-US" sz="1600"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570653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81784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466213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82783623"/>
              </p:ext>
            </p:extLst>
          </p:nvPr>
        </p:nvGraphicFramePr>
        <p:xfrm>
          <a:off x="929215" y="1484786"/>
          <a:ext cx="10460568" cy="38682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 – as time permits</a:t>
                      </a:r>
                      <a:endParaRPr lang="en-US" dirty="0"/>
                    </a:p>
                  </a:txBody>
                  <a:tcPr marT="45712" marB="45712"/>
                </a:tc>
              </a:tr>
              <a:tr h="188277">
                <a:tc>
                  <a:txBody>
                    <a:bodyPr/>
                    <a:lstStyle/>
                    <a:p>
                      <a:r>
                        <a:rPr lang="en-US" sz="1400" dirty="0" smtClean="0"/>
                        <a:t>11-19-1572</a:t>
                      </a:r>
                      <a:endParaRPr lang="en-US" sz="1400" dirty="0"/>
                    </a:p>
                  </a:txBody>
                  <a:tcPr marT="45712" marB="45712"/>
                </a:tc>
                <a:tc>
                  <a:txBody>
                    <a:bodyPr/>
                    <a:lstStyle/>
                    <a:p>
                      <a:r>
                        <a:rPr lang="en-US" sz="1400" dirty="0" err="1" smtClean="0"/>
                        <a:t>Rethna</a:t>
                      </a:r>
                      <a:r>
                        <a:rPr lang="en-US" sz="1400" dirty="0" smtClean="0"/>
                        <a:t> </a:t>
                      </a:r>
                      <a:r>
                        <a:rPr lang="en-US" sz="1400" dirty="0" err="1" smtClean="0"/>
                        <a:t>Pulikkoonattu</a:t>
                      </a:r>
                      <a:r>
                        <a:rPr lang="en-US" sz="1400" dirty="0" smtClean="0"/>
                        <a:t>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Secure-LTF: Unintentional Beamforming </a:t>
                      </a:r>
                    </a:p>
                  </a:txBody>
                  <a:tcPr marT="45712" marB="45712"/>
                </a:tc>
                <a:tc>
                  <a:txBody>
                    <a:bodyPr/>
                    <a:lstStyle/>
                    <a:p>
                      <a:r>
                        <a:rPr lang="en-US" sz="1400" dirty="0" smtClean="0"/>
                        <a:t>Technical</a:t>
                      </a:r>
                      <a:endParaRPr lang="en-US" sz="1400" dirty="0"/>
                    </a:p>
                  </a:txBody>
                  <a:tcPr marT="45712" marB="45712"/>
                </a:tc>
                <a:tc>
                  <a:txBody>
                    <a:bodyPr/>
                    <a:lstStyle/>
                    <a:p>
                      <a:r>
                        <a:rPr lang="en-US" sz="1600" kern="1200" dirty="0" smtClean="0">
                          <a:solidFill>
                            <a:schemeClr val="dk1"/>
                          </a:solidFill>
                          <a:latin typeface="+mn-lt"/>
                          <a:ea typeface="+mn-ea"/>
                          <a:cs typeface="+mn-cs"/>
                        </a:rPr>
                        <a:t>40min </a:t>
                      </a:r>
                      <a:endParaRPr lang="en-US" sz="1600" kern="1200" dirty="0">
                        <a:solidFill>
                          <a:schemeClr val="dk1"/>
                        </a:solidFill>
                        <a:latin typeface="+mn-lt"/>
                        <a:ea typeface="+mn-ea"/>
                        <a:cs typeface="+mn-cs"/>
                      </a:endParaRPr>
                    </a:p>
                  </a:txBody>
                  <a:tcPr marT="45712" marB="45712"/>
                </a:tc>
              </a:tr>
              <a:tr h="188277">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4229118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74185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782971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6455597"/>
              </p:ext>
            </p:extLst>
          </p:nvPr>
        </p:nvGraphicFramePr>
        <p:xfrm>
          <a:off x="929215" y="1484786"/>
          <a:ext cx="10460568" cy="34719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kern="1200" dirty="0">
                        <a:solidFill>
                          <a:schemeClr val="dk1"/>
                        </a:solidFill>
                        <a:latin typeface="+mn-lt"/>
                        <a:ea typeface="+mn-ea"/>
                        <a:cs typeface="+mn-cs"/>
                      </a:endParaRPr>
                    </a:p>
                  </a:txBody>
                  <a:tcPr marT="45712" marB="45712"/>
                </a:tc>
              </a:tr>
              <a:tr h="188277">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5562016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88269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70199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11-19-xxxx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88541</TotalTime>
  <Words>5453</Words>
  <Application>Microsoft Office PowerPoint</Application>
  <PresentationFormat>Widescreen</PresentationFormat>
  <Paragraphs>1214</Paragraphs>
  <Slides>82</Slides>
  <Notes>24</Notes>
  <HiddenSlides>7</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82</vt:i4>
      </vt:variant>
    </vt:vector>
  </HeadingPairs>
  <TitlesOfParts>
    <vt:vector size="92"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Re-motion of 11-19-1062</vt:lpstr>
      <vt:lpstr>Re-motion of 11-19-579 – incorrect CID#s</vt:lpstr>
      <vt:lpstr>Re-motion of 11-19-579</vt:lpstr>
      <vt:lpstr>Reminder to do attendance</vt:lpstr>
      <vt:lpstr>Recess</vt:lpstr>
      <vt:lpstr>Meeting Slot # 2 discussion items</vt:lpstr>
      <vt:lpstr>Meeting Slot # 2 discussion items</vt:lpstr>
      <vt:lpstr>Submission 11-19-1491</vt:lpstr>
      <vt:lpstr>Submission 11-19-1043</vt:lpstr>
      <vt:lpstr>Submission 11-19-1507</vt:lpstr>
      <vt:lpstr>Reminder to do attendance</vt:lpstr>
      <vt:lpstr>Recess</vt:lpstr>
      <vt:lpstr>Meeting Slot # 3 discussion items</vt:lpstr>
      <vt:lpstr>Meeting Slot # 3 discussion items</vt:lpstr>
      <vt:lpstr>Submission 11-19-1537</vt:lpstr>
      <vt:lpstr>Submission 11-19-1559</vt:lpstr>
      <vt:lpstr>Reminder to do attendance</vt:lpstr>
      <vt:lpstr>Recess</vt:lpstr>
      <vt:lpstr>Meeting Slot # 4 discussion items</vt:lpstr>
      <vt:lpstr>Reminder to do attendance</vt:lpstr>
      <vt:lpstr>Recess</vt:lpstr>
      <vt:lpstr>Meeting Slot # 5 discussion items</vt:lpstr>
      <vt:lpstr>Reminder to do attendance</vt:lpstr>
      <vt:lpstr>Recess</vt:lpstr>
      <vt:lpstr>Meeting Slot # 6 discussion items</vt:lpstr>
      <vt:lpstr>Reminder to do attendance</vt:lpstr>
      <vt:lpstr>Recess</vt:lpstr>
      <vt:lpstr>Meeting Slot # 7 discussion items</vt:lpstr>
      <vt:lpstr>Reminder to do attendance</vt:lpstr>
      <vt:lpstr>Recess</vt:lpstr>
      <vt:lpstr>Meeting Slot # 6 discussion items</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598</cp:revision>
  <cp:lastPrinted>1601-01-01T00:00:00Z</cp:lastPrinted>
  <dcterms:created xsi:type="dcterms:W3CDTF">2018-08-06T10:28:59Z</dcterms:created>
  <dcterms:modified xsi:type="dcterms:W3CDTF">2019-09-17T08:58:37Z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2019-08-14 16:17:28Z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