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63" r:id="rId62"/>
    <p:sldId id="364" r:id="rId63"/>
    <p:sldId id="356" r:id="rId64"/>
    <p:sldId id="365" r:id="rId65"/>
    <p:sldId id="366" r:id="rId66"/>
    <p:sldId id="357" r:id="rId67"/>
    <p:sldId id="367" r:id="rId68"/>
    <p:sldId id="368" r:id="rId69"/>
    <p:sldId id="358" r:id="rId70"/>
    <p:sldId id="369" r:id="rId71"/>
    <p:sldId id="370" r:id="rId72"/>
    <p:sldId id="359" r:id="rId73"/>
    <p:sldId id="371" r:id="rId74"/>
    <p:sldId id="372" r:id="rId75"/>
    <p:sldId id="312" r:id="rId76"/>
    <p:sldId id="259" r:id="rId77"/>
    <p:sldId id="260" r:id="rId78"/>
    <p:sldId id="261" r:id="rId79"/>
    <p:sldId id="262" r:id="rId80"/>
    <p:sldId id="263" r:id="rId81"/>
    <p:sldId id="264" r:id="rId8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63"/>
            <p14:sldId id="364"/>
          </p14:sldIdLst>
        </p14:section>
        <p14:section name="Slot#5" id="{D51E15C0-1BE5-4B71-8375-F6B1D2A3FFBF}">
          <p14:sldIdLst>
            <p14:sldId id="356"/>
            <p14:sldId id="365"/>
            <p14:sldId id="366"/>
          </p14:sldIdLst>
        </p14:section>
        <p14:section name="Slot #6" id="{C6C71488-E606-43ED-9503-8F91C556A2EE}">
          <p14:sldIdLst>
            <p14:sldId id="357"/>
            <p14:sldId id="367"/>
            <p14:sldId id="368"/>
          </p14:sldIdLst>
        </p14:section>
        <p14:section name="Slot#7" id="{D59D5964-9646-4C25-959D-E55F97EAE577}">
          <p14:sldIdLst>
            <p14:sldId id="358"/>
            <p14:sldId id="369"/>
            <p14:sldId id="370"/>
          </p14:sldIdLst>
        </p14:section>
        <p14:section name="Slot#8" id="{8E96248C-F68A-4072-9233-7995FAD6763C}">
          <p14:sldIdLst>
            <p14:sldId id="359"/>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8" d="100"/>
          <a:sy n="78" d="100"/>
        </p:scale>
        <p:origin x="12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659380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2019-09-15</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0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a:t>
            </a:r>
            <a:r>
              <a:rPr lang="en-US" altLang="en-US" sz="1400" b="0" dirty="0" smtClean="0"/>
              <a:t>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5309690"/>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a:t>
                      </a:r>
                      <a:r>
                        <a:rPr lang="en-US" sz="1400" dirty="0" smtClean="0"/>
                        <a:t>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72411302"/>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a:t>
            </a:r>
            <a:r>
              <a:rPr lang="en-US" altLang="en-US" sz="2000" b="0" dirty="0" smtClean="0"/>
              <a:t>25 </a:t>
            </a:r>
            <a:r>
              <a:rPr lang="en-US" altLang="en-US" sz="2000" b="0" dirty="0" smtClean="0"/>
              <a:t>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a:t>
            </a:r>
            <a:r>
              <a:rPr lang="en-US" altLang="en-US" sz="2000" b="0" dirty="0" smtClean="0"/>
              <a:t>13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endParaRPr lang="en-US" sz="1600" kern="1200" dirty="0" smtClean="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July 31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a:t>
            </a:r>
            <a:r>
              <a:rPr lang="en-US" sz="2000" b="0" dirty="0"/>
              <a:t>depicted by document 11-19-1436r1 for CIDs 1693, </a:t>
            </a:r>
            <a:r>
              <a:rPr lang="en-US" sz="2000" b="0" dirty="0" smtClean="0"/>
              <a:t>1766 and 1777,</a:t>
            </a:r>
            <a:r>
              <a:rPr lang="en-US" sz="2000" b="0" dirty="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14</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Aug. 21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a:t>
            </a:r>
            <a:r>
              <a:rPr lang="en-US" sz="2000" b="0" dirty="0" smtClean="0"/>
              <a:t>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11-19-1454r1 for CIDs 1104, 1366, 2310, 2281, 2303, 1560, 1545, 1536, 1537, 1538, 1539, 1540, 2156, 2204, 2256  and </a:t>
            </a:r>
            <a:r>
              <a:rPr lang="en-US" sz="2000" b="0" dirty="0" smtClean="0"/>
              <a:t>1984,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11-19-1460r1 for CIDs 2145 and </a:t>
            </a:r>
            <a:r>
              <a:rPr lang="en-US" sz="2000" b="0" dirty="0" smtClean="0"/>
              <a:t>2146,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endParaRPr lang="en-US" sz="2000" b="0" dirty="0"/>
          </a:p>
          <a:p>
            <a:pPr marL="0" indent="0"/>
            <a:r>
              <a:rPr lang="en-US" sz="2000" b="0" dirty="0"/>
              <a:t>1127, 1386, 1462, </a:t>
            </a:r>
            <a:r>
              <a:rPr lang="en-US" sz="2000" b="0" dirty="0" smtClean="0"/>
              <a:t>1648, </a:t>
            </a:r>
            <a:r>
              <a:rPr lang="en-US" sz="2000" b="0" dirty="0"/>
              <a:t>1709, 2437, 1581, 1658 and </a:t>
            </a:r>
            <a:r>
              <a:rPr lang="en-US" sz="2000" b="0" dirty="0" smtClean="0"/>
              <a:t>1711,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9/0/0 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a:t>
            </a:r>
            <a:r>
              <a:rPr lang="en-US" sz="2000" b="0" dirty="0" smtClean="0"/>
              <a:t>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a:t>
            </a:r>
            <a:r>
              <a:rPr lang="en-US" sz="2000" b="0" dirty="0" smtClean="0"/>
              <a:t>: Ali Raissinia</a:t>
            </a:r>
            <a:r>
              <a:rPr lang="en-US" sz="2000" b="0" dirty="0" smtClean="0"/>
              <a:t>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a:t>
            </a:r>
            <a:r>
              <a:rPr lang="en-US" sz="2000" b="0" dirty="0" smtClean="0"/>
              <a:t>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a:t>
            </a:r>
            <a:r>
              <a:rPr lang="en-US" sz="2000" b="0" dirty="0"/>
              <a:t>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a:t>
            </a:r>
            <a:r>
              <a:rPr lang="en-US" sz="2000" b="0" dirty="0"/>
              <a:t>text changes </a:t>
            </a:r>
            <a:r>
              <a:rPr lang="en-US" sz="2000" b="0" dirty="0" smtClean="0"/>
              <a:t>identified in doc 11-19-1483r2</a:t>
            </a:r>
            <a:r>
              <a:rPr lang="en-US" sz="2000" b="0" dirty="0" smtClean="0"/>
              <a:t>,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endParaRPr lang="en-US" sz="2000" b="0" dirty="0" smtClean="0"/>
          </a:p>
          <a:p>
            <a:pPr marL="0" indent="0"/>
            <a:r>
              <a:rPr lang="en-US" sz="2000" b="0" dirty="0" smtClean="0"/>
              <a:t>Second</a:t>
            </a:r>
            <a:r>
              <a:rPr lang="en-US" sz="2000" b="0" dirty="0" smtClean="0"/>
              <a:t>: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a:t>
            </a:r>
            <a:r>
              <a:rPr lang="en-US" sz="2000" b="0" dirty="0" smtClean="0"/>
              <a:t>to </a:t>
            </a:r>
            <a:r>
              <a:rPr lang="en-US" sz="2000" b="0" dirty="0"/>
              <a:t>adopt the </a:t>
            </a:r>
            <a:r>
              <a:rPr lang="en-US" sz="2000" b="0" dirty="0" smtClean="0"/>
              <a:t>resolutions d</a:t>
            </a:r>
            <a:r>
              <a:rPr lang="en-US" sz="2000" b="0" dirty="0" smtClean="0"/>
              <a:t>epicted </a:t>
            </a:r>
            <a:r>
              <a:rPr lang="en-US" sz="2000" b="0" dirty="0"/>
              <a:t>by document 11-19-1438r3 for CIDs 2499, 2435, and 2436</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a:t>
            </a:r>
            <a:r>
              <a:rPr lang="en-US" sz="2000" b="0" dirty="0" smtClean="0"/>
              <a:t>: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endParaRPr lang="en-US" sz="2000" b="0" dirty="0" smtClean="0"/>
          </a:p>
          <a:p>
            <a:pPr marL="0" indent="0"/>
            <a:r>
              <a:rPr lang="en-US" sz="2000" b="0" dirty="0" smtClean="0"/>
              <a:t>Second</a:t>
            </a:r>
            <a:r>
              <a:rPr lang="en-US" sz="2000" b="0" dirty="0" smtClean="0"/>
              <a:t>: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endParaRPr lang="en-US" sz="2000" b="0" dirty="0" smtClean="0"/>
          </a:p>
          <a:p>
            <a:pPr marL="0" indent="0"/>
            <a:r>
              <a:rPr lang="en-US" sz="2000" b="0" dirty="0" smtClean="0"/>
              <a:t>Second</a:t>
            </a:r>
            <a:r>
              <a:rPr lang="en-US" sz="2000" b="0" dirty="0" smtClean="0"/>
              <a:t>: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endParaRPr lang="en-US" sz="2000" b="0" dirty="0" smtClean="0"/>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 – rescheduled to Wed. morning. </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a:t>
            </a:r>
            <a:r>
              <a:rPr lang="en-US" sz="2000" b="0" dirty="0"/>
              <a:t>text changes </a:t>
            </a:r>
            <a:r>
              <a:rPr lang="en-US" sz="2000" b="0" dirty="0" smtClean="0"/>
              <a:t>in </a:t>
            </a:r>
            <a:r>
              <a:rPr lang="en-US" sz="2000" b="0" dirty="0"/>
              <a:t>doc </a:t>
            </a:r>
            <a:r>
              <a:rPr lang="en-US" sz="2000" b="0" dirty="0" smtClean="0"/>
              <a:t>11-19-1491r1</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a:t>
            </a:r>
            <a:r>
              <a:rPr lang="en-US" altLang="en-US" sz="2000" b="0" dirty="0" smtClean="0"/>
              <a:t>meeting slot (5 </a:t>
            </a:r>
            <a:r>
              <a:rPr lang="en-US" altLang="en-US" sz="2000" b="0" dirty="0" smtClean="0"/>
              <a:t>min)</a:t>
            </a:r>
          </a:p>
          <a:p>
            <a:pPr algn="just">
              <a:spcBef>
                <a:spcPct val="20000"/>
              </a:spcBef>
              <a:buFontTx/>
              <a:buChar char="•"/>
            </a:pPr>
            <a:r>
              <a:rPr lang="en-US" altLang="en-US" sz="2000" b="0" dirty="0" smtClean="0"/>
              <a:t>CR </a:t>
            </a:r>
            <a:r>
              <a:rPr lang="en-US" altLang="en-US" sz="2000" b="0" dirty="0" smtClean="0"/>
              <a:t>assignment and current status of open call for CR volunteers</a:t>
            </a:r>
            <a:r>
              <a:rPr lang="en-US" altLang="en-US" sz="2000" b="0" dirty="0"/>
              <a:t> </a:t>
            </a:r>
            <a:r>
              <a:rPr lang="en-US" altLang="en-US" sz="2000" b="0" dirty="0" smtClean="0"/>
              <a:t>(11-19-431) (15min</a:t>
            </a:r>
            <a:r>
              <a:rPr lang="en-US" altLang="en-US" sz="2000" b="0" dirty="0" smtClean="0"/>
              <a:t>) – as time permits. – rescheduled to Wed. morning. </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93636071"/>
              </p:ext>
            </p:extLst>
          </p:nvPr>
        </p:nvGraphicFramePr>
        <p:xfrm>
          <a:off x="929215" y="1484786"/>
          <a:ext cx="10460568" cy="40206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20min</a:t>
                      </a:r>
                      <a:endParaRPr lang="en-US"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 </a:t>
                      </a:r>
                      <a:r>
                        <a:rPr lang="en-US" sz="1600" kern="1200" dirty="0" smtClean="0">
                          <a:solidFill>
                            <a:schemeClr val="dk1"/>
                          </a:solidFill>
                          <a:latin typeface="+mn-lt"/>
                          <a:ea typeface="+mn-ea"/>
                          <a:cs typeface="+mn-cs"/>
                        </a:rPr>
                        <a:t>–</a:t>
                      </a:r>
                      <a:r>
                        <a:rPr lang="en-US" sz="1600" kern="1200" baseline="0" dirty="0" smtClean="0">
                          <a:solidFill>
                            <a:schemeClr val="dk1"/>
                          </a:solidFill>
                          <a:latin typeface="+mn-lt"/>
                          <a:ea typeface="+mn-ea"/>
                          <a:cs typeface="+mn-cs"/>
                        </a:rPr>
                        <a:t> as time permits</a:t>
                      </a: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 </a:t>
            </a:r>
            <a:r>
              <a:rPr lang="en-US" sz="2000" b="0" dirty="0"/>
              <a:t>  for CIDs </a:t>
            </a:r>
            <a:r>
              <a:rPr lang="en-US" sz="2000" b="0" dirty="0" smtClean="0"/>
              <a:t>1235</a:t>
            </a:r>
            <a:r>
              <a:rPr lang="en-GB"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nvPr>
        </p:nvGraphicFramePr>
        <p:xfrm>
          <a:off x="929215" y="1484786"/>
          <a:ext cx="10460568" cy="359391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11-19-1578</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nvPr>
        </p:nvGraphicFramePr>
        <p:xfrm>
          <a:off x="929215" y="1484786"/>
          <a:ext cx="10460568" cy="38377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02020780"/>
              </p:ext>
            </p:extLst>
          </p:nvPr>
        </p:nvGraphicFramePr>
        <p:xfrm>
          <a:off x="929215" y="1484786"/>
          <a:ext cx="10460568" cy="359391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endParaRPr lang="en-US" dirty="0"/>
                    </a:p>
                  </a:txBody>
                  <a:tcPr marT="45712" marB="45712"/>
                </a:tc>
              </a:tr>
              <a:tr h="188277">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r>
                        <a:rPr lang="en-US" sz="1600" baseline="0" dirty="0" smtClean="0"/>
                        <a:t> – as time permits</a:t>
                      </a:r>
                      <a:endParaRPr lang="en-US" sz="16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570653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nvPr>
        </p:nvGraphicFramePr>
        <p:xfrm>
          <a:off x="929215" y="1484786"/>
          <a:ext cx="10460568" cy="38682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6455597"/>
              </p:ext>
            </p:extLst>
          </p:nvPr>
        </p:nvGraphicFramePr>
        <p:xfrm>
          <a:off x="929215" y="1484786"/>
          <a:ext cx="10460568" cy="3471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87222</TotalTime>
  <Words>5288</Words>
  <Application>Microsoft Office PowerPoint</Application>
  <PresentationFormat>Widescreen</PresentationFormat>
  <Paragraphs>1193</Paragraphs>
  <Slides>81</Slides>
  <Notes>24</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2 discussion items</vt:lpstr>
      <vt:lpstr>Meeting Slot # 3 discussion items</vt:lpstr>
      <vt:lpstr>Submission 11-19-1537</vt:lpstr>
      <vt:lpstr>Reminder to do attendance</vt:lpstr>
      <vt:lpstr>Recess</vt:lpstr>
      <vt:lpstr>Meeting Slot # 4 discussion items</vt:lpstr>
      <vt:lpstr>Reminder to do attendance</vt:lpstr>
      <vt:lpstr>Recess</vt:lpstr>
      <vt:lpstr>Meeting Slot # 5 discussion items</vt:lpstr>
      <vt:lpstr>Reminder to do attendance</vt:lpstr>
      <vt:lpstr>Recess</vt:lpstr>
      <vt:lpstr>Meeting Slot # 6 discussion items</vt:lpstr>
      <vt:lpstr>Reminder to do attendance</vt:lpstr>
      <vt:lpstr>Recess</vt:lpstr>
      <vt:lpstr>Meeting Slot # 7 discussion items</vt:lpstr>
      <vt:lpstr>Reminder to do attendance</vt:lpstr>
      <vt:lpstr>Recess</vt:lpstr>
      <vt:lpstr>Meeting Slot # 6 discussion items</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587</cp:revision>
  <cp:lastPrinted>1601-01-01T00:00:00Z</cp:lastPrinted>
  <dcterms:created xsi:type="dcterms:W3CDTF">2018-08-06T10:28:59Z</dcterms:created>
  <dcterms:modified xsi:type="dcterms:W3CDTF">2019-09-16T10:59:28Z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