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318" r:id="rId19"/>
    <p:sldId id="324" r:id="rId20"/>
    <p:sldId id="323" r:id="rId21"/>
    <p:sldId id="322" r:id="rId22"/>
    <p:sldId id="321" r:id="rId23"/>
    <p:sldId id="320" r:id="rId24"/>
    <p:sldId id="319" r:id="rId25"/>
    <p:sldId id="325" r:id="rId26"/>
    <p:sldId id="327" r:id="rId27"/>
    <p:sldId id="328" r:id="rId28"/>
    <p:sldId id="329" r:id="rId29"/>
    <p:sldId id="330" r:id="rId30"/>
    <p:sldId id="331" r:id="rId31"/>
    <p:sldId id="332" r:id="rId32"/>
    <p:sldId id="338" r:id="rId33"/>
    <p:sldId id="333" r:id="rId34"/>
    <p:sldId id="335" r:id="rId35"/>
    <p:sldId id="336" r:id="rId36"/>
    <p:sldId id="337" r:id="rId37"/>
    <p:sldId id="317" r:id="rId38"/>
    <p:sldId id="339" r:id="rId39"/>
    <p:sldId id="340" r:id="rId40"/>
    <p:sldId id="341" r:id="rId41"/>
    <p:sldId id="342" r:id="rId42"/>
    <p:sldId id="344" r:id="rId43"/>
    <p:sldId id="343" r:id="rId44"/>
    <p:sldId id="312" r:id="rId45"/>
    <p:sldId id="259" r:id="rId46"/>
    <p:sldId id="260" r:id="rId47"/>
    <p:sldId id="261" r:id="rId48"/>
    <p:sldId id="262" r:id="rId49"/>
    <p:sldId id="263" r:id="rId50"/>
    <p:sldId id="264" r:id="rId5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Lst>
        </p14:section>
        <p14:section name="Slot#1" id="{D034DA8E-AAAC-4FE4-96D8-FD4E97D1BB71}">
          <p14:sldIdLst>
            <p14:sldId id="318"/>
            <p14:sldId id="324"/>
            <p14:sldId id="323"/>
            <p14:sldId id="322"/>
            <p14:sldId id="321"/>
            <p14:sldId id="320"/>
            <p14:sldId id="319"/>
            <p14:sldId id="325"/>
            <p14:sldId id="327"/>
            <p14:sldId id="328"/>
            <p14:sldId id="329"/>
            <p14:sldId id="330"/>
            <p14:sldId id="331"/>
            <p14:sldId id="332"/>
            <p14:sldId id="338"/>
            <p14:sldId id="333"/>
            <p14:sldId id="335"/>
            <p14:sldId id="336"/>
            <p14:sldId id="337"/>
            <p14:sldId id="317"/>
            <p14:sldId id="339"/>
            <p14:sldId id="340"/>
            <p14:sldId id="341"/>
            <p14:sldId id="342"/>
            <p14:sldId id="344"/>
            <p14:sldId id="343"/>
          </p14:sldIdLst>
        </p14:section>
        <p14:section name="Slot#2" id="{0E687B7E-720E-4035-8603-903AAF037B31}">
          <p14:sldIdLst/>
        </p14:section>
        <p14:section name="Slot#3" id="{5D49AB48-9724-48C6-97B3-577374A1C2CA}">
          <p14:sldIdLst/>
        </p14:section>
        <p14:section name="Slot#4" id="{6193A2DF-E32F-40FC-A604-C1274D537662}">
          <p14:sldIdLst/>
        </p14:section>
        <p14:section name="Slot#5" id="{D51E15C0-1BE5-4B71-8375-F6B1D2A3FFBF}">
          <p14:sldIdLst/>
        </p14:section>
        <p14:section name="Slot #6" id="{C6C71488-E606-43ED-9503-8F91C556A2EE}">
          <p14:sldIdLst/>
        </p14:section>
        <p14:section name="Slot#7" id="{D59D5964-9646-4C25-959D-E55F97EAE577}">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gev, Jonathan" initials="SJ" lastIdx="1" clrIdx="0">
    <p:extLst>
      <p:ext uri="{19B8F6BF-5375-455C-9EA6-DF929625EA0E}">
        <p15:presenceInfo xmlns:p15="http://schemas.microsoft.com/office/powerpoint/2012/main" userId="S-1-5-21-725345543-602162358-527237240-39876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40" autoAdjust="0"/>
    <p:restoredTop sz="94660"/>
  </p:normalViewPr>
  <p:slideViewPr>
    <p:cSldViewPr>
      <p:cViewPr varScale="1">
        <p:scale>
          <a:sx n="116" d="100"/>
          <a:sy n="116" d="100"/>
        </p:scale>
        <p:origin x="344" y="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9/10/2019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1062193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36</a:t>
            </a:fld>
            <a:endParaRPr lang="en-US"/>
          </a:p>
        </p:txBody>
      </p:sp>
    </p:spTree>
    <p:extLst>
      <p:ext uri="{BB962C8B-B14F-4D97-AF65-F5344CB8AC3E}">
        <p14:creationId xmlns:p14="http://schemas.microsoft.com/office/powerpoint/2010/main" val="32609184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37</a:t>
            </a:fld>
            <a:endParaRPr lang="en-US"/>
          </a:p>
        </p:txBody>
      </p:sp>
    </p:spTree>
    <p:extLst>
      <p:ext uri="{BB962C8B-B14F-4D97-AF65-F5344CB8AC3E}">
        <p14:creationId xmlns:p14="http://schemas.microsoft.com/office/powerpoint/2010/main" val="27416049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802.11-19/1360r1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Sep. 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2019-09-10</a:t>
            </a:r>
            <a:endParaRPr lang="en-GB" sz="2000" b="0" dirty="0" smtClean="0"/>
          </a:p>
        </p:txBody>
      </p:sp>
      <p:sp>
        <p:nvSpPr>
          <p:cNvPr id="6" name="Date Placeholder 3"/>
          <p:cNvSpPr>
            <a:spLocks noGrp="1"/>
          </p:cNvSpPr>
          <p:nvPr>
            <p:ph type="dt" idx="10"/>
          </p:nvPr>
        </p:nvSpPr>
        <p:spPr/>
        <p:txBody>
          <a:bodyPr/>
          <a:lstStyle/>
          <a:p>
            <a:r>
              <a:rPr lang="en-US" smtClean="0"/>
              <a:t>Sep.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283"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a:t>
            </a:r>
            <a:r>
              <a:rPr lang="en-US" dirty="0" smtClean="0">
                <a:solidFill>
                  <a:schemeClr val="tx1"/>
                </a:solidFill>
                <a:cs typeface="DejaVu Sans" pitchFamily="34" charset="0"/>
              </a:rPr>
              <a:t>notices</a:t>
            </a:r>
            <a:endParaRPr lang="en-US" dirty="0">
              <a:solidFill>
                <a:schemeClr val="tx1"/>
              </a:solidFill>
              <a:cs typeface="DejaVu Sans" pitchFamily="34" charset="0"/>
            </a:endParaRP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4067718271"/>
              </p:ext>
            </p:extLst>
          </p:nvPr>
        </p:nvGraphicFramePr>
        <p:xfrm>
          <a:off x="3071664" y="2204864"/>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nchor="ct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263352" y="1628801"/>
            <a:ext cx="5904655" cy="4465614"/>
          </a:xfrm>
        </p:spPr>
        <p:txBody>
          <a:bodyPr/>
          <a:lstStyle/>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1800" b="0" dirty="0"/>
              <a:t>Agenda setting for the week.</a:t>
            </a:r>
          </a:p>
          <a:p>
            <a:pPr algn="just">
              <a:spcBef>
                <a:spcPct val="20000"/>
              </a:spcBef>
              <a:buFontTx/>
              <a:buChar char="•"/>
            </a:pPr>
            <a:r>
              <a:rPr lang="en-US" altLang="en-US" sz="1800" b="0" dirty="0" smtClean="0"/>
              <a:t>Consider approval of previous </a:t>
            </a:r>
            <a:r>
              <a:rPr lang="en-US" altLang="en-US" sz="1800" b="0" dirty="0"/>
              <a:t>meeting </a:t>
            </a:r>
            <a:r>
              <a:rPr lang="en-US" altLang="en-US" sz="1800" b="0" dirty="0" smtClean="0"/>
              <a:t>minutes:</a:t>
            </a:r>
          </a:p>
          <a:p>
            <a:pPr lvl="1" algn="just">
              <a:spcBef>
                <a:spcPct val="20000"/>
              </a:spcBef>
              <a:buFontTx/>
              <a:buChar char="•"/>
            </a:pPr>
            <a:r>
              <a:rPr lang="en-US" altLang="en-US" sz="1400" b="0" dirty="0" smtClean="0"/>
              <a:t>11-19-1273 </a:t>
            </a:r>
            <a:r>
              <a:rPr lang="en-US" altLang="en-US" sz="1400" b="0" dirty="0" smtClean="0"/>
              <a:t>Meeting minute July 2019 session.</a:t>
            </a:r>
          </a:p>
          <a:p>
            <a:pPr lvl="1" algn="just">
              <a:spcBef>
                <a:spcPct val="20000"/>
              </a:spcBef>
              <a:buFontTx/>
              <a:buChar char="•"/>
            </a:pPr>
            <a:r>
              <a:rPr lang="en-US" altLang="en-US" sz="1400" dirty="0"/>
              <a:t>11-19-1403 </a:t>
            </a:r>
            <a:r>
              <a:rPr lang="en-US" altLang="en-US" sz="1400" dirty="0" err="1"/>
              <a:t>Telecon</a:t>
            </a:r>
            <a:r>
              <a:rPr lang="en-US" altLang="en-US" sz="1400" dirty="0"/>
              <a:t> Minutes July 31st, 2019</a:t>
            </a:r>
            <a:endParaRPr lang="en-US" altLang="en-US" sz="1400" b="0" dirty="0" smtClean="0"/>
          </a:p>
          <a:p>
            <a:pPr lvl="1" algn="just">
              <a:spcBef>
                <a:spcPct val="20000"/>
              </a:spcBef>
              <a:buFontTx/>
              <a:buChar char="•"/>
            </a:pPr>
            <a:r>
              <a:rPr lang="en-US" sz="1400" dirty="0" smtClean="0"/>
              <a:t>11-19-1410 </a:t>
            </a:r>
            <a:r>
              <a:rPr lang="en-US" sz="1400" dirty="0" err="1" smtClean="0"/>
              <a:t>Telecon</a:t>
            </a:r>
            <a:r>
              <a:rPr lang="en-US" sz="1400" dirty="0" smtClean="0"/>
              <a:t> </a:t>
            </a:r>
            <a:r>
              <a:rPr lang="en-US" sz="1400" dirty="0"/>
              <a:t>Minutes August 7th, 2019</a:t>
            </a:r>
            <a:endParaRPr lang="en-US" altLang="en-US" sz="1400" dirty="0" smtClean="0"/>
          </a:p>
          <a:p>
            <a:pPr lvl="1" algn="just">
              <a:spcBef>
                <a:spcPct val="20000"/>
              </a:spcBef>
              <a:buFontTx/>
              <a:buChar char="•"/>
            </a:pPr>
            <a:r>
              <a:rPr lang="en-US" altLang="en-US" sz="1400" dirty="0" smtClean="0"/>
              <a:t>11-19-1439 </a:t>
            </a:r>
            <a:r>
              <a:rPr lang="en-US" altLang="en-US" sz="1400" dirty="0" err="1" smtClean="0"/>
              <a:t>Telecon</a:t>
            </a:r>
            <a:r>
              <a:rPr lang="en-US" altLang="en-US" sz="1400" dirty="0" smtClean="0"/>
              <a:t> minutes August 14</a:t>
            </a:r>
            <a:r>
              <a:rPr lang="en-US" altLang="en-US" sz="1400" baseline="30000" dirty="0" smtClean="0"/>
              <a:t>th</a:t>
            </a:r>
            <a:r>
              <a:rPr lang="en-US" altLang="en-US" sz="1400" dirty="0" smtClean="0"/>
              <a:t>, 2019</a:t>
            </a:r>
            <a:endParaRPr lang="en-US" altLang="en-US" sz="1400" dirty="0"/>
          </a:p>
          <a:p>
            <a:pPr lvl="1" algn="just">
              <a:spcBef>
                <a:spcPct val="20000"/>
              </a:spcBef>
              <a:buFontTx/>
              <a:buChar char="•"/>
            </a:pPr>
            <a:r>
              <a:rPr lang="en-US" altLang="en-US" sz="1400" dirty="0" smtClean="0"/>
              <a:t>11-19-1463 </a:t>
            </a:r>
            <a:r>
              <a:rPr lang="en-US" altLang="en-US" sz="1400" dirty="0" err="1" smtClean="0"/>
              <a:t>TGaz</a:t>
            </a:r>
            <a:r>
              <a:rPr lang="en-US" altLang="en-US" sz="1400" dirty="0" smtClean="0"/>
              <a:t> </a:t>
            </a:r>
            <a:r>
              <a:rPr lang="en-US" altLang="en-US" sz="1400" dirty="0" err="1" smtClean="0"/>
              <a:t>telecon</a:t>
            </a:r>
            <a:r>
              <a:rPr lang="en-US" altLang="en-US" sz="1400" dirty="0" smtClean="0"/>
              <a:t> minutes August 21</a:t>
            </a:r>
            <a:r>
              <a:rPr lang="en-US" altLang="en-US" sz="1400" baseline="30000" dirty="0" smtClean="0"/>
              <a:t>st</a:t>
            </a:r>
            <a:r>
              <a:rPr lang="en-US" altLang="en-US" sz="1400" dirty="0" smtClean="0"/>
              <a:t>, 2019</a:t>
            </a:r>
          </a:p>
          <a:p>
            <a:pPr lvl="1" algn="just">
              <a:spcBef>
                <a:spcPct val="20000"/>
              </a:spcBef>
              <a:buFontTx/>
              <a:buChar char="•"/>
            </a:pPr>
            <a:r>
              <a:rPr lang="en-US" altLang="en-US" sz="1400" dirty="0" smtClean="0"/>
              <a:t>11-19-1464 </a:t>
            </a:r>
            <a:r>
              <a:rPr lang="en-US" altLang="en-US" sz="1400" dirty="0" err="1" smtClean="0"/>
              <a:t>TGaz</a:t>
            </a:r>
            <a:r>
              <a:rPr lang="en-US" altLang="en-US" sz="1400" dirty="0" smtClean="0"/>
              <a:t> </a:t>
            </a:r>
            <a:r>
              <a:rPr lang="en-US" altLang="en-US" sz="1400" dirty="0" err="1" smtClean="0"/>
              <a:t>telecon</a:t>
            </a:r>
            <a:r>
              <a:rPr lang="en-US" altLang="en-US" sz="1400" dirty="0" smtClean="0"/>
              <a:t> minutes August 28</a:t>
            </a:r>
            <a:r>
              <a:rPr lang="en-US" altLang="en-US" sz="1400" baseline="30000" dirty="0" smtClean="0"/>
              <a:t>th</a:t>
            </a:r>
            <a:r>
              <a:rPr lang="en-US" altLang="en-US" sz="1400" dirty="0" smtClean="0"/>
              <a:t>, 2019</a:t>
            </a:r>
          </a:p>
          <a:p>
            <a:pPr lvl="1" algn="just">
              <a:spcBef>
                <a:spcPct val="20000"/>
              </a:spcBef>
              <a:buFontTx/>
              <a:buChar char="•"/>
            </a:pPr>
            <a:r>
              <a:rPr lang="en-US" altLang="en-US" sz="1400" b="0" dirty="0" smtClean="0"/>
              <a:t>11-19-1490 </a:t>
            </a:r>
            <a:r>
              <a:rPr lang="en-US" sz="1400" dirty="0"/>
              <a:t>Ad Hoc Meeting Minutes Sep 2019 </a:t>
            </a:r>
            <a:r>
              <a:rPr lang="en-US" sz="1400" dirty="0" smtClean="0"/>
              <a:t>Session</a:t>
            </a:r>
          </a:p>
          <a:p>
            <a:pPr algn="just">
              <a:spcBef>
                <a:spcPct val="20000"/>
              </a:spcBef>
              <a:buFontTx/>
              <a:buChar char="•"/>
            </a:pPr>
            <a:r>
              <a:rPr lang="en-US" altLang="en-US" sz="1800" b="0" dirty="0" smtClean="0"/>
              <a:t>Consider comment resolution for adoption.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
        <p:nvSpPr>
          <p:cNvPr id="8" name="Content Placeholder 2"/>
          <p:cNvSpPr txBox="1">
            <a:spLocks/>
          </p:cNvSpPr>
          <p:nvPr/>
        </p:nvSpPr>
        <p:spPr bwMode="auto">
          <a:xfrm>
            <a:off x="6287345" y="1628801"/>
            <a:ext cx="5713311" cy="4465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altLang="en-US" sz="1800" b="0" kern="0" dirty="0" smtClean="0"/>
              <a:t>Consider comment resolution for adoption.</a:t>
            </a:r>
          </a:p>
          <a:p>
            <a:pPr algn="just">
              <a:spcBef>
                <a:spcPct val="20000"/>
              </a:spcBef>
              <a:buFontTx/>
              <a:buChar char="•"/>
            </a:pPr>
            <a:r>
              <a:rPr lang="en-US" altLang="en-US" sz="1800" b="0" kern="0" dirty="0" smtClean="0"/>
              <a:t>CR assignment and current status of open call for CR volunteers. (11-19-431)</a:t>
            </a:r>
          </a:p>
          <a:p>
            <a:pPr algn="just">
              <a:spcBef>
                <a:spcPct val="20000"/>
              </a:spcBef>
              <a:buFontTx/>
              <a:buChar char="•"/>
            </a:pPr>
            <a:r>
              <a:rPr lang="en-US" altLang="en-US" sz="1800" b="0" kern="0" dirty="0" smtClean="0"/>
              <a:t>Consider comment resolution for adoption.</a:t>
            </a:r>
          </a:p>
          <a:p>
            <a:pPr algn="just">
              <a:spcBef>
                <a:spcPct val="20000"/>
              </a:spcBef>
              <a:buFontTx/>
              <a:buChar char="•"/>
            </a:pPr>
            <a:r>
              <a:rPr lang="en-US" altLang="en-US" sz="1800" b="0" kern="0" dirty="0" smtClean="0"/>
              <a:t>Review target ad hoc meeting dates towards the Nov. meeting (if needed).</a:t>
            </a:r>
          </a:p>
          <a:p>
            <a:pPr algn="just">
              <a:spcBef>
                <a:spcPct val="20000"/>
              </a:spcBef>
              <a:buFontTx/>
              <a:buChar char="•"/>
            </a:pPr>
            <a:r>
              <a:rPr lang="en-US" altLang="en-US" sz="1800" b="0" kern="0" dirty="0" smtClean="0"/>
              <a:t>Consider any other technical material.</a:t>
            </a:r>
          </a:p>
          <a:p>
            <a:pPr algn="just">
              <a:spcBef>
                <a:spcPct val="20000"/>
              </a:spcBef>
              <a:buFontTx/>
              <a:buChar char="•"/>
            </a:pPr>
            <a:r>
              <a:rPr lang="en-US" altLang="en-US" sz="1800" b="0" kern="0" dirty="0" smtClean="0"/>
              <a:t>Consider July accomplishments and targets for Nov. meeting.</a:t>
            </a:r>
          </a:p>
          <a:p>
            <a:pPr algn="just">
              <a:spcBef>
                <a:spcPct val="20000"/>
              </a:spcBef>
              <a:buFontTx/>
              <a:buChar char="•"/>
            </a:pPr>
            <a:endParaRPr lang="en-US" altLang="en-US" sz="1800" b="0" kern="0"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855381707"/>
              </p:ext>
            </p:extLst>
          </p:nvPr>
        </p:nvGraphicFramePr>
        <p:xfrm>
          <a:off x="914401" y="1340768"/>
          <a:ext cx="10460567" cy="3687920"/>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11-19-1360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July 2019 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r>
              <a:tr h="182872">
                <a:tc>
                  <a:txBody>
                    <a:bodyPr/>
                    <a:lstStyle/>
                    <a:p>
                      <a:r>
                        <a:rPr lang="en-US" sz="1800" kern="1200" dirty="0" smtClean="0">
                          <a:solidFill>
                            <a:schemeClr val="dk1"/>
                          </a:solidFill>
                          <a:latin typeface="+mn-lt"/>
                          <a:ea typeface="+mn-ea"/>
                          <a:cs typeface="+mn-cs"/>
                        </a:rPr>
                        <a:t>11-19-1273</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Assaf Kasher</a:t>
                      </a:r>
                      <a:endParaRPr lang="en-US" sz="1800" kern="1200" dirty="0">
                        <a:solidFill>
                          <a:schemeClr val="dk1"/>
                        </a:solidFill>
                        <a:latin typeface="+mn-lt"/>
                        <a:ea typeface="+mn-ea"/>
                        <a:cs typeface="+mn-cs"/>
                      </a:endParaRPr>
                    </a:p>
                  </a:txBody>
                  <a:tcPr marT="45712" marB="45712"/>
                </a:tc>
                <a:tc>
                  <a:txBody>
                    <a:bodyPr/>
                    <a:lstStyle/>
                    <a:p>
                      <a:r>
                        <a:rPr lang="en-US" altLang="en-US" sz="1800" b="0" dirty="0" smtClean="0"/>
                        <a:t>Meeting minute July 2019 session</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r>
              <a:tr h="182872">
                <a:tc>
                  <a:txBody>
                    <a:bodyPr/>
                    <a:lstStyle/>
                    <a:p>
                      <a:r>
                        <a:rPr lang="en-US" altLang="en-US" sz="1800" dirty="0" smtClean="0"/>
                        <a:t>11-19-1403</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Roy Want</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dirty="0" err="1" smtClean="0"/>
                        <a:t>Telecon</a:t>
                      </a:r>
                      <a:r>
                        <a:rPr lang="en-US" altLang="en-US" sz="1800" dirty="0" smtClean="0"/>
                        <a:t> Minutes July 31st, 2019</a:t>
                      </a:r>
                      <a:endParaRPr lang="en-US" altLang="en-US" sz="1800" b="0" dirty="0" smtClean="0"/>
                    </a:p>
                  </a:txBody>
                  <a:tcPr marT="45712" marB="45712"/>
                </a:tc>
                <a:tc>
                  <a:txBody>
                    <a:bodyPr/>
                    <a:lstStyle/>
                    <a:p>
                      <a:r>
                        <a:rPr lang="en-US" sz="1800" kern="1200" dirty="0" smtClean="0">
                          <a:solidFill>
                            <a:schemeClr val="dk1"/>
                          </a:solidFill>
                          <a:latin typeface="+mn-lt"/>
                          <a:ea typeface="+mn-ea"/>
                          <a:cs typeface="+mn-cs"/>
                        </a:rPr>
                        <a:t>Minutes</a:t>
                      </a:r>
                      <a:endParaRPr lang="en-US" sz="1800" kern="1200" dirty="0">
                        <a:solidFill>
                          <a:schemeClr val="dk1"/>
                        </a:solidFill>
                        <a:latin typeface="+mn-lt"/>
                        <a:ea typeface="+mn-ea"/>
                        <a:cs typeface="+mn-cs"/>
                      </a:endParaRPr>
                    </a:p>
                  </a:txBody>
                  <a:tcPr marT="45712" marB="45712"/>
                </a:tc>
              </a:tr>
              <a:tr h="182872">
                <a:tc>
                  <a:txBody>
                    <a:bodyPr/>
                    <a:lstStyle/>
                    <a:p>
                      <a:r>
                        <a:rPr lang="en-US" sz="1800" kern="1200" dirty="0" smtClean="0">
                          <a:solidFill>
                            <a:schemeClr val="dk1"/>
                          </a:solidFill>
                          <a:latin typeface="+mn-lt"/>
                          <a:ea typeface="+mn-ea"/>
                          <a:cs typeface="+mn-cs"/>
                        </a:rPr>
                        <a:t>11-19-1410</a:t>
                      </a:r>
                      <a:endParaRPr lang="en-US" sz="1800" kern="1200" dirty="0">
                        <a:solidFill>
                          <a:schemeClr val="dk1"/>
                        </a:solidFill>
                        <a:latin typeface="+mn-lt"/>
                        <a:ea typeface="+mn-ea"/>
                        <a:cs typeface="+mn-cs"/>
                      </a:endParaRPr>
                    </a:p>
                  </a:txBody>
                  <a:tcPr marT="45712" marB="45712"/>
                </a:tc>
                <a:tc>
                  <a:txBody>
                    <a:bodyPr/>
                    <a:lstStyle/>
                    <a:p>
                      <a:r>
                        <a:rPr lang="en-US" dirty="0" smtClean="0"/>
                        <a:t>Roy Want</a:t>
                      </a:r>
                      <a:endParaRPr lang="en-US"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err="1" smtClean="0"/>
                        <a:t>Telecon</a:t>
                      </a:r>
                      <a:r>
                        <a:rPr lang="en-US" sz="1800" dirty="0" smtClean="0"/>
                        <a:t> Minutes August 7th, 2019</a:t>
                      </a:r>
                      <a:endParaRPr lang="en-US" altLang="en-US" sz="1800" dirty="0" smtClean="0"/>
                    </a:p>
                  </a:txBody>
                  <a:tcPr marT="45712" marB="45712"/>
                </a:tc>
                <a:tc>
                  <a:txBody>
                    <a:bodyPr/>
                    <a:lstStyle/>
                    <a:p>
                      <a:r>
                        <a:rPr lang="en-US" sz="1800" kern="1200" smtClean="0">
                          <a:solidFill>
                            <a:schemeClr val="dk1"/>
                          </a:solidFill>
                          <a:latin typeface="+mn-lt"/>
                          <a:ea typeface="+mn-ea"/>
                          <a:cs typeface="+mn-cs"/>
                        </a:rPr>
                        <a:t>Minutes</a:t>
                      </a:r>
                      <a:endParaRPr lang="en-US" dirty="0"/>
                    </a:p>
                  </a:txBody>
                  <a:tcPr marT="45712" marB="45712"/>
                </a:tc>
              </a:tr>
              <a:tr h="182872">
                <a:tc>
                  <a:txBody>
                    <a:bodyPr/>
                    <a:lstStyle/>
                    <a:p>
                      <a:r>
                        <a:rPr lang="en-US" dirty="0" smtClean="0"/>
                        <a:t>11-19-1439</a:t>
                      </a:r>
                      <a:endParaRPr lang="en-US" dirty="0"/>
                    </a:p>
                  </a:txBody>
                  <a:tcPr marT="45712" marB="45712"/>
                </a:tc>
                <a:tc>
                  <a:txBody>
                    <a:bodyPr/>
                    <a:lstStyle/>
                    <a:p>
                      <a:r>
                        <a:rPr lang="en-US" dirty="0" smtClean="0"/>
                        <a:t>Assaf Kasher</a:t>
                      </a:r>
                      <a:endParaRPr lang="en-US"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dirty="0" err="1" smtClean="0"/>
                        <a:t>Telecon</a:t>
                      </a:r>
                      <a:r>
                        <a:rPr lang="en-US" altLang="en-US" sz="1800" dirty="0" smtClean="0"/>
                        <a:t> minutes August 14</a:t>
                      </a:r>
                      <a:r>
                        <a:rPr lang="en-US" altLang="en-US" sz="1800" baseline="30000" dirty="0" smtClean="0"/>
                        <a:t>th</a:t>
                      </a:r>
                      <a:r>
                        <a:rPr lang="en-US" altLang="en-US" sz="1800" dirty="0" smtClean="0"/>
                        <a:t>, 2019</a:t>
                      </a:r>
                    </a:p>
                  </a:txBody>
                  <a:tcPr marT="45712" marB="45712"/>
                </a:tc>
                <a:tc>
                  <a:txBody>
                    <a:bodyPr/>
                    <a:lstStyle/>
                    <a:p>
                      <a:r>
                        <a:rPr lang="en-US" sz="1800" kern="1200" smtClean="0">
                          <a:solidFill>
                            <a:schemeClr val="dk1"/>
                          </a:solidFill>
                          <a:latin typeface="+mn-lt"/>
                          <a:ea typeface="+mn-ea"/>
                          <a:cs typeface="+mn-cs"/>
                        </a:rPr>
                        <a:t>Minutes</a:t>
                      </a:r>
                      <a:endParaRPr lang="en-US" dirty="0"/>
                    </a:p>
                  </a:txBody>
                  <a:tcPr marT="45712" marB="45712"/>
                </a:tc>
              </a:tr>
              <a:tr h="182872">
                <a:tc>
                  <a:txBody>
                    <a:bodyPr/>
                    <a:lstStyle/>
                    <a:p>
                      <a:r>
                        <a:rPr lang="en-US" dirty="0" smtClean="0"/>
                        <a:t>11-19-1463</a:t>
                      </a:r>
                      <a:endParaRPr lang="en-US" dirty="0"/>
                    </a:p>
                  </a:txBody>
                  <a:tcPr marT="45712" marB="45712"/>
                </a:tc>
                <a:tc>
                  <a:txBody>
                    <a:bodyPr/>
                    <a:lstStyle/>
                    <a:p>
                      <a:r>
                        <a:rPr lang="en-US" dirty="0" smtClean="0"/>
                        <a:t>Assaf Kasher</a:t>
                      </a:r>
                      <a:endParaRPr lang="en-US"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dirty="0" err="1" smtClean="0"/>
                        <a:t>TGaz</a:t>
                      </a:r>
                      <a:r>
                        <a:rPr lang="en-US" altLang="en-US" sz="1800" dirty="0" smtClean="0"/>
                        <a:t> </a:t>
                      </a:r>
                      <a:r>
                        <a:rPr lang="en-US" altLang="en-US" sz="1800" dirty="0" err="1" smtClean="0"/>
                        <a:t>telecon</a:t>
                      </a:r>
                      <a:r>
                        <a:rPr lang="en-US" altLang="en-US" sz="1800" dirty="0" smtClean="0"/>
                        <a:t> minutes August 21</a:t>
                      </a:r>
                      <a:r>
                        <a:rPr lang="en-US" altLang="en-US" sz="1800" baseline="30000" dirty="0" smtClean="0"/>
                        <a:t>st</a:t>
                      </a:r>
                      <a:r>
                        <a:rPr lang="en-US" altLang="en-US" sz="1800" dirty="0" smtClean="0"/>
                        <a:t>, 2019</a:t>
                      </a:r>
                    </a:p>
                  </a:txBody>
                  <a:tcPr marT="45712" marB="45712"/>
                </a:tc>
                <a:tc>
                  <a:txBody>
                    <a:bodyPr/>
                    <a:lstStyle/>
                    <a:p>
                      <a:r>
                        <a:rPr lang="en-US" sz="1800" kern="1200" smtClean="0">
                          <a:solidFill>
                            <a:schemeClr val="dk1"/>
                          </a:solidFill>
                          <a:latin typeface="+mn-lt"/>
                          <a:ea typeface="+mn-ea"/>
                          <a:cs typeface="+mn-cs"/>
                        </a:rPr>
                        <a:t>Minutes</a:t>
                      </a:r>
                      <a:endParaRPr lang="en-US" dirty="0"/>
                    </a:p>
                  </a:txBody>
                  <a:tcPr marT="45712" marB="45712"/>
                </a:tc>
              </a:tr>
              <a:tr h="182872">
                <a:tc>
                  <a:txBody>
                    <a:bodyPr/>
                    <a:lstStyle/>
                    <a:p>
                      <a:r>
                        <a:rPr lang="en-US" dirty="0" smtClean="0"/>
                        <a:t>11-19-1464</a:t>
                      </a:r>
                      <a:endParaRPr lang="en-US" dirty="0"/>
                    </a:p>
                  </a:txBody>
                  <a:tcPr marT="45712" marB="45712"/>
                </a:tc>
                <a:tc>
                  <a:txBody>
                    <a:bodyPr/>
                    <a:lstStyle/>
                    <a:p>
                      <a:r>
                        <a:rPr lang="en-US" dirty="0" smtClean="0"/>
                        <a:t>Assaf Kasher</a:t>
                      </a:r>
                      <a:endParaRPr lang="en-US"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dirty="0" err="1" smtClean="0"/>
                        <a:t>TGaz</a:t>
                      </a:r>
                      <a:r>
                        <a:rPr lang="en-US" altLang="en-US" sz="1800" dirty="0" smtClean="0"/>
                        <a:t> </a:t>
                      </a:r>
                      <a:r>
                        <a:rPr lang="en-US" altLang="en-US" sz="1800" dirty="0" err="1" smtClean="0"/>
                        <a:t>telecon</a:t>
                      </a:r>
                      <a:r>
                        <a:rPr lang="en-US" altLang="en-US" sz="1800" dirty="0" smtClean="0"/>
                        <a:t> minutes August 28</a:t>
                      </a:r>
                      <a:r>
                        <a:rPr lang="en-US" altLang="en-US" sz="1800" baseline="30000" dirty="0" smtClean="0"/>
                        <a:t>th</a:t>
                      </a:r>
                      <a:endParaRPr lang="en-US" altLang="en-US" sz="1800" dirty="0" smtClean="0"/>
                    </a:p>
                  </a:txBody>
                  <a:tcPr marT="45712" marB="45712"/>
                </a:tc>
                <a:tc>
                  <a:txBody>
                    <a:bodyPr/>
                    <a:lstStyle/>
                    <a:p>
                      <a:r>
                        <a:rPr lang="en-US" sz="1800" kern="1200" smtClean="0">
                          <a:solidFill>
                            <a:schemeClr val="dk1"/>
                          </a:solidFill>
                          <a:latin typeface="+mn-lt"/>
                          <a:ea typeface="+mn-ea"/>
                          <a:cs typeface="+mn-cs"/>
                        </a:rPr>
                        <a:t>Minutes</a:t>
                      </a:r>
                      <a:endParaRPr lang="en-US" dirty="0"/>
                    </a:p>
                  </a:txBody>
                  <a:tcPr marT="45712" marB="45712"/>
                </a:tc>
              </a:tr>
              <a:tr h="182872">
                <a:tc>
                  <a:txBody>
                    <a:bodyPr/>
                    <a:lstStyle/>
                    <a:p>
                      <a:r>
                        <a:rPr lang="en-US" dirty="0" smtClean="0"/>
                        <a:t>11-19-1490</a:t>
                      </a:r>
                      <a:endParaRPr lang="en-US" dirty="0"/>
                    </a:p>
                  </a:txBody>
                  <a:tcPr marT="45712" marB="45712"/>
                </a:tc>
                <a:tc>
                  <a:txBody>
                    <a:bodyPr/>
                    <a:lstStyle/>
                    <a:p>
                      <a:r>
                        <a:rPr lang="en-US" dirty="0" smtClean="0"/>
                        <a:t>Roy Want</a:t>
                      </a:r>
                      <a:endParaRPr lang="en-US"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Ad Hoc Meeting Minutes Sep 2019 Session</a:t>
                      </a:r>
                    </a:p>
                  </a:txBody>
                  <a:tcPr marT="45712" marB="45712"/>
                </a:tc>
                <a:tc>
                  <a:txBody>
                    <a:bodyPr/>
                    <a:lstStyle/>
                    <a:p>
                      <a:r>
                        <a:rPr lang="en-US" sz="1800" kern="1200" dirty="0" smtClean="0">
                          <a:solidFill>
                            <a:schemeClr val="dk1"/>
                          </a:solidFill>
                          <a:latin typeface="+mn-lt"/>
                          <a:ea typeface="+mn-ea"/>
                          <a:cs typeface="+mn-cs"/>
                        </a:rPr>
                        <a:t>Minutes</a:t>
                      </a:r>
                      <a:endParaRPr lang="en-US" dirty="0"/>
                    </a:p>
                  </a:txBody>
                  <a:tcPr marT="45712" marB="45712"/>
                </a:tc>
              </a:tr>
              <a:tr h="182872">
                <a:tc>
                  <a:txBody>
                    <a:bodyPr/>
                    <a:lstStyle/>
                    <a:p>
                      <a:endParaRPr lang="en-US" dirty="0"/>
                    </a:p>
                  </a:txBody>
                  <a:tcPr marT="45712" marB="45712"/>
                </a:tc>
                <a:tc>
                  <a:txBody>
                    <a:bodyPr/>
                    <a:lstStyle/>
                    <a:p>
                      <a:endParaRPr lang="en-US"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11-19/1273 “</a:t>
            </a:r>
            <a:r>
              <a:rPr lang="en-US" b="0" dirty="0" err="1" smtClean="0"/>
              <a:t>TGaz</a:t>
            </a:r>
            <a:r>
              <a:rPr lang="en-US" b="0" dirty="0" smtClean="0"/>
              <a:t> July 2019 session” </a:t>
            </a:r>
            <a:r>
              <a:rPr lang="en-US" b="0" dirty="0"/>
              <a:t>posted to Mentor on </a:t>
            </a:r>
            <a:r>
              <a:rPr lang="en-US" b="0" dirty="0" smtClean="0"/>
              <a:t>Aug. 5</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201909-01:</a:t>
            </a:r>
            <a:endParaRPr lang="en-US" b="0" dirty="0"/>
          </a:p>
          <a:p>
            <a:pPr marL="0" indent="0"/>
            <a:r>
              <a:rPr lang="en-US" b="0" dirty="0"/>
              <a:t>Move to approve document </a:t>
            </a:r>
            <a:r>
              <a:rPr lang="en-US" b="0" dirty="0" smtClean="0"/>
              <a:t>11-19/1273r0 as </a:t>
            </a:r>
            <a:r>
              <a:rPr lang="en-US" b="0" dirty="0" err="1"/>
              <a:t>TGaz</a:t>
            </a:r>
            <a:r>
              <a:rPr lang="en-US" b="0" dirty="0"/>
              <a:t> meeting minutes for the </a:t>
            </a:r>
            <a:r>
              <a:rPr lang="en-US" b="0" dirty="0" smtClean="0"/>
              <a:t>July 2019 session. </a:t>
            </a:r>
            <a:endParaRPr lang="en-US" b="0" dirty="0"/>
          </a:p>
          <a:p>
            <a:pPr marL="0" indent="0"/>
            <a:endParaRPr lang="en-US" b="0" dirty="0"/>
          </a:p>
          <a:p>
            <a:r>
              <a:rPr lang="en-US" b="0" dirty="0"/>
              <a:t>Moved by:</a:t>
            </a:r>
          </a:p>
          <a:p>
            <a:r>
              <a:rPr lang="en-US" b="0" dirty="0"/>
              <a:t>Seconded by:</a:t>
            </a:r>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11-19/1403 “</a:t>
            </a:r>
            <a:r>
              <a:rPr lang="en-US" b="0" dirty="0" err="1" smtClean="0"/>
              <a:t>TGaz</a:t>
            </a:r>
            <a:r>
              <a:rPr lang="en-US" b="0" dirty="0" smtClean="0"/>
              <a:t> </a:t>
            </a:r>
            <a:r>
              <a:rPr lang="en-US" b="0" dirty="0" err="1" smtClean="0"/>
              <a:t>telecon</a:t>
            </a:r>
            <a:r>
              <a:rPr lang="en-US" b="0" dirty="0" smtClean="0"/>
              <a:t> minutes July 31</a:t>
            </a:r>
            <a:r>
              <a:rPr lang="en-US" b="0" baseline="30000" dirty="0" smtClean="0"/>
              <a:t>st</a:t>
            </a:r>
            <a:r>
              <a:rPr lang="en-US" b="0" dirty="0" smtClean="0"/>
              <a:t>” </a:t>
            </a:r>
            <a:r>
              <a:rPr lang="en-US" b="0" dirty="0"/>
              <a:t>posted to Mentor on </a:t>
            </a:r>
            <a:r>
              <a:rPr lang="en-US" b="0" dirty="0" smtClean="0"/>
              <a:t>Aug. 5</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201909-02:</a:t>
            </a:r>
            <a:endParaRPr lang="en-US" dirty="0"/>
          </a:p>
          <a:p>
            <a:pPr marL="0" indent="0"/>
            <a:r>
              <a:rPr lang="en-US" b="0" dirty="0"/>
              <a:t>Move to approve document </a:t>
            </a:r>
            <a:r>
              <a:rPr lang="en-US" b="0" dirty="0" smtClean="0"/>
              <a:t>11-19/1403r0 as </a:t>
            </a:r>
            <a:r>
              <a:rPr lang="en-US" b="0" dirty="0" err="1"/>
              <a:t>TGaz</a:t>
            </a:r>
            <a:r>
              <a:rPr lang="en-US" b="0" dirty="0"/>
              <a:t> meeting minutes for the </a:t>
            </a:r>
            <a:r>
              <a:rPr lang="en-US" b="0" dirty="0" smtClean="0"/>
              <a:t>July 31</a:t>
            </a:r>
            <a:r>
              <a:rPr lang="en-US" b="0" baseline="30000" dirty="0" smtClean="0"/>
              <a:t>st</a:t>
            </a:r>
            <a:r>
              <a:rPr lang="en-US" b="0" dirty="0" smtClean="0"/>
              <a:t> </a:t>
            </a:r>
            <a:r>
              <a:rPr lang="en-US" b="0" dirty="0" err="1" smtClean="0"/>
              <a:t>teleocn</a:t>
            </a:r>
            <a:r>
              <a:rPr lang="en-US" b="0" dirty="0" smtClean="0"/>
              <a:t>. </a:t>
            </a:r>
            <a:endParaRPr lang="en-US" b="0" dirty="0"/>
          </a:p>
          <a:p>
            <a:pPr marL="0" indent="0"/>
            <a:endParaRPr lang="en-US" b="0" dirty="0"/>
          </a:p>
          <a:p>
            <a:r>
              <a:rPr lang="en-US" b="0" dirty="0"/>
              <a:t>Moved by:</a:t>
            </a:r>
          </a:p>
          <a:p>
            <a:r>
              <a:rPr lang="en-US" b="0" dirty="0"/>
              <a:t>Seconded by:</a:t>
            </a:r>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908998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Hanoi, Vietnam</a:t>
            </a:r>
          </a:p>
          <a:p>
            <a:pPr algn="ctr">
              <a:lnSpc>
                <a:spcPct val="90000"/>
              </a:lnSpc>
              <a:buFontTx/>
              <a:buNone/>
            </a:pPr>
            <a:r>
              <a:rPr lang="en-US" altLang="en-US" sz="4400" dirty="0" smtClean="0">
                <a:cs typeface="Times New Roman" panose="02020603050405020304" pitchFamily="18" charset="0"/>
              </a:rPr>
              <a:t>Sep. 15</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20</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(acting) </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11-19/1410r1 “</a:t>
            </a:r>
            <a:r>
              <a:rPr lang="en-US" b="0" dirty="0" err="1" smtClean="0"/>
              <a:t>TGaz</a:t>
            </a:r>
            <a:r>
              <a:rPr lang="en-US" b="0" dirty="0" smtClean="0"/>
              <a:t> </a:t>
            </a:r>
            <a:r>
              <a:rPr lang="en-US" b="0" dirty="0" err="1" smtClean="0"/>
              <a:t>telecon</a:t>
            </a:r>
            <a:r>
              <a:rPr lang="en-US" b="0" dirty="0" smtClean="0"/>
              <a:t> minutes August 7</a:t>
            </a:r>
            <a:r>
              <a:rPr lang="en-US" b="0" baseline="30000" dirty="0" smtClean="0"/>
              <a:t>th</a:t>
            </a:r>
            <a:r>
              <a:rPr lang="en-US" b="0" dirty="0" smtClean="0"/>
              <a:t>” </a:t>
            </a:r>
            <a:r>
              <a:rPr lang="en-US" b="0" dirty="0"/>
              <a:t>posted to Mentor on </a:t>
            </a:r>
            <a:r>
              <a:rPr lang="en-US" b="0" dirty="0" smtClean="0"/>
              <a:t>Aug. 13</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201909-03:</a:t>
            </a:r>
            <a:endParaRPr lang="en-US" dirty="0" smtClean="0"/>
          </a:p>
          <a:p>
            <a:pPr marL="0" indent="0"/>
            <a:r>
              <a:rPr lang="en-US" b="0" dirty="0" smtClean="0"/>
              <a:t>Move to approve document 11-19/1410r1 as </a:t>
            </a:r>
            <a:r>
              <a:rPr lang="en-US" b="0" dirty="0" err="1" smtClean="0"/>
              <a:t>TGaz</a:t>
            </a:r>
            <a:r>
              <a:rPr lang="en-US" b="0" dirty="0" smtClean="0"/>
              <a:t> meeting minutes for the Aug. 7</a:t>
            </a:r>
            <a:r>
              <a:rPr lang="en-US" b="0" baseline="30000" dirty="0" smtClean="0"/>
              <a:t>th</a:t>
            </a:r>
            <a:r>
              <a:rPr lang="en-US" b="0" dirty="0" smtClean="0"/>
              <a:t> </a:t>
            </a:r>
            <a:r>
              <a:rPr lang="en-US" b="0" dirty="0" err="1" smtClean="0"/>
              <a:t>teleocn</a:t>
            </a:r>
            <a:r>
              <a:rPr lang="en-US" b="0" dirty="0" smtClean="0"/>
              <a:t>. </a:t>
            </a:r>
          </a:p>
          <a:p>
            <a:pPr marL="0" indent="0"/>
            <a:endParaRPr lang="en-US" b="0" dirty="0"/>
          </a:p>
          <a:p>
            <a:r>
              <a:rPr lang="en-US" b="0" dirty="0"/>
              <a:t>Moved by:</a:t>
            </a:r>
          </a:p>
          <a:p>
            <a:r>
              <a:rPr lang="en-US" b="0" dirty="0"/>
              <a:t>Seconded by:</a:t>
            </a:r>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8637126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11-19/1439 “</a:t>
            </a:r>
            <a:r>
              <a:rPr lang="en-US" b="0" dirty="0" err="1" smtClean="0"/>
              <a:t>TGaz</a:t>
            </a:r>
            <a:r>
              <a:rPr lang="en-US" b="0" dirty="0" smtClean="0"/>
              <a:t> </a:t>
            </a:r>
            <a:r>
              <a:rPr lang="en-US" b="0" dirty="0" err="1" smtClean="0"/>
              <a:t>telecon</a:t>
            </a:r>
            <a:r>
              <a:rPr lang="en-US" b="0" dirty="0" smtClean="0"/>
              <a:t> minutes August 14</a:t>
            </a:r>
            <a:r>
              <a:rPr lang="en-US" b="0" baseline="30000" dirty="0" smtClean="0"/>
              <a:t>th</a:t>
            </a:r>
            <a:r>
              <a:rPr lang="en-US" b="0" dirty="0" smtClean="0"/>
              <a:t>” </a:t>
            </a:r>
            <a:r>
              <a:rPr lang="en-US" b="0" dirty="0"/>
              <a:t>posted to Mentor on </a:t>
            </a:r>
            <a:r>
              <a:rPr lang="en-US" b="0" dirty="0" smtClean="0"/>
              <a:t>Aug. 15</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201909-04:</a:t>
            </a:r>
            <a:endParaRPr lang="en-US" dirty="0"/>
          </a:p>
          <a:p>
            <a:pPr marL="0" indent="0"/>
            <a:r>
              <a:rPr lang="en-US" b="0" dirty="0"/>
              <a:t>Move to approve document </a:t>
            </a:r>
            <a:r>
              <a:rPr lang="en-US" b="0" dirty="0" smtClean="0"/>
              <a:t>11-19/1439r0 as </a:t>
            </a:r>
            <a:r>
              <a:rPr lang="en-US" b="0" dirty="0" err="1"/>
              <a:t>TGaz</a:t>
            </a:r>
            <a:r>
              <a:rPr lang="en-US" b="0" dirty="0"/>
              <a:t> meeting minutes for the </a:t>
            </a:r>
            <a:r>
              <a:rPr lang="en-US" b="0" dirty="0" smtClean="0"/>
              <a:t>Aug. 14</a:t>
            </a:r>
            <a:r>
              <a:rPr lang="en-US" b="0" baseline="30000" dirty="0" smtClean="0"/>
              <a:t>th</a:t>
            </a:r>
            <a:r>
              <a:rPr lang="en-US" b="0" dirty="0" smtClean="0"/>
              <a:t> </a:t>
            </a:r>
            <a:r>
              <a:rPr lang="en-US" b="0" dirty="0" err="1" smtClean="0"/>
              <a:t>teleocn</a:t>
            </a:r>
            <a:r>
              <a:rPr lang="en-US" b="0" dirty="0" smtClean="0"/>
              <a:t>. </a:t>
            </a:r>
            <a:endParaRPr lang="en-US" b="0" dirty="0"/>
          </a:p>
          <a:p>
            <a:pPr marL="0" indent="0"/>
            <a:endParaRPr lang="en-US" b="0" dirty="0"/>
          </a:p>
          <a:p>
            <a:r>
              <a:rPr lang="en-US" b="0" dirty="0"/>
              <a:t>Moved by:</a:t>
            </a:r>
          </a:p>
          <a:p>
            <a:r>
              <a:rPr lang="en-US" b="0" dirty="0"/>
              <a:t>Seconded by:</a:t>
            </a:r>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4862968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11-19/1463 “</a:t>
            </a:r>
            <a:r>
              <a:rPr lang="en-US" b="0" dirty="0" err="1" smtClean="0"/>
              <a:t>TGaz</a:t>
            </a:r>
            <a:r>
              <a:rPr lang="en-US" b="0" dirty="0" smtClean="0"/>
              <a:t> </a:t>
            </a:r>
            <a:r>
              <a:rPr lang="en-US" b="0" dirty="0" err="1" smtClean="0"/>
              <a:t>telecon</a:t>
            </a:r>
            <a:r>
              <a:rPr lang="en-US" b="0" dirty="0" smtClean="0"/>
              <a:t> minutes August 21</a:t>
            </a:r>
            <a:r>
              <a:rPr lang="en-US" b="0" baseline="30000" dirty="0" smtClean="0"/>
              <a:t>st</a:t>
            </a:r>
            <a:r>
              <a:rPr lang="en-US" b="0" dirty="0" smtClean="0"/>
              <a:t>” </a:t>
            </a:r>
            <a:r>
              <a:rPr lang="en-US" b="0" dirty="0"/>
              <a:t>posted to Mentor on </a:t>
            </a:r>
            <a:r>
              <a:rPr lang="en-US" b="0" dirty="0" smtClean="0"/>
              <a:t>Aug. 29</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201909-05:</a:t>
            </a:r>
            <a:endParaRPr lang="en-US" dirty="0"/>
          </a:p>
          <a:p>
            <a:pPr marL="0" indent="0"/>
            <a:r>
              <a:rPr lang="en-US" b="0" dirty="0"/>
              <a:t>Move to approve document </a:t>
            </a:r>
            <a:r>
              <a:rPr lang="en-US" b="0" dirty="0" smtClean="0"/>
              <a:t>11-19/1463r0 as </a:t>
            </a:r>
            <a:r>
              <a:rPr lang="en-US" b="0" dirty="0" err="1"/>
              <a:t>TGaz</a:t>
            </a:r>
            <a:r>
              <a:rPr lang="en-US" b="0" dirty="0"/>
              <a:t> meeting minutes for the </a:t>
            </a:r>
            <a:r>
              <a:rPr lang="en-US" b="0" dirty="0" smtClean="0"/>
              <a:t>Aug. 21</a:t>
            </a:r>
            <a:r>
              <a:rPr lang="en-US" b="0" baseline="30000" dirty="0" smtClean="0"/>
              <a:t>st</a:t>
            </a:r>
            <a:r>
              <a:rPr lang="en-US" b="0" dirty="0" smtClean="0"/>
              <a:t> </a:t>
            </a:r>
            <a:r>
              <a:rPr lang="en-US" b="0" dirty="0" err="1" smtClean="0"/>
              <a:t>teleocn</a:t>
            </a:r>
            <a:r>
              <a:rPr lang="en-US" b="0" dirty="0" smtClean="0"/>
              <a:t>. </a:t>
            </a:r>
            <a:endParaRPr lang="en-US" b="0" dirty="0"/>
          </a:p>
          <a:p>
            <a:pPr marL="0" indent="0"/>
            <a:endParaRPr lang="en-US" b="0" dirty="0"/>
          </a:p>
          <a:p>
            <a:r>
              <a:rPr lang="en-US" b="0" dirty="0"/>
              <a:t>Moved by:</a:t>
            </a:r>
          </a:p>
          <a:p>
            <a:r>
              <a:rPr lang="en-US" b="0" dirty="0"/>
              <a:t>Seconded by:</a:t>
            </a:r>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1284756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11-19/1464 “</a:t>
            </a:r>
            <a:r>
              <a:rPr lang="en-US" b="0" dirty="0" err="1" smtClean="0"/>
              <a:t>TGaz</a:t>
            </a:r>
            <a:r>
              <a:rPr lang="en-US" b="0" dirty="0" smtClean="0"/>
              <a:t> </a:t>
            </a:r>
            <a:r>
              <a:rPr lang="en-US" b="0" dirty="0" err="1" smtClean="0"/>
              <a:t>telecon</a:t>
            </a:r>
            <a:r>
              <a:rPr lang="en-US" b="0" dirty="0" smtClean="0"/>
              <a:t> minutes August 28</a:t>
            </a:r>
            <a:r>
              <a:rPr lang="en-US" b="0" baseline="30000" dirty="0" smtClean="0"/>
              <a:t>th</a:t>
            </a:r>
            <a:r>
              <a:rPr lang="en-US" b="0" dirty="0" smtClean="0"/>
              <a:t>” </a:t>
            </a:r>
            <a:r>
              <a:rPr lang="en-US" b="0" dirty="0"/>
              <a:t>posted to Mentor on </a:t>
            </a:r>
            <a:r>
              <a:rPr lang="en-US" b="0" dirty="0" smtClean="0"/>
              <a:t>Aug. 29</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201909-06:</a:t>
            </a:r>
            <a:endParaRPr lang="en-US" b="0" dirty="0"/>
          </a:p>
          <a:p>
            <a:pPr marL="0" indent="0"/>
            <a:r>
              <a:rPr lang="en-US" b="0" dirty="0"/>
              <a:t>Move to approve document </a:t>
            </a:r>
            <a:r>
              <a:rPr lang="en-US" b="0" dirty="0" smtClean="0"/>
              <a:t>11-19/1464r0 as </a:t>
            </a:r>
            <a:r>
              <a:rPr lang="en-US" b="0" dirty="0" err="1"/>
              <a:t>TGaz</a:t>
            </a:r>
            <a:r>
              <a:rPr lang="en-US" b="0" dirty="0"/>
              <a:t> meeting minutes for the </a:t>
            </a:r>
            <a:r>
              <a:rPr lang="en-US" b="0" dirty="0" smtClean="0"/>
              <a:t>Aug. 28</a:t>
            </a:r>
            <a:r>
              <a:rPr lang="en-US" b="0" baseline="30000" dirty="0" smtClean="0"/>
              <a:t>th</a:t>
            </a:r>
            <a:r>
              <a:rPr lang="en-US" b="0" dirty="0" smtClean="0"/>
              <a:t> </a:t>
            </a:r>
            <a:r>
              <a:rPr lang="en-US" b="0" dirty="0" err="1" smtClean="0"/>
              <a:t>teleocn</a:t>
            </a:r>
            <a:r>
              <a:rPr lang="en-US" b="0" dirty="0" smtClean="0"/>
              <a:t>. </a:t>
            </a:r>
            <a:endParaRPr lang="en-US" b="0" dirty="0"/>
          </a:p>
          <a:p>
            <a:pPr marL="0" indent="0"/>
            <a:endParaRPr lang="en-US" b="0" dirty="0"/>
          </a:p>
          <a:p>
            <a:r>
              <a:rPr lang="en-US" b="0" dirty="0"/>
              <a:t>Moved by:</a:t>
            </a:r>
          </a:p>
          <a:p>
            <a:r>
              <a:rPr lang="en-US" b="0" dirty="0"/>
              <a:t>Seconded by:</a:t>
            </a:r>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1121603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11-19/1490 “Ad Hoc Meeting </a:t>
            </a:r>
            <a:r>
              <a:rPr lang="en-US" b="0" dirty="0"/>
              <a:t>Minutes </a:t>
            </a:r>
            <a:r>
              <a:rPr lang="en-US" b="0" dirty="0" smtClean="0"/>
              <a:t>Sep 2019 </a:t>
            </a:r>
            <a:r>
              <a:rPr lang="en-US" b="0" dirty="0"/>
              <a:t>Session” posted to Mentor on </a:t>
            </a:r>
            <a:r>
              <a:rPr lang="en-US" b="0" dirty="0" smtClean="0"/>
              <a:t>Sep. 5th 2019</a:t>
            </a:r>
            <a:r>
              <a:rPr lang="en-US" b="0" dirty="0"/>
              <a:t>. </a:t>
            </a:r>
          </a:p>
          <a:p>
            <a:endParaRPr lang="en-US" dirty="0"/>
          </a:p>
          <a:p>
            <a:r>
              <a:rPr lang="en-US" dirty="0" smtClean="0"/>
              <a:t>Motion </a:t>
            </a:r>
            <a:r>
              <a:rPr lang="en-US" b="0" dirty="0" smtClean="0"/>
              <a:t>201909-07:</a:t>
            </a:r>
            <a:endParaRPr lang="en-US" b="0" dirty="0"/>
          </a:p>
          <a:p>
            <a:pPr marL="0" indent="0"/>
            <a:r>
              <a:rPr lang="en-US" b="0" dirty="0"/>
              <a:t>Move to approve document </a:t>
            </a:r>
            <a:r>
              <a:rPr lang="en-US" b="0" dirty="0" smtClean="0"/>
              <a:t>11-19/1490r0 as </a:t>
            </a:r>
            <a:r>
              <a:rPr lang="en-US" b="0" dirty="0" err="1"/>
              <a:t>TGaz</a:t>
            </a:r>
            <a:r>
              <a:rPr lang="en-US" b="0" dirty="0"/>
              <a:t> meeting minutes for the </a:t>
            </a:r>
            <a:r>
              <a:rPr lang="en-US" b="0" dirty="0" smtClean="0"/>
              <a:t>Sep. Ad </a:t>
            </a:r>
            <a:r>
              <a:rPr lang="en-US" b="0" dirty="0"/>
              <a:t>hoc meeting. </a:t>
            </a:r>
          </a:p>
          <a:p>
            <a:pPr marL="0" indent="0"/>
            <a:endParaRPr lang="en-US" b="0" dirty="0"/>
          </a:p>
          <a:p>
            <a:r>
              <a:rPr lang="en-US" b="0" dirty="0"/>
              <a:t>Moved by:</a:t>
            </a:r>
          </a:p>
          <a:p>
            <a:r>
              <a:rPr lang="en-US" b="0" dirty="0"/>
              <a:t>Seconded by:</a:t>
            </a:r>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9495696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11-19-662 </a:t>
            </a:r>
            <a:r>
              <a:rPr lang="fr-FR" sz="2000" dirty="0" smtClean="0"/>
              <a:t>comment </a:t>
            </a:r>
            <a:r>
              <a:rPr lang="fr-FR" sz="2000" dirty="0" err="1" smtClean="0"/>
              <a:t>resolution</a:t>
            </a:r>
            <a:r>
              <a:rPr lang="fr-FR" sz="2000" dirty="0" smtClean="0"/>
              <a:t> LB240 - Section 9.3.1.19</a:t>
            </a:r>
            <a:endParaRPr lang="en-US" sz="2000" dirty="0" smtClean="0"/>
          </a:p>
          <a:p>
            <a:pPr marL="0" indent="0"/>
            <a:endParaRPr lang="en-US" sz="2000" dirty="0" smtClean="0"/>
          </a:p>
          <a:p>
            <a:pPr marL="0" indent="0"/>
            <a:r>
              <a:rPr lang="en-US" sz="2000" dirty="0" smtClean="0"/>
              <a:t>Motion </a:t>
            </a:r>
            <a:r>
              <a:rPr lang="en-US" sz="2000" b="0" dirty="0" smtClean="0"/>
              <a:t>201909-08:</a:t>
            </a:r>
            <a:endParaRPr lang="en-US" sz="2000" dirty="0" smtClean="0"/>
          </a:p>
          <a:p>
            <a:pPr marL="0" indent="0"/>
            <a:r>
              <a:rPr lang="en-US" sz="2000" b="0" dirty="0" smtClean="0"/>
              <a:t>Move to </a:t>
            </a:r>
            <a:r>
              <a:rPr lang="en-US" sz="2000" b="0" dirty="0"/>
              <a:t>adopt the resolutions depicted by </a:t>
            </a:r>
            <a:r>
              <a:rPr lang="en-US" sz="2000" b="0" dirty="0" err="1"/>
              <a:t>epicted</a:t>
            </a:r>
            <a:r>
              <a:rPr lang="en-US" sz="2000" b="0" dirty="0"/>
              <a:t> by document 11-19-662r2 for CIDs 1100, 1102, 1113, 1192, 1194, 1329, 1330, 1389, 1500, 1531, 1532, 1608, 1610, 1704, 1705, 1706, 1732, 1767, 1768, 1769, 1770, 1771, 1785, 1917, 2282, 2416, </a:t>
            </a:r>
            <a:r>
              <a:rPr lang="en-US" sz="2000" b="0" dirty="0" smtClean="0"/>
              <a:t>2418 and 2419,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a:t>
            </a:r>
            <a:r>
              <a:rPr lang="en-US" sz="2000" b="0" dirty="0" smtClean="0"/>
              <a:t>:</a:t>
            </a:r>
          </a:p>
          <a:p>
            <a:pPr marL="0" indent="0"/>
            <a:r>
              <a:rPr lang="en-US" sz="2000" b="0" dirty="0" smtClean="0"/>
              <a:t>Second:</a:t>
            </a:r>
            <a:endParaRPr lang="en-US" sz="2000" b="0" dirty="0"/>
          </a:p>
          <a:p>
            <a:pPr marL="0" indent="0"/>
            <a:r>
              <a:rPr lang="en-US" sz="2000" b="0" dirty="0"/>
              <a:t>Results (Y/N/A</a:t>
            </a:r>
            <a:r>
              <a:rPr lang="en-US" sz="2000" b="0" dirty="0" smtClean="0"/>
              <a:t>):</a:t>
            </a:r>
          </a:p>
          <a:p>
            <a:pPr marL="0" indent="0"/>
            <a:endParaRPr lang="en-US" sz="1600" b="0" dirty="0" smtClean="0"/>
          </a:p>
          <a:p>
            <a:pPr marL="0" indent="0"/>
            <a:r>
              <a:rPr lang="en-US" sz="1800" b="0" dirty="0" smtClean="0"/>
              <a:t>Results </a:t>
            </a:r>
            <a:r>
              <a:rPr lang="en-US" sz="1800" b="0" dirty="0" smtClean="0"/>
              <a:t>from the </a:t>
            </a:r>
            <a:r>
              <a:rPr lang="en-US" sz="1800" b="0" dirty="0" smtClean="0"/>
              <a:t>July 31</a:t>
            </a:r>
            <a:r>
              <a:rPr lang="en-US" sz="1800" b="0" baseline="30000" dirty="0" smtClean="0"/>
              <a:t>st</a:t>
            </a:r>
            <a:r>
              <a:rPr lang="en-US" sz="1800" b="0" dirty="0" smtClean="0"/>
              <a:t> </a:t>
            </a:r>
            <a:r>
              <a:rPr lang="en-US" sz="1800" b="0" dirty="0" err="1" smtClean="0"/>
              <a:t>telecon</a:t>
            </a:r>
            <a:r>
              <a:rPr lang="en-US" sz="1800" b="0" dirty="0" smtClean="0"/>
              <a:t> </a:t>
            </a:r>
            <a:r>
              <a:rPr lang="en-US" sz="1800" b="0" dirty="0" smtClean="0"/>
              <a:t>(Y/N/A</a:t>
            </a:r>
            <a:r>
              <a:rPr lang="en-US" sz="1800" b="0" dirty="0" smtClean="0"/>
              <a:t>):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2792254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484785"/>
            <a:ext cx="10361084" cy="4609630"/>
          </a:xfrm>
        </p:spPr>
        <p:txBody>
          <a:bodyPr/>
          <a:lstStyle/>
          <a:p>
            <a:pPr marL="0" indent="0"/>
            <a:r>
              <a:rPr lang="en-US" sz="2000" dirty="0"/>
              <a:t>11-19-1436 Resolutions to a few LB240 Comments (Part-4</a:t>
            </a:r>
            <a:r>
              <a:rPr lang="en-US" sz="2000" dirty="0" smtClean="0"/>
              <a:t>)</a:t>
            </a:r>
          </a:p>
          <a:p>
            <a:pPr marL="0" indent="0"/>
            <a:endParaRPr lang="en-US" sz="2000" dirty="0"/>
          </a:p>
          <a:p>
            <a:pPr marL="0" indent="0"/>
            <a:r>
              <a:rPr lang="en-US" sz="2000" dirty="0" smtClean="0"/>
              <a:t>Motion </a:t>
            </a:r>
            <a:r>
              <a:rPr lang="en-US" sz="2000" b="0" dirty="0" smtClean="0"/>
              <a:t>201909-09:</a:t>
            </a:r>
            <a:endParaRPr lang="en-US" sz="2000" dirty="0" smtClean="0"/>
          </a:p>
          <a:p>
            <a:pPr marL="0" indent="0"/>
            <a:r>
              <a:rPr lang="en-US" sz="2000" b="0" dirty="0" smtClean="0"/>
              <a:t>Move to </a:t>
            </a:r>
            <a:r>
              <a:rPr lang="en-US" sz="2000" b="0" dirty="0"/>
              <a:t>adopt the resolutions </a:t>
            </a:r>
            <a:r>
              <a:rPr lang="en-US" sz="2000" b="0" dirty="0"/>
              <a:t>depicted by document 11-19-1436r1 for CIDs 1693, </a:t>
            </a:r>
            <a:r>
              <a:rPr lang="en-US" sz="2000" b="0" dirty="0" smtClean="0"/>
              <a:t>1766 and 1777,</a:t>
            </a:r>
            <a:r>
              <a:rPr lang="en-US" sz="2000" b="0" dirty="0"/>
              <a:t>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a:t>
            </a:r>
            <a:r>
              <a:rPr lang="en-US" sz="2000" b="0" dirty="0" smtClean="0"/>
              <a:t>:</a:t>
            </a:r>
          </a:p>
          <a:p>
            <a:pPr marL="0" indent="0"/>
            <a:r>
              <a:rPr lang="en-US" sz="2000" b="0" dirty="0" smtClean="0"/>
              <a:t>Second:</a:t>
            </a:r>
            <a:endParaRPr lang="en-US" sz="2000" b="0" dirty="0"/>
          </a:p>
          <a:p>
            <a:pPr marL="0" indent="0"/>
            <a:r>
              <a:rPr lang="en-US" sz="2000" b="0" dirty="0"/>
              <a:t>Results (Y/N/A</a:t>
            </a:r>
            <a:r>
              <a:rPr lang="en-US" sz="2000" b="0" dirty="0" smtClean="0"/>
              <a:t>):</a:t>
            </a:r>
          </a:p>
          <a:p>
            <a:pPr marL="0" indent="0"/>
            <a:endParaRPr lang="en-US" sz="1600" b="0" dirty="0" smtClean="0"/>
          </a:p>
          <a:p>
            <a:pPr marL="0" indent="0"/>
            <a:r>
              <a:rPr lang="en-US" sz="1800" b="0" dirty="0" smtClean="0"/>
              <a:t>Results </a:t>
            </a:r>
            <a:r>
              <a:rPr lang="en-US" sz="1800" b="0" dirty="0" smtClean="0"/>
              <a:t>from the </a:t>
            </a:r>
            <a:r>
              <a:rPr lang="en-US" sz="1800" b="0" dirty="0" smtClean="0"/>
              <a:t>Aug. 14</a:t>
            </a:r>
            <a:r>
              <a:rPr lang="en-US" sz="1800" b="0" baseline="30000" dirty="0" smtClean="0"/>
              <a:t>th</a:t>
            </a:r>
            <a:r>
              <a:rPr lang="en-US" sz="1800" b="0" dirty="0" smtClean="0"/>
              <a:t> </a:t>
            </a:r>
            <a:r>
              <a:rPr lang="en-US" sz="1800" b="0" dirty="0" err="1" smtClean="0"/>
              <a:t>telecon</a:t>
            </a:r>
            <a:r>
              <a:rPr lang="en-US" sz="1800" b="0" dirty="0" smtClean="0"/>
              <a:t> </a:t>
            </a:r>
            <a:r>
              <a:rPr lang="en-US" sz="1800" b="0" dirty="0" smtClean="0"/>
              <a:t>(Y/N/A</a:t>
            </a:r>
            <a:r>
              <a:rPr lang="en-US" sz="1800" b="0" dirty="0" smtClean="0"/>
              <a:t>):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5845337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556793"/>
            <a:ext cx="10361084" cy="4537622"/>
          </a:xfrm>
        </p:spPr>
        <p:txBody>
          <a:bodyPr/>
          <a:lstStyle/>
          <a:p>
            <a:pPr marL="0" indent="0"/>
            <a:r>
              <a:rPr lang="en-US" sz="2000" dirty="0"/>
              <a:t>11-19-1438 CR for PHY related comments for </a:t>
            </a:r>
            <a:r>
              <a:rPr lang="en-US" sz="2000" dirty="0" smtClean="0"/>
              <a:t>LB240-part3</a:t>
            </a:r>
          </a:p>
          <a:p>
            <a:pPr marL="0" indent="0"/>
            <a:endParaRPr lang="en-US" sz="2000" dirty="0" smtClean="0"/>
          </a:p>
          <a:p>
            <a:pPr marL="0" indent="0"/>
            <a:r>
              <a:rPr lang="en-US" sz="2000" dirty="0" smtClean="0"/>
              <a:t>Motion </a:t>
            </a:r>
            <a:r>
              <a:rPr lang="en-US" sz="2000" b="0" dirty="0" smtClean="0"/>
              <a:t>201909-10:</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11-19-1438r1 </a:t>
            </a:r>
            <a:r>
              <a:rPr lang="en-US" sz="2000" b="0" dirty="0"/>
              <a:t>for CIDs 1369, 1584, 1587, </a:t>
            </a:r>
            <a:r>
              <a:rPr lang="en-US" sz="2000" b="0" dirty="0" smtClean="0"/>
              <a:t>1656 and 1337,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a:t>
            </a:r>
            <a:r>
              <a:rPr lang="en-US" sz="2000" b="0" dirty="0" smtClean="0"/>
              <a:t>:</a:t>
            </a:r>
          </a:p>
          <a:p>
            <a:pPr marL="0" indent="0"/>
            <a:r>
              <a:rPr lang="en-US" sz="2000" b="0" dirty="0" smtClean="0"/>
              <a:t>Second:</a:t>
            </a:r>
            <a:endParaRPr lang="en-US" sz="2000" b="0" dirty="0"/>
          </a:p>
          <a:p>
            <a:pPr marL="0" indent="0"/>
            <a:r>
              <a:rPr lang="en-US" sz="2000" b="0" dirty="0"/>
              <a:t>Results (Y/N/A</a:t>
            </a:r>
            <a:r>
              <a:rPr lang="en-US" sz="2000" b="0" dirty="0" smtClean="0"/>
              <a:t>):</a:t>
            </a:r>
          </a:p>
          <a:p>
            <a:pPr marL="0" indent="0"/>
            <a:endParaRPr lang="en-US" sz="1600" b="0" dirty="0" smtClean="0"/>
          </a:p>
          <a:p>
            <a:pPr marL="0" indent="0"/>
            <a:r>
              <a:rPr lang="en-US" sz="1800" b="0" dirty="0" smtClean="0"/>
              <a:t>Results </a:t>
            </a:r>
            <a:r>
              <a:rPr lang="en-US" sz="1800" b="0" dirty="0" smtClean="0"/>
              <a:t>from the </a:t>
            </a:r>
            <a:r>
              <a:rPr lang="en-US" sz="1800" b="0" dirty="0" smtClean="0"/>
              <a:t>Aug. 21</a:t>
            </a:r>
            <a:r>
              <a:rPr lang="en-US" sz="1800" b="0" baseline="30000" dirty="0" smtClean="0"/>
              <a:t>st</a:t>
            </a:r>
            <a:r>
              <a:rPr lang="en-US" sz="1800" b="0" dirty="0" smtClean="0"/>
              <a:t> </a:t>
            </a:r>
            <a:r>
              <a:rPr lang="en-US" sz="1800" b="0" dirty="0" err="1" smtClean="0"/>
              <a:t>telecon</a:t>
            </a:r>
            <a:r>
              <a:rPr lang="en-US" sz="1800" b="0" dirty="0" smtClean="0"/>
              <a:t> </a:t>
            </a:r>
            <a:r>
              <a:rPr lang="en-US" sz="1800" b="0" dirty="0" smtClean="0"/>
              <a:t>(Y/N/A</a:t>
            </a:r>
            <a:r>
              <a:rPr lang="en-US" sz="1800" b="0" dirty="0" smtClean="0"/>
              <a:t>): 7/0/0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086496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11-19-1422 </a:t>
            </a:r>
            <a:r>
              <a:rPr lang="en-US" sz="2000" b="0" dirty="0"/>
              <a:t>LB240-Clause-11-PXDMG-CIDs</a:t>
            </a:r>
            <a:endParaRPr lang="en-US" sz="2000" dirty="0" smtClean="0"/>
          </a:p>
          <a:p>
            <a:pPr marL="0" indent="0"/>
            <a:endParaRPr lang="en-US" sz="2000" dirty="0" smtClean="0"/>
          </a:p>
          <a:p>
            <a:pPr marL="0" indent="0"/>
            <a:r>
              <a:rPr lang="en-US" sz="2000" dirty="0" smtClean="0"/>
              <a:t>Motion </a:t>
            </a:r>
            <a:r>
              <a:rPr lang="en-US" sz="2000" b="0" dirty="0" smtClean="0"/>
              <a:t>201909-11:</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11-19-1422r2  for CIDs 1270, 2344, 1083, 1079, 2021, 2011, 1861, 2380, 1280, 1239, 1080, 1240, 1432, 2379, 1434, 1437, 1435, 2352 and </a:t>
            </a:r>
            <a:r>
              <a:rPr lang="en-US" sz="2000" b="0" dirty="0" smtClean="0"/>
              <a:t>2351,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a:t>
            </a:r>
            <a:r>
              <a:rPr lang="en-US" sz="2000" b="0" dirty="0" smtClean="0"/>
              <a:t>:</a:t>
            </a:r>
          </a:p>
          <a:p>
            <a:pPr marL="0" indent="0"/>
            <a:r>
              <a:rPr lang="en-US" sz="2000" b="0" dirty="0" smtClean="0"/>
              <a:t>Second:</a:t>
            </a:r>
            <a:endParaRPr lang="en-US" sz="2000" b="0" dirty="0"/>
          </a:p>
          <a:p>
            <a:pPr marL="0" indent="0"/>
            <a:r>
              <a:rPr lang="en-US" sz="2000" b="0" dirty="0"/>
              <a:t>Results (Y/N/A</a:t>
            </a:r>
            <a:r>
              <a:rPr lang="en-US" sz="2000" b="0" dirty="0" smtClean="0"/>
              <a:t>):</a:t>
            </a:r>
          </a:p>
          <a:p>
            <a:pPr marL="0" indent="0"/>
            <a:endParaRPr lang="en-US" sz="1600" b="0" dirty="0" smtClean="0"/>
          </a:p>
          <a:p>
            <a:pPr marL="0" indent="0"/>
            <a:r>
              <a:rPr lang="en-US" sz="1800" b="0" dirty="0" smtClean="0"/>
              <a:t>Results </a:t>
            </a:r>
            <a:r>
              <a:rPr lang="en-US" sz="1800" b="0" dirty="0" smtClean="0"/>
              <a:t>from the </a:t>
            </a:r>
            <a:r>
              <a:rPr lang="en-US" sz="1800" b="0" dirty="0" smtClean="0"/>
              <a:t>Aug. 28</a:t>
            </a:r>
            <a:r>
              <a:rPr lang="en-US" sz="1800" b="0" baseline="30000" dirty="0" smtClean="0"/>
              <a:t>th</a:t>
            </a:r>
            <a:r>
              <a:rPr lang="en-US" sz="1800" b="0" dirty="0" smtClean="0"/>
              <a:t> </a:t>
            </a:r>
            <a:r>
              <a:rPr lang="en-US" sz="1800" b="0" dirty="0" err="1" smtClean="0"/>
              <a:t>telecon</a:t>
            </a:r>
            <a:r>
              <a:rPr lang="en-US" sz="1800" b="0" dirty="0" smtClean="0"/>
              <a:t> </a:t>
            </a:r>
            <a:r>
              <a:rPr lang="en-US" sz="1800" b="0" dirty="0" smtClean="0"/>
              <a:t>(Y/N/A</a:t>
            </a:r>
            <a:r>
              <a:rPr lang="en-US" sz="1800" b="0" dirty="0" smtClean="0"/>
              <a:t>):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2668129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11-19-1455 </a:t>
            </a:r>
            <a:r>
              <a:rPr lang="en-US" sz="2000" b="0" dirty="0"/>
              <a:t>Resolution to LB240 CID 1118, 1129, and </a:t>
            </a:r>
            <a:r>
              <a:rPr lang="en-US" sz="2000" b="0" dirty="0" smtClean="0"/>
              <a:t>1324</a:t>
            </a:r>
          </a:p>
          <a:p>
            <a:pPr marL="0" indent="0"/>
            <a:endParaRPr lang="en-US" sz="2000" dirty="0" smtClean="0"/>
          </a:p>
          <a:p>
            <a:pPr marL="0" indent="0"/>
            <a:r>
              <a:rPr lang="en-US" sz="2000" dirty="0" smtClean="0"/>
              <a:t>Motion </a:t>
            </a:r>
            <a:r>
              <a:rPr lang="en-US" sz="2000" b="0" dirty="0" smtClean="0"/>
              <a:t>201909-12:</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11-19-1455r2</a:t>
            </a:r>
            <a:r>
              <a:rPr lang="en-US" sz="2000" b="0" dirty="0"/>
              <a:t>  for CIDs 1118, 1129 and </a:t>
            </a:r>
            <a:r>
              <a:rPr lang="en-US" sz="2000" b="0" dirty="0" smtClean="0"/>
              <a:t>1324,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a:t>
            </a:r>
            <a:r>
              <a:rPr lang="en-US" sz="2000" b="0" dirty="0" smtClean="0"/>
              <a:t>:</a:t>
            </a:r>
          </a:p>
          <a:p>
            <a:pPr marL="0" indent="0"/>
            <a:r>
              <a:rPr lang="en-US" sz="2000" b="0" dirty="0" smtClean="0"/>
              <a:t>Second:</a:t>
            </a:r>
            <a:endParaRPr lang="en-US" sz="2000" b="0" dirty="0"/>
          </a:p>
          <a:p>
            <a:pPr marL="0" indent="0"/>
            <a:r>
              <a:rPr lang="en-US" sz="2000" b="0" dirty="0"/>
              <a:t>Results (Y/N/A</a:t>
            </a:r>
            <a:r>
              <a:rPr lang="en-US" sz="2000" b="0" dirty="0" smtClean="0"/>
              <a:t>):</a:t>
            </a:r>
          </a:p>
          <a:p>
            <a:pPr marL="0" indent="0"/>
            <a:endParaRPr lang="en-US" sz="1600" b="0" dirty="0" smtClean="0"/>
          </a:p>
          <a:p>
            <a:pPr marL="0" indent="0"/>
            <a:r>
              <a:rPr lang="en-US" sz="1800" b="0" dirty="0" smtClean="0"/>
              <a:t>Results </a:t>
            </a:r>
            <a:r>
              <a:rPr lang="en-US" sz="1800" b="0" dirty="0" smtClean="0"/>
              <a:t>from the </a:t>
            </a:r>
            <a:r>
              <a:rPr lang="en-US" sz="1800" b="0" dirty="0" smtClean="0"/>
              <a:t>Aug. 28</a:t>
            </a:r>
            <a:r>
              <a:rPr lang="en-US" sz="1800" b="0" baseline="30000" dirty="0" smtClean="0"/>
              <a:t>th</a:t>
            </a:r>
            <a:r>
              <a:rPr lang="en-US" sz="1800" b="0" dirty="0" smtClean="0"/>
              <a:t> </a:t>
            </a:r>
            <a:r>
              <a:rPr lang="en-US" sz="1800" b="0" dirty="0" err="1" smtClean="0"/>
              <a:t>telecon</a:t>
            </a:r>
            <a:r>
              <a:rPr lang="en-US" sz="1800" b="0" dirty="0" smtClean="0"/>
              <a:t> </a:t>
            </a:r>
            <a:r>
              <a:rPr lang="en-US" sz="1800" b="0" dirty="0" smtClean="0"/>
              <a:t>(Y/N/A</a:t>
            </a:r>
            <a:r>
              <a:rPr lang="en-US" sz="1800" b="0" dirty="0" smtClean="0"/>
              <a:t>): 7/0/1</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459654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Sep.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11-19-1504 </a:t>
            </a:r>
            <a:r>
              <a:rPr lang="en-US" sz="2000" b="0" dirty="0" smtClean="0"/>
              <a:t>P</a:t>
            </a:r>
            <a:r>
              <a:rPr lang="en-US" sz="2000" b="0" dirty="0" smtClean="0"/>
              <a:t>roposed </a:t>
            </a:r>
            <a:r>
              <a:rPr lang="en-US" sz="2000" b="0" dirty="0"/>
              <a:t>resolution to LB240 </a:t>
            </a:r>
            <a:r>
              <a:rPr lang="en-US" sz="2000" b="0" dirty="0" smtClean="0"/>
              <a:t>CID-1058</a:t>
            </a:r>
          </a:p>
          <a:p>
            <a:pPr marL="0" indent="0"/>
            <a:endParaRPr lang="en-US" sz="2000" dirty="0" smtClean="0"/>
          </a:p>
          <a:p>
            <a:pPr marL="0" indent="0"/>
            <a:r>
              <a:rPr lang="en-US" sz="2000" dirty="0" smtClean="0"/>
              <a:t>Motion </a:t>
            </a:r>
            <a:r>
              <a:rPr lang="en-US" sz="2000" b="0" dirty="0" smtClean="0"/>
              <a:t>201909-13:</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smtClean="0"/>
              <a:t>depicted </a:t>
            </a:r>
            <a:r>
              <a:rPr lang="en-US" sz="2000" b="0" dirty="0"/>
              <a:t>by document 11-19-1504r0 for CIDs 1058</a:t>
            </a:r>
            <a:r>
              <a:rPr lang="en-US" sz="2000" b="0" dirty="0" smtClean="0"/>
              <a:t>,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a:t>
            </a:r>
            <a:r>
              <a:rPr lang="en-US" sz="2000" b="0" dirty="0" smtClean="0"/>
              <a:t>:</a:t>
            </a:r>
          </a:p>
          <a:p>
            <a:pPr marL="0" indent="0"/>
            <a:r>
              <a:rPr lang="en-US" sz="2000" b="0" dirty="0" smtClean="0"/>
              <a:t>Second:</a:t>
            </a:r>
            <a:endParaRPr lang="en-US" sz="2000" b="0" dirty="0"/>
          </a:p>
          <a:p>
            <a:pPr marL="0" indent="0"/>
            <a:r>
              <a:rPr lang="en-US" sz="2000" b="0" dirty="0"/>
              <a:t>Results (Y/N/A</a:t>
            </a:r>
            <a:r>
              <a:rPr lang="en-US" sz="2000" b="0" dirty="0" smtClean="0"/>
              <a:t>):</a:t>
            </a:r>
          </a:p>
          <a:p>
            <a:pPr marL="0" indent="0"/>
            <a:endParaRPr lang="en-US" sz="1600" b="0" dirty="0" smtClean="0"/>
          </a:p>
          <a:p>
            <a:pPr marL="0" indent="0"/>
            <a:r>
              <a:rPr lang="en-US" sz="1800" b="0" dirty="0" smtClean="0"/>
              <a:t>Results </a:t>
            </a:r>
            <a:r>
              <a:rPr lang="en-US" sz="1800" b="0" dirty="0" smtClean="0"/>
              <a:t>from the </a:t>
            </a:r>
            <a:r>
              <a:rPr lang="en-US" sz="1800" b="0" dirty="0" smtClean="0"/>
              <a:t>Sep. ad hoc </a:t>
            </a:r>
            <a:r>
              <a:rPr lang="en-US" sz="1800" b="0" dirty="0" smtClean="0"/>
              <a:t>(</a:t>
            </a:r>
            <a:r>
              <a:rPr lang="en-US" sz="1800" b="0" dirty="0" smtClean="0"/>
              <a:t>Y/N/A</a:t>
            </a:r>
            <a:r>
              <a:rPr lang="en-US" sz="1800" b="0" dirty="0" smtClean="0"/>
              <a:t>): 12/0/0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3448320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11-19-1466 </a:t>
            </a:r>
            <a:r>
              <a:rPr lang="en-US" sz="2000" b="0" dirty="0"/>
              <a:t>Various editorial </a:t>
            </a:r>
            <a:r>
              <a:rPr lang="en-US" sz="2000" b="0" dirty="0" smtClean="0"/>
              <a:t>CIDs</a:t>
            </a:r>
          </a:p>
          <a:p>
            <a:pPr marL="0" indent="0"/>
            <a:endParaRPr lang="en-US" sz="2000" dirty="0" smtClean="0"/>
          </a:p>
          <a:p>
            <a:pPr marL="0" indent="0"/>
            <a:r>
              <a:rPr lang="en-US" sz="2000" dirty="0" smtClean="0"/>
              <a:t>Motion </a:t>
            </a:r>
            <a:r>
              <a:rPr lang="en-US" sz="2000" b="0" dirty="0" smtClean="0"/>
              <a:t>201909-14:</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11-19-1466r1 for CIDs 1789, 1790, 1958, 1966, 1967, 1969 and </a:t>
            </a:r>
            <a:r>
              <a:rPr lang="en-US" sz="2000" b="0" dirty="0" smtClean="0"/>
              <a:t>1974,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a:t>
            </a:r>
            <a:r>
              <a:rPr lang="en-US" sz="2000" b="0" dirty="0" smtClean="0"/>
              <a:t>:</a:t>
            </a:r>
          </a:p>
          <a:p>
            <a:pPr marL="0" indent="0"/>
            <a:r>
              <a:rPr lang="en-US" sz="2000" b="0" dirty="0" smtClean="0"/>
              <a:t>Second:</a:t>
            </a:r>
            <a:endParaRPr lang="en-US" sz="2000" b="0" dirty="0"/>
          </a:p>
          <a:p>
            <a:pPr marL="0" indent="0"/>
            <a:r>
              <a:rPr lang="en-US" sz="2000" b="0" dirty="0"/>
              <a:t>Results (Y/N/A</a:t>
            </a:r>
            <a:r>
              <a:rPr lang="en-US" sz="2000" b="0" dirty="0" smtClean="0"/>
              <a:t>):</a:t>
            </a:r>
          </a:p>
          <a:p>
            <a:pPr marL="0" indent="0"/>
            <a:endParaRPr lang="en-US" sz="1600" b="0" dirty="0" smtClean="0"/>
          </a:p>
          <a:p>
            <a:pPr marL="0" indent="0"/>
            <a:r>
              <a:rPr lang="en-US" sz="1800" b="0" dirty="0" smtClean="0"/>
              <a:t>Results </a:t>
            </a:r>
            <a:r>
              <a:rPr lang="en-US" sz="1800" b="0" dirty="0" smtClean="0"/>
              <a:t>from the </a:t>
            </a:r>
            <a:r>
              <a:rPr lang="en-US" sz="1800" b="0" dirty="0" smtClean="0"/>
              <a:t>Sep. ad hoc </a:t>
            </a:r>
            <a:r>
              <a:rPr lang="en-US" sz="1800" b="0" dirty="0" smtClean="0"/>
              <a:t>(</a:t>
            </a:r>
            <a:r>
              <a:rPr lang="en-US" sz="1800" b="0" dirty="0" smtClean="0"/>
              <a:t>Y/N/A</a:t>
            </a:r>
            <a:r>
              <a:rPr lang="en-US" sz="1800" b="0" dirty="0" smtClean="0"/>
              <a:t>): 10/0/0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919027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484785"/>
            <a:ext cx="10361084" cy="4609630"/>
          </a:xfrm>
        </p:spPr>
        <p:txBody>
          <a:bodyPr/>
          <a:lstStyle/>
          <a:p>
            <a:pPr marL="0" indent="0"/>
            <a:r>
              <a:rPr lang="en-US" sz="2000" dirty="0" smtClean="0"/>
              <a:t>11-19-1454 </a:t>
            </a:r>
            <a:r>
              <a:rPr lang="en-US" sz="2000" b="0" dirty="0"/>
              <a:t>CR for </a:t>
            </a:r>
            <a:r>
              <a:rPr lang="en-US" sz="2000" b="0" dirty="0" err="1"/>
              <a:t>Misc</a:t>
            </a:r>
            <a:r>
              <a:rPr lang="en-US" sz="2000" b="0" dirty="0"/>
              <a:t> CIDs</a:t>
            </a:r>
            <a:r>
              <a:rPr lang="en-US" sz="2000" dirty="0" smtClean="0"/>
              <a:t> </a:t>
            </a:r>
          </a:p>
          <a:p>
            <a:pPr marL="0" indent="0"/>
            <a:endParaRPr lang="en-US" sz="2000" dirty="0" smtClean="0"/>
          </a:p>
          <a:p>
            <a:pPr marL="0" indent="0"/>
            <a:r>
              <a:rPr lang="en-US" sz="2000" dirty="0" smtClean="0"/>
              <a:t>Motion </a:t>
            </a:r>
            <a:r>
              <a:rPr lang="en-US" sz="2000" b="0" dirty="0" smtClean="0"/>
              <a:t>201909-15:</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smtClean="0"/>
              <a:t>depicted </a:t>
            </a:r>
            <a:r>
              <a:rPr lang="en-US" sz="2000" b="0" dirty="0"/>
              <a:t>by document 11-19-1454r1 for CIDs 1104, 1366, 2310, 2281, 2303, 1560, 1545, 1536, 1537, 1538, 1539, 1540, 2156, 2204, 2256  and </a:t>
            </a:r>
            <a:r>
              <a:rPr lang="en-US" sz="2000" b="0" dirty="0" smtClean="0"/>
              <a:t>1984,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a:t>
            </a:r>
            <a:r>
              <a:rPr lang="en-US" sz="2000" b="0" dirty="0" smtClean="0"/>
              <a:t>:</a:t>
            </a:r>
          </a:p>
          <a:p>
            <a:pPr marL="0" indent="0"/>
            <a:r>
              <a:rPr lang="en-US" sz="2000" b="0" dirty="0" smtClean="0"/>
              <a:t>Second:</a:t>
            </a:r>
            <a:endParaRPr lang="en-US" sz="2000" b="0" dirty="0"/>
          </a:p>
          <a:p>
            <a:pPr marL="0" indent="0"/>
            <a:r>
              <a:rPr lang="en-US" sz="2000" b="0" dirty="0"/>
              <a:t>Results (Y/N/A</a:t>
            </a:r>
            <a:r>
              <a:rPr lang="en-US" sz="2000" b="0" dirty="0" smtClean="0"/>
              <a:t>):</a:t>
            </a:r>
          </a:p>
          <a:p>
            <a:pPr marL="0" indent="0"/>
            <a:endParaRPr lang="en-US" sz="1600" b="0" dirty="0" smtClean="0"/>
          </a:p>
          <a:p>
            <a:pPr marL="0" indent="0"/>
            <a:r>
              <a:rPr lang="en-US" sz="1800" b="0" dirty="0" smtClean="0"/>
              <a:t>Results </a:t>
            </a:r>
            <a:r>
              <a:rPr lang="en-US" sz="1800" b="0" dirty="0" smtClean="0"/>
              <a:t>from the </a:t>
            </a:r>
            <a:r>
              <a:rPr lang="en-US" sz="1800" b="0" dirty="0" smtClean="0"/>
              <a:t>Sep. ad hoc </a:t>
            </a:r>
            <a:r>
              <a:rPr lang="en-US" sz="1800" b="0" dirty="0" smtClean="0"/>
              <a:t>(</a:t>
            </a:r>
            <a:r>
              <a:rPr lang="en-US" sz="1800" b="0" dirty="0" smtClean="0"/>
              <a:t>Y/N/A</a:t>
            </a:r>
            <a:r>
              <a:rPr lang="en-US" sz="1800" b="0" dirty="0" smtClean="0"/>
              <a:t>):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097317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11-19-1460 </a:t>
            </a:r>
            <a:r>
              <a:rPr lang="en-US" sz="2000" b="0" dirty="0"/>
              <a:t>Proposed resolution to a few LB#240 CIDs on DMG/EDMG </a:t>
            </a:r>
            <a:r>
              <a:rPr lang="en-US" sz="2000" b="0" dirty="0" smtClean="0"/>
              <a:t>ranging</a:t>
            </a:r>
          </a:p>
          <a:p>
            <a:pPr marL="0" indent="0"/>
            <a:endParaRPr lang="en-US" sz="2000" dirty="0" smtClean="0"/>
          </a:p>
          <a:p>
            <a:pPr marL="0" indent="0"/>
            <a:r>
              <a:rPr lang="en-US" sz="2000" dirty="0" smtClean="0"/>
              <a:t>Motion </a:t>
            </a:r>
            <a:r>
              <a:rPr lang="en-US" sz="2000" b="0" dirty="0" smtClean="0"/>
              <a:t>201909-16:</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smtClean="0"/>
              <a:t>depicted </a:t>
            </a:r>
            <a:r>
              <a:rPr lang="en-US" sz="2000" b="0" dirty="0"/>
              <a:t>by document 11-19-1460r1 for CIDs 2145 and </a:t>
            </a:r>
            <a:r>
              <a:rPr lang="en-US" sz="2000" b="0" dirty="0" smtClean="0"/>
              <a:t>2146,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a:t>
            </a:r>
            <a:r>
              <a:rPr lang="en-US" sz="2000" b="0" dirty="0" smtClean="0"/>
              <a:t>:</a:t>
            </a:r>
          </a:p>
          <a:p>
            <a:pPr marL="0" indent="0"/>
            <a:r>
              <a:rPr lang="en-US" sz="2000" b="0" dirty="0" smtClean="0"/>
              <a:t>Second:</a:t>
            </a:r>
            <a:endParaRPr lang="en-US" sz="2000" b="0" dirty="0"/>
          </a:p>
          <a:p>
            <a:pPr marL="0" indent="0"/>
            <a:r>
              <a:rPr lang="en-US" sz="2000" b="0" dirty="0"/>
              <a:t>Results (Y/N/A</a:t>
            </a:r>
            <a:r>
              <a:rPr lang="en-US" sz="2000" b="0" dirty="0" smtClean="0"/>
              <a:t>):</a:t>
            </a:r>
          </a:p>
          <a:p>
            <a:pPr marL="0" indent="0"/>
            <a:endParaRPr lang="en-US" sz="1600" b="0" dirty="0" smtClean="0"/>
          </a:p>
          <a:p>
            <a:pPr marL="0" indent="0"/>
            <a:r>
              <a:rPr lang="en-US" sz="1800" b="0" dirty="0" smtClean="0"/>
              <a:t>Results </a:t>
            </a:r>
            <a:r>
              <a:rPr lang="en-US" sz="1800" b="0" dirty="0" smtClean="0"/>
              <a:t>from the </a:t>
            </a:r>
            <a:r>
              <a:rPr lang="en-US" sz="1800" b="0" dirty="0" smtClean="0"/>
              <a:t>Sep. ad hoc </a:t>
            </a:r>
            <a:r>
              <a:rPr lang="en-US" sz="1800" b="0" dirty="0" smtClean="0"/>
              <a:t>(</a:t>
            </a:r>
            <a:r>
              <a:rPr lang="en-US" sz="1800" b="0" dirty="0" smtClean="0"/>
              <a:t>Y/N/A</a:t>
            </a:r>
            <a:r>
              <a:rPr lang="en-US" sz="1800" b="0" dirty="0" smtClean="0"/>
              <a:t>):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1652929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11-19-1461 </a:t>
            </a:r>
            <a:r>
              <a:rPr lang="en-US" sz="2000" b="0" dirty="0"/>
              <a:t>CR for </a:t>
            </a:r>
            <a:r>
              <a:rPr lang="en-US" sz="2000" b="0" dirty="0" err="1"/>
              <a:t>Misc</a:t>
            </a:r>
            <a:r>
              <a:rPr lang="en-US" sz="2000" b="0" dirty="0"/>
              <a:t> CIDs on Ranging Parameters </a:t>
            </a:r>
            <a:r>
              <a:rPr lang="en-US" sz="2000" b="0" dirty="0" smtClean="0"/>
              <a:t>field</a:t>
            </a:r>
          </a:p>
          <a:p>
            <a:pPr marL="0" indent="0"/>
            <a:endParaRPr lang="en-US" sz="2000" dirty="0" smtClean="0"/>
          </a:p>
          <a:p>
            <a:pPr marL="0" indent="0"/>
            <a:r>
              <a:rPr lang="en-US" sz="2000" dirty="0" smtClean="0"/>
              <a:t>Motion </a:t>
            </a:r>
            <a:r>
              <a:rPr lang="en-US" sz="2000" b="0" dirty="0" smtClean="0"/>
              <a:t>201909-17:</a:t>
            </a:r>
            <a:endParaRPr lang="en-US" sz="2000" dirty="0" smtClean="0"/>
          </a:p>
          <a:p>
            <a:r>
              <a:rPr lang="en-US" sz="2000" b="0" dirty="0" smtClean="0"/>
              <a:t>Move to </a:t>
            </a:r>
            <a:r>
              <a:rPr lang="en-US" sz="2000" b="0" dirty="0"/>
              <a:t>adopt the </a:t>
            </a:r>
            <a:r>
              <a:rPr lang="en-US" sz="2000" b="0" dirty="0" smtClean="0"/>
              <a:t>resolutions </a:t>
            </a:r>
            <a:r>
              <a:rPr lang="en-US" sz="2000" b="0" dirty="0"/>
              <a:t>depicted by document 11-19-1461r1 for CIDs 1123, 1125, </a:t>
            </a:r>
            <a:endParaRPr lang="en-US" sz="2000" b="0" dirty="0"/>
          </a:p>
          <a:p>
            <a:pPr marL="0" indent="0"/>
            <a:r>
              <a:rPr lang="en-US" sz="2000" b="0" dirty="0"/>
              <a:t>1127, 1386, 1462, 1468, 1709, 2437, 1581, 1658 and </a:t>
            </a:r>
            <a:r>
              <a:rPr lang="en-US" sz="2000" b="0" dirty="0" smtClean="0"/>
              <a:t>1711,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a:t>
            </a:r>
            <a:r>
              <a:rPr lang="en-US" sz="2000" b="0" dirty="0" smtClean="0"/>
              <a:t>:</a:t>
            </a:r>
          </a:p>
          <a:p>
            <a:pPr marL="0" indent="0"/>
            <a:r>
              <a:rPr lang="en-US" sz="2000" b="0" dirty="0" smtClean="0"/>
              <a:t>Second:</a:t>
            </a:r>
            <a:endParaRPr lang="en-US" sz="2000" b="0" dirty="0"/>
          </a:p>
          <a:p>
            <a:pPr marL="0" indent="0"/>
            <a:r>
              <a:rPr lang="en-US" sz="2000" b="0" dirty="0"/>
              <a:t>Results (Y/N/A</a:t>
            </a:r>
            <a:r>
              <a:rPr lang="en-US" sz="2000" b="0" dirty="0" smtClean="0"/>
              <a:t>):</a:t>
            </a:r>
          </a:p>
          <a:p>
            <a:pPr marL="0" indent="0"/>
            <a:endParaRPr lang="en-US" sz="1600" b="0" dirty="0" smtClean="0"/>
          </a:p>
          <a:p>
            <a:pPr marL="0" indent="0"/>
            <a:r>
              <a:rPr lang="en-US" sz="1800" b="0" dirty="0" smtClean="0"/>
              <a:t>Results </a:t>
            </a:r>
            <a:r>
              <a:rPr lang="en-US" sz="1800" b="0" dirty="0" smtClean="0"/>
              <a:t>from the </a:t>
            </a:r>
            <a:r>
              <a:rPr lang="en-US" sz="1800" b="0" dirty="0" smtClean="0"/>
              <a:t>Sep. ad hoc </a:t>
            </a:r>
            <a:r>
              <a:rPr lang="en-US" sz="1800" b="0" dirty="0" smtClean="0"/>
              <a:t>(</a:t>
            </a:r>
            <a:r>
              <a:rPr lang="en-US" sz="1800" b="0" dirty="0" smtClean="0"/>
              <a:t>Y/N/A</a:t>
            </a:r>
            <a:r>
              <a:rPr lang="en-US" sz="1800" b="0" dirty="0" smtClean="0"/>
              <a:t>): 5/0/2</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154402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smtClean="0"/>
              <a:t>11-19-1402 </a:t>
            </a:r>
            <a:r>
              <a:rPr lang="en-US" sz="2000" b="0" dirty="0" smtClean="0"/>
              <a:t>l</a:t>
            </a:r>
            <a:r>
              <a:rPr lang="en-US" sz="2000" b="0" dirty="0" smtClean="0"/>
              <a:t>b40-sec-res-aug</a:t>
            </a:r>
          </a:p>
          <a:p>
            <a:pPr marL="0" indent="0"/>
            <a:endParaRPr lang="en-US" sz="2000" dirty="0" smtClean="0"/>
          </a:p>
          <a:p>
            <a:pPr marL="0" indent="0"/>
            <a:r>
              <a:rPr lang="en-US" sz="2000" dirty="0" smtClean="0"/>
              <a:t>Motion </a:t>
            </a:r>
            <a:r>
              <a:rPr lang="en-US" sz="2000" b="0" dirty="0" smtClean="0"/>
              <a:t>201909-18:</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11-19-1402r2 for CIDs 1853, 1918, 1447, </a:t>
            </a:r>
            <a:r>
              <a:rPr lang="en-US" sz="2000" b="0" dirty="0" smtClean="0"/>
              <a:t>1107 and 2016,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a:t>
            </a:r>
            <a:r>
              <a:rPr lang="en-US" sz="2000" b="0" dirty="0" smtClean="0"/>
              <a:t>:</a:t>
            </a:r>
          </a:p>
          <a:p>
            <a:pPr marL="0" indent="0"/>
            <a:r>
              <a:rPr lang="en-US" sz="2000" b="0" dirty="0" smtClean="0"/>
              <a:t>Second:</a:t>
            </a:r>
            <a:endParaRPr lang="en-US" sz="2000" b="0" dirty="0"/>
          </a:p>
          <a:p>
            <a:pPr marL="0" indent="0"/>
            <a:r>
              <a:rPr lang="en-US" sz="2000" b="0" dirty="0"/>
              <a:t>Results (Y/N/A</a:t>
            </a:r>
            <a:r>
              <a:rPr lang="en-US" sz="2000" b="0" dirty="0" smtClean="0"/>
              <a:t>):</a:t>
            </a:r>
          </a:p>
          <a:p>
            <a:pPr marL="0" indent="0"/>
            <a:endParaRPr lang="en-US" sz="1600" b="0" dirty="0" smtClean="0"/>
          </a:p>
          <a:p>
            <a:pPr marL="0" indent="0"/>
            <a:r>
              <a:rPr lang="en-US" sz="1800" b="0" dirty="0" smtClean="0"/>
              <a:t>Results </a:t>
            </a:r>
            <a:r>
              <a:rPr lang="en-US" sz="1800" b="0" dirty="0" smtClean="0"/>
              <a:t>from the </a:t>
            </a:r>
            <a:r>
              <a:rPr lang="en-US" sz="1800" b="0" dirty="0" smtClean="0"/>
              <a:t>Sep. ad hoc </a:t>
            </a:r>
            <a:r>
              <a:rPr lang="en-US" sz="1800" b="0" dirty="0" smtClean="0"/>
              <a:t>(</a:t>
            </a:r>
            <a:r>
              <a:rPr lang="en-US" sz="1800" b="0" dirty="0" smtClean="0"/>
              <a:t>Y/N/A</a:t>
            </a:r>
            <a:r>
              <a:rPr lang="en-US" sz="1800" b="0" dirty="0" smtClean="0"/>
              <a:t>): 7/0/0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3713142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407368" y="1700809"/>
            <a:ext cx="11521280" cy="4393606"/>
          </a:xfrm>
        </p:spPr>
        <p:txBody>
          <a:bodyPr/>
          <a:lstStyle/>
          <a:p>
            <a:r>
              <a:rPr lang="en-US" sz="2000" dirty="0" smtClean="0"/>
              <a:t>11-19-1402 </a:t>
            </a:r>
            <a:r>
              <a:rPr lang="en-US" sz="2000" b="0" dirty="0" smtClean="0"/>
              <a:t>l</a:t>
            </a:r>
            <a:r>
              <a:rPr lang="en-US" sz="2000" b="0" dirty="0" smtClean="0"/>
              <a:t>b40-sec-res-aug</a:t>
            </a:r>
          </a:p>
          <a:p>
            <a:endParaRPr lang="en-US" sz="2000" dirty="0" smtClean="0"/>
          </a:p>
          <a:p>
            <a:r>
              <a:rPr lang="en-US" sz="2000" dirty="0" smtClean="0"/>
              <a:t>Motion </a:t>
            </a:r>
            <a:r>
              <a:rPr lang="en-US" sz="2000" b="0" dirty="0" smtClean="0"/>
              <a:t>201909-19:</a:t>
            </a:r>
            <a:endParaRPr lang="en-US" sz="2000" dirty="0"/>
          </a:p>
          <a:p>
            <a:r>
              <a:rPr lang="en-US" sz="2000" b="0" dirty="0"/>
              <a:t>Move to adopt </a:t>
            </a:r>
            <a:r>
              <a:rPr lang="en-US" sz="2000" b="0" dirty="0"/>
              <a:t>text changes </a:t>
            </a:r>
            <a:r>
              <a:rPr lang="en-US" sz="2000" b="0" dirty="0" smtClean="0"/>
              <a:t>in </a:t>
            </a:r>
            <a:r>
              <a:rPr lang="en-US" sz="2000" b="0" dirty="0"/>
              <a:t>doc 11-19-1402r2 under clause identified by </a:t>
            </a:r>
          </a:p>
          <a:p>
            <a:pPr marL="0" indent="0"/>
            <a:r>
              <a:rPr lang="en-US" sz="2000" b="0" dirty="0"/>
              <a:t>“D1402-02 discussion” to resolve inconsistencies and fixes to example key </a:t>
            </a:r>
            <a:r>
              <a:rPr lang="en-US" sz="2000" b="0" dirty="0" smtClean="0"/>
              <a:t>derivations</a:t>
            </a:r>
            <a:r>
              <a:rPr lang="en-US" sz="2000" b="0" dirty="0" smtClean="0"/>
              <a:t>, </a:t>
            </a:r>
            <a:r>
              <a:rPr lang="en-US" sz="2000" b="0" dirty="0"/>
              <a:t>instruct the technical editor to incorporate it in the 802.11az draft amendment text and empower the editor to perform editorial changes.</a:t>
            </a:r>
          </a:p>
          <a:p>
            <a:pPr marL="0" indent="0"/>
            <a:endParaRPr lang="en-US" sz="1400" b="0" dirty="0" smtClean="0"/>
          </a:p>
          <a:p>
            <a:pPr marL="0" indent="0"/>
            <a:r>
              <a:rPr lang="en-US" sz="2000" b="0" dirty="0" smtClean="0"/>
              <a:t>Moved</a:t>
            </a:r>
            <a:r>
              <a:rPr lang="en-US" sz="2000" b="0" dirty="0"/>
              <a:t>:</a:t>
            </a:r>
          </a:p>
          <a:p>
            <a:pPr marL="0" indent="0"/>
            <a:r>
              <a:rPr lang="en-US" sz="2000" b="0" dirty="0"/>
              <a:t>Second:</a:t>
            </a:r>
          </a:p>
          <a:p>
            <a:pPr marL="0" indent="0"/>
            <a:r>
              <a:rPr lang="en-US" sz="2000" b="0" dirty="0"/>
              <a:t>Results (Y/N/A):</a:t>
            </a:r>
          </a:p>
          <a:p>
            <a:pPr marL="0" indent="0"/>
            <a:endParaRPr lang="en-US" sz="1800" b="0" dirty="0" smtClean="0"/>
          </a:p>
          <a:p>
            <a:pPr marL="0" indent="0"/>
            <a:r>
              <a:rPr lang="en-US" sz="1800" b="0" dirty="0" smtClean="0"/>
              <a:t>Results </a:t>
            </a:r>
            <a:r>
              <a:rPr lang="en-US" sz="1800" b="0" dirty="0"/>
              <a:t>from the Sep. ad hoc (Y/N/A</a:t>
            </a:r>
            <a:r>
              <a:rPr lang="en-US" sz="1800" b="0" dirty="0" smtClean="0"/>
              <a:t>):7/0/0</a:t>
            </a:r>
            <a:endParaRPr lang="en-US" sz="1800"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9412825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407368" y="1751015"/>
            <a:ext cx="11521280" cy="4343400"/>
          </a:xfrm>
        </p:spPr>
        <p:txBody>
          <a:bodyPr/>
          <a:lstStyle/>
          <a:p>
            <a:r>
              <a:rPr lang="en-US" sz="2000" dirty="0" smtClean="0"/>
              <a:t>11-19-1483 </a:t>
            </a:r>
            <a:r>
              <a:rPr lang="en-US" sz="2000" b="0" dirty="0"/>
              <a:t>Changes to D1.2 for consistent use of </a:t>
            </a:r>
            <a:r>
              <a:rPr lang="en-US" sz="2000" b="0" dirty="0" smtClean="0"/>
              <a:t>terminology</a:t>
            </a:r>
          </a:p>
          <a:p>
            <a:endParaRPr lang="en-US" sz="2000" dirty="0" smtClean="0"/>
          </a:p>
          <a:p>
            <a:r>
              <a:rPr lang="en-US" sz="2000" dirty="0" smtClean="0"/>
              <a:t>Motion </a:t>
            </a:r>
            <a:r>
              <a:rPr lang="en-US" sz="2000" b="0" dirty="0" smtClean="0"/>
              <a:t>201909-20:</a:t>
            </a:r>
            <a:endParaRPr lang="en-US" sz="2000" dirty="0"/>
          </a:p>
          <a:p>
            <a:pPr marL="0" indent="0"/>
            <a:r>
              <a:rPr lang="en-US" sz="2000" b="0" dirty="0"/>
              <a:t>Move to adopt </a:t>
            </a:r>
            <a:r>
              <a:rPr lang="en-US" sz="2000" b="0" dirty="0"/>
              <a:t>text changes </a:t>
            </a:r>
            <a:r>
              <a:rPr lang="en-US" sz="2000" b="0" dirty="0" smtClean="0"/>
              <a:t>identified in doc 11-19-1483r2</a:t>
            </a:r>
            <a:r>
              <a:rPr lang="en-US" sz="2000" b="0" dirty="0" smtClean="0"/>
              <a:t>, </a:t>
            </a:r>
            <a:r>
              <a:rPr lang="en-US" sz="2000" b="0" dirty="0"/>
              <a:t>instruct the technical editor to incorporate it in the 802.11az draft amendment text and empower the editor to perform editorial changes.</a:t>
            </a:r>
          </a:p>
          <a:p>
            <a:pPr marL="0" indent="0"/>
            <a:endParaRPr lang="en-US" sz="1400" b="0" dirty="0" smtClean="0"/>
          </a:p>
          <a:p>
            <a:pPr marL="0" indent="0"/>
            <a:r>
              <a:rPr lang="en-US" sz="2000" b="0" dirty="0" smtClean="0"/>
              <a:t>Moved</a:t>
            </a:r>
            <a:r>
              <a:rPr lang="en-US" sz="2000" b="0" dirty="0"/>
              <a:t>:</a:t>
            </a:r>
          </a:p>
          <a:p>
            <a:pPr marL="0" indent="0"/>
            <a:r>
              <a:rPr lang="en-US" sz="2000" b="0" dirty="0"/>
              <a:t>Second:</a:t>
            </a:r>
          </a:p>
          <a:p>
            <a:pPr marL="0" indent="0"/>
            <a:r>
              <a:rPr lang="en-US" sz="2000" b="0" dirty="0"/>
              <a:t>Results (Y/N/A):</a:t>
            </a:r>
          </a:p>
          <a:p>
            <a:pPr marL="0" indent="0"/>
            <a:endParaRPr lang="en-US" sz="1800" b="0" dirty="0" smtClean="0"/>
          </a:p>
          <a:p>
            <a:pPr marL="0" indent="0"/>
            <a:r>
              <a:rPr lang="en-US" sz="1800" b="0" dirty="0" smtClean="0"/>
              <a:t>Results </a:t>
            </a:r>
            <a:r>
              <a:rPr lang="en-US" sz="1800" b="0" dirty="0"/>
              <a:t>from the Sep. ad hoc (Y/N/A</a:t>
            </a:r>
            <a:r>
              <a:rPr lang="en-US" sz="1800" b="0" dirty="0" smtClean="0"/>
              <a:t>):11/0/0</a:t>
            </a:r>
            <a:endParaRPr lang="en-US" sz="1800"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04140267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smtClean="0"/>
              <a:t>11-19-1479 </a:t>
            </a:r>
            <a:r>
              <a:rPr lang="en-US" sz="2000" b="0" dirty="0"/>
              <a:t>CR for Miscellaneous CIDs in </a:t>
            </a:r>
            <a:r>
              <a:rPr lang="en-US" sz="2000" b="0" dirty="0" smtClean="0"/>
              <a:t>LB240</a:t>
            </a:r>
          </a:p>
          <a:p>
            <a:pPr marL="0" indent="0"/>
            <a:endParaRPr lang="en-US" sz="2000" dirty="0" smtClean="0"/>
          </a:p>
          <a:p>
            <a:pPr marL="0" indent="0"/>
            <a:r>
              <a:rPr lang="en-US" sz="2000" dirty="0" smtClean="0"/>
              <a:t>Motion </a:t>
            </a:r>
            <a:r>
              <a:rPr lang="en-US" sz="2000" b="0" dirty="0" smtClean="0"/>
              <a:t>201909-21:</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11-19-1479r2 for </a:t>
            </a:r>
            <a:r>
              <a:rPr lang="en-US" sz="2000" b="0" dirty="0"/>
              <a:t>CIDs 1922, 1055, 2274, 1339, 2363, 1700, 2501 and 2500</a:t>
            </a:r>
            <a:r>
              <a:rPr lang="en-US" sz="2000" b="0" dirty="0" smtClean="0"/>
              <a:t>,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a:t>
            </a:r>
            <a:r>
              <a:rPr lang="en-US" sz="2000" b="0" dirty="0" smtClean="0"/>
              <a:t>:</a:t>
            </a:r>
          </a:p>
          <a:p>
            <a:pPr marL="0" indent="0"/>
            <a:r>
              <a:rPr lang="en-US" sz="2000" b="0" dirty="0" smtClean="0"/>
              <a:t>Second:</a:t>
            </a:r>
            <a:endParaRPr lang="en-US" sz="2000" b="0" dirty="0"/>
          </a:p>
          <a:p>
            <a:pPr marL="0" indent="0"/>
            <a:r>
              <a:rPr lang="en-US" sz="2000" b="0" dirty="0"/>
              <a:t>Results (Y/N/A</a:t>
            </a:r>
            <a:r>
              <a:rPr lang="en-US" sz="2000" b="0" dirty="0" smtClean="0"/>
              <a:t>):</a:t>
            </a:r>
          </a:p>
          <a:p>
            <a:pPr marL="0" indent="0"/>
            <a:endParaRPr lang="en-US" sz="1600" b="0" dirty="0" smtClean="0"/>
          </a:p>
          <a:p>
            <a:pPr marL="0" indent="0"/>
            <a:r>
              <a:rPr lang="en-US" sz="1800" b="0" dirty="0" smtClean="0"/>
              <a:t>Results </a:t>
            </a:r>
            <a:r>
              <a:rPr lang="en-US" sz="1800" b="0" dirty="0" smtClean="0"/>
              <a:t>from the </a:t>
            </a:r>
            <a:r>
              <a:rPr lang="en-US" sz="1800" b="0" dirty="0" smtClean="0"/>
              <a:t>Sep. ad hoc </a:t>
            </a:r>
            <a:r>
              <a:rPr lang="en-US" sz="1800" b="0" dirty="0" smtClean="0"/>
              <a:t>(</a:t>
            </a:r>
            <a:r>
              <a:rPr lang="en-US" sz="1800" b="0" dirty="0" smtClean="0"/>
              <a:t>Y/N/A</a:t>
            </a:r>
            <a:r>
              <a:rPr lang="en-US" sz="1800" b="0" dirty="0" smtClean="0"/>
              <a:t>): 11/0/0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1027817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700807"/>
            <a:ext cx="10361084" cy="4393607"/>
          </a:xfrm>
        </p:spPr>
        <p:txBody>
          <a:bodyPr/>
          <a:lstStyle/>
          <a:p>
            <a:pPr marL="0" indent="0"/>
            <a:r>
              <a:rPr lang="en-US" sz="2000" dirty="0" smtClean="0"/>
              <a:t>11-19-1438 </a:t>
            </a:r>
            <a:r>
              <a:rPr lang="en-US" sz="2000" b="0" dirty="0"/>
              <a:t>CR for PHY related comments for </a:t>
            </a:r>
            <a:r>
              <a:rPr lang="en-US" sz="2000" b="0" dirty="0" smtClean="0"/>
              <a:t>LB240-part3</a:t>
            </a:r>
          </a:p>
          <a:p>
            <a:pPr marL="0" indent="0"/>
            <a:endParaRPr lang="en-US" sz="2000" dirty="0" smtClean="0"/>
          </a:p>
          <a:p>
            <a:pPr marL="0" indent="0"/>
            <a:r>
              <a:rPr lang="en-US" sz="2000" dirty="0" smtClean="0"/>
              <a:t>Motion </a:t>
            </a:r>
            <a:r>
              <a:rPr lang="en-US" sz="2000" b="0" dirty="0" smtClean="0"/>
              <a:t>201909-22:</a:t>
            </a:r>
          </a:p>
          <a:p>
            <a:pPr marL="0" indent="0"/>
            <a:r>
              <a:rPr lang="en-US" sz="2000" b="0" dirty="0" smtClean="0"/>
              <a:t>Move </a:t>
            </a:r>
            <a:r>
              <a:rPr lang="en-US" sz="2000" b="0" dirty="0" smtClean="0"/>
              <a:t>to </a:t>
            </a:r>
            <a:r>
              <a:rPr lang="en-US" sz="2000" b="0" dirty="0"/>
              <a:t>adopt the </a:t>
            </a:r>
            <a:r>
              <a:rPr lang="en-US" sz="2000" b="0" dirty="0" smtClean="0"/>
              <a:t>resolutions d</a:t>
            </a:r>
            <a:r>
              <a:rPr lang="en-US" sz="2000" b="0" dirty="0" smtClean="0"/>
              <a:t>epicted </a:t>
            </a:r>
            <a:r>
              <a:rPr lang="en-US" sz="2000" b="0" dirty="0"/>
              <a:t>by document 11-19-1438r3 for CIDs 2499, 2435, and 2436</a:t>
            </a:r>
            <a:r>
              <a:rPr lang="en-US" sz="2000" b="0" dirty="0" smtClean="0"/>
              <a:t>,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a:t>
            </a:r>
            <a:r>
              <a:rPr lang="en-US" sz="2000" b="0" dirty="0" smtClean="0"/>
              <a:t>:</a:t>
            </a:r>
          </a:p>
          <a:p>
            <a:pPr marL="0" indent="0"/>
            <a:r>
              <a:rPr lang="en-US" sz="2000" b="0" dirty="0" smtClean="0"/>
              <a:t>Second:</a:t>
            </a:r>
            <a:endParaRPr lang="en-US" sz="2000" b="0" dirty="0"/>
          </a:p>
          <a:p>
            <a:pPr marL="0" indent="0"/>
            <a:r>
              <a:rPr lang="en-US" sz="2000" b="0" dirty="0"/>
              <a:t>Results (Y/N/A</a:t>
            </a:r>
            <a:r>
              <a:rPr lang="en-US" sz="2000" b="0" dirty="0" smtClean="0"/>
              <a:t>):</a:t>
            </a:r>
          </a:p>
          <a:p>
            <a:pPr marL="0" indent="0"/>
            <a:endParaRPr lang="en-US" sz="1600" b="0" dirty="0" smtClean="0"/>
          </a:p>
          <a:p>
            <a:pPr marL="0" indent="0"/>
            <a:r>
              <a:rPr lang="en-US" sz="1800" b="0" dirty="0" smtClean="0"/>
              <a:t>Results </a:t>
            </a:r>
            <a:r>
              <a:rPr lang="en-US" sz="1800" b="0" dirty="0" smtClean="0"/>
              <a:t>from the </a:t>
            </a:r>
            <a:r>
              <a:rPr lang="en-US" sz="1800" b="0" dirty="0" smtClean="0"/>
              <a:t>Sep. ad hoc </a:t>
            </a:r>
            <a:r>
              <a:rPr lang="en-US" sz="1800" b="0" dirty="0" smtClean="0"/>
              <a:t>(</a:t>
            </a:r>
            <a:r>
              <a:rPr lang="en-US" sz="1800" b="0" dirty="0" smtClean="0"/>
              <a:t>Y/N/A</a:t>
            </a:r>
            <a:r>
              <a:rPr lang="en-US" sz="1800" b="0" dirty="0" smtClean="0"/>
              <a:t>): 10/0/1</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20943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700809"/>
            <a:ext cx="10361084" cy="4393606"/>
          </a:xfrm>
        </p:spPr>
        <p:txBody>
          <a:bodyPr/>
          <a:lstStyle/>
          <a:p>
            <a:pPr marL="0" indent="0"/>
            <a:r>
              <a:rPr lang="en-US" sz="2000" dirty="0" smtClean="0"/>
              <a:t>11-19-1504 </a:t>
            </a:r>
            <a:r>
              <a:rPr lang="en-US" sz="2000" b="0" dirty="0"/>
              <a:t>Proposed resolution to LB240 </a:t>
            </a:r>
            <a:r>
              <a:rPr lang="en-US" sz="2000" b="0" dirty="0" smtClean="0"/>
              <a:t>CID-1058</a:t>
            </a:r>
          </a:p>
          <a:p>
            <a:pPr marL="0" indent="0"/>
            <a:endParaRPr lang="en-US" sz="2000" dirty="0" smtClean="0"/>
          </a:p>
          <a:p>
            <a:pPr marL="0" indent="0"/>
            <a:r>
              <a:rPr lang="en-US" sz="2000" dirty="0" smtClean="0"/>
              <a:t>Motion </a:t>
            </a:r>
            <a:r>
              <a:rPr lang="en-US" sz="2000" b="0" dirty="0" smtClean="0"/>
              <a:t>201909-23:</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11-19-1504r0 for CIDs 1058</a:t>
            </a:r>
            <a:r>
              <a:rPr lang="en-US" sz="2000" b="0" dirty="0" smtClean="0"/>
              <a:t>, </a:t>
            </a:r>
            <a:r>
              <a:rPr lang="en-US" sz="2000" b="0" dirty="0" smtClean="0"/>
              <a:t>instruct </a:t>
            </a:r>
            <a:r>
              <a:rPr lang="en-US" sz="2000" b="0" dirty="0" smtClean="0"/>
              <a:t>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a:t>
            </a:r>
            <a:r>
              <a:rPr lang="en-US" sz="2000" b="0" dirty="0" smtClean="0"/>
              <a:t>:</a:t>
            </a:r>
          </a:p>
          <a:p>
            <a:pPr marL="0" indent="0"/>
            <a:r>
              <a:rPr lang="en-US" sz="2000" b="0" dirty="0" smtClean="0"/>
              <a:t>Second:</a:t>
            </a:r>
            <a:endParaRPr lang="en-US" sz="2000" b="0" dirty="0"/>
          </a:p>
          <a:p>
            <a:pPr marL="0" indent="0"/>
            <a:r>
              <a:rPr lang="en-US" sz="2000" b="0" dirty="0"/>
              <a:t>Results (Y/N/A</a:t>
            </a:r>
            <a:r>
              <a:rPr lang="en-US" sz="2000" b="0" dirty="0" smtClean="0"/>
              <a:t>):</a:t>
            </a:r>
          </a:p>
          <a:p>
            <a:pPr marL="0" indent="0"/>
            <a:endParaRPr lang="en-US" sz="1600" b="0" dirty="0" smtClean="0"/>
          </a:p>
          <a:p>
            <a:pPr marL="0" indent="0"/>
            <a:r>
              <a:rPr lang="en-US" sz="1800" b="0" dirty="0" smtClean="0"/>
              <a:t>Results </a:t>
            </a:r>
            <a:r>
              <a:rPr lang="en-US" sz="1800" b="0" dirty="0" smtClean="0"/>
              <a:t>from the </a:t>
            </a:r>
            <a:r>
              <a:rPr lang="en-US" sz="1800" b="0" dirty="0" smtClean="0"/>
              <a:t>Sep. ad hoc </a:t>
            </a:r>
            <a:r>
              <a:rPr lang="en-US" sz="1800" b="0" dirty="0" smtClean="0"/>
              <a:t>(</a:t>
            </a:r>
            <a:r>
              <a:rPr lang="en-US" sz="1800" b="0" dirty="0" smtClean="0"/>
              <a:t>Y/N/A</a:t>
            </a:r>
            <a:r>
              <a:rPr lang="en-US" sz="1800" b="0" dirty="0" smtClean="0"/>
              <a:t>): 12/0/0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1423587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Re-motion of 11-19-1062</a:t>
            </a:r>
            <a:endParaRPr lang="en-US" dirty="0"/>
          </a:p>
        </p:txBody>
      </p:sp>
      <p:sp>
        <p:nvSpPr>
          <p:cNvPr id="3" name="Content Placeholder 2"/>
          <p:cNvSpPr>
            <a:spLocks noGrp="1"/>
          </p:cNvSpPr>
          <p:nvPr>
            <p:ph idx="1"/>
          </p:nvPr>
        </p:nvSpPr>
        <p:spPr/>
        <p:txBody>
          <a:bodyPr/>
          <a:lstStyle/>
          <a:p>
            <a:pPr marL="0" indent="0"/>
            <a:r>
              <a:rPr lang="en-US" sz="2000" dirty="0" smtClean="0"/>
              <a:t>11-19-1062 </a:t>
            </a:r>
            <a:r>
              <a:rPr lang="en-US" sz="2000" b="0" dirty="0"/>
              <a:t>EDCA-FTM </a:t>
            </a:r>
            <a:r>
              <a:rPr lang="en-US" sz="2000" b="0" dirty="0" smtClean="0"/>
              <a:t>Negotiations</a:t>
            </a:r>
          </a:p>
          <a:p>
            <a:pPr marL="0" indent="0"/>
            <a:endParaRPr lang="en-US" sz="2000" dirty="0" smtClean="0"/>
          </a:p>
          <a:p>
            <a:pPr marL="0" indent="0"/>
            <a:r>
              <a:rPr lang="en-US" sz="2000" dirty="0" smtClean="0"/>
              <a:t>Motion </a:t>
            </a:r>
            <a:r>
              <a:rPr lang="en-US" sz="2000" b="0" dirty="0" smtClean="0"/>
              <a:t>201909-24:</a:t>
            </a:r>
            <a:endParaRPr lang="en-US" sz="2000" dirty="0" smtClean="0"/>
          </a:p>
          <a:p>
            <a:pPr marL="0" indent="0"/>
            <a:r>
              <a:rPr lang="en-US" sz="2000" b="0" dirty="0">
                <a:latin typeface="Times New Roman" panose="02020603050405020304" pitchFamily="18" charset="0"/>
                <a:ea typeface="Times New Roman" panose="02020603050405020304" pitchFamily="18" charset="0"/>
              </a:rPr>
              <a:t>Move to adopt the resolutions depicted by document 11-19-1062r5 for CID 1516, instruct the technical editor to incorporate it in the P802.11az draft and grant </a:t>
            </a:r>
            <a:r>
              <a:rPr lang="en-US" sz="2000" b="0" dirty="0" smtClean="0">
                <a:latin typeface="Times New Roman" panose="02020603050405020304" pitchFamily="18" charset="0"/>
                <a:ea typeface="Times New Roman" panose="02020603050405020304" pitchFamily="18" charset="0"/>
              </a:rPr>
              <a:t>the editor </a:t>
            </a:r>
            <a:r>
              <a:rPr lang="en-US" sz="2000" b="0" dirty="0">
                <a:latin typeface="Times New Roman" panose="02020603050405020304" pitchFamily="18" charset="0"/>
                <a:ea typeface="Times New Roman" panose="02020603050405020304" pitchFamily="18" charset="0"/>
              </a:rPr>
              <a:t>editorial license</a:t>
            </a:r>
            <a:r>
              <a:rPr lang="en-US" sz="2000" b="0" dirty="0" smtClean="0">
                <a:latin typeface="Times New Roman" panose="02020603050405020304" pitchFamily="18" charset="0"/>
                <a:ea typeface="Times New Roman" panose="02020603050405020304" pitchFamily="18" charset="0"/>
              </a:rPr>
              <a:t>.</a:t>
            </a:r>
          </a:p>
          <a:p>
            <a:pPr marL="0" indent="0"/>
            <a:endParaRPr lang="en-US" sz="2000" b="0" dirty="0" smtClean="0"/>
          </a:p>
          <a:p>
            <a:pPr marL="0" indent="0"/>
            <a:r>
              <a:rPr lang="en-US" sz="2000" b="0" dirty="0" smtClean="0"/>
              <a:t>Moved</a:t>
            </a:r>
            <a:r>
              <a:rPr lang="en-US" sz="2000" b="0" dirty="0" smtClean="0"/>
              <a:t>:</a:t>
            </a:r>
          </a:p>
          <a:p>
            <a:pPr marL="0" indent="0"/>
            <a:r>
              <a:rPr lang="en-US" sz="2000" b="0" dirty="0" smtClean="0"/>
              <a:t>Second:</a:t>
            </a:r>
            <a:endParaRPr lang="en-US" sz="2000" b="0" dirty="0"/>
          </a:p>
          <a:p>
            <a:pPr marL="0" indent="0"/>
            <a:r>
              <a:rPr lang="en-US" sz="2000" b="0" dirty="0"/>
              <a:t>Results (Y/N/A</a:t>
            </a:r>
            <a:r>
              <a:rPr lang="en-US" sz="2000" b="0" dirty="0" smtClean="0"/>
              <a:t>):</a:t>
            </a:r>
          </a:p>
          <a:p>
            <a:pPr marL="0" indent="0"/>
            <a:endParaRPr lang="en-US" sz="1600" b="0" dirty="0" smtClean="0"/>
          </a:p>
          <a:p>
            <a:pPr marL="0" indent="0"/>
            <a:r>
              <a:rPr lang="en-US" sz="1800" b="0" dirty="0" smtClean="0"/>
              <a:t>Results </a:t>
            </a:r>
            <a:r>
              <a:rPr lang="en-US" sz="1800" b="0" dirty="0" smtClean="0"/>
              <a:t>from the </a:t>
            </a:r>
            <a:r>
              <a:rPr lang="en-US" sz="1800" b="0" dirty="0" smtClean="0"/>
              <a:t>July meeting </a:t>
            </a:r>
            <a:r>
              <a:rPr lang="en-US" sz="1800" b="0" dirty="0" smtClean="0"/>
              <a:t>(</a:t>
            </a:r>
            <a:r>
              <a:rPr lang="en-US" sz="1800" b="0" dirty="0" smtClean="0"/>
              <a:t>Y/N/A</a:t>
            </a:r>
            <a:r>
              <a:rPr lang="en-US" sz="1800" b="0" dirty="0" smtClean="0"/>
              <a:t>): 8/0/2</a:t>
            </a:r>
            <a:endParaRPr 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371061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Re-motion of 11-19-579 – incorrect CID#s</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smtClean="0"/>
              <a:t>11-19-579 </a:t>
            </a:r>
            <a:r>
              <a:rPr lang="en-US" sz="2000" b="0" dirty="0" smtClean="0"/>
              <a:t>LB240-Secure-TRN-CIDs</a:t>
            </a:r>
          </a:p>
          <a:p>
            <a:pPr marL="0" indent="0"/>
            <a:endParaRPr lang="en-US" sz="2000" dirty="0" smtClean="0"/>
          </a:p>
          <a:p>
            <a:pPr marL="0" indent="0"/>
            <a:r>
              <a:rPr lang="en-US" sz="2000" dirty="0" smtClean="0"/>
              <a:t>Motion </a:t>
            </a:r>
            <a:r>
              <a:rPr lang="en-US" sz="2000" b="0" dirty="0" smtClean="0"/>
              <a:t>: (original motion from July meeting)</a:t>
            </a:r>
          </a:p>
          <a:p>
            <a:pPr marL="0" indent="0"/>
            <a:r>
              <a:rPr lang="en-US" sz="2000" b="0" dirty="0" smtClean="0"/>
              <a:t>Move </a:t>
            </a:r>
            <a:r>
              <a:rPr lang="en-US" sz="2000" b="0" dirty="0"/>
              <a:t>to adopt the resolutions depicted by document 11-19-579r3 for CIDs 1097, 2382, 1000, </a:t>
            </a:r>
            <a:r>
              <a:rPr lang="en-US" sz="2000" u="sng" dirty="0">
                <a:solidFill>
                  <a:srgbClr val="FF0000"/>
                </a:solidFill>
              </a:rPr>
              <a:t>1304</a:t>
            </a:r>
            <a:r>
              <a:rPr lang="en-US" sz="2000" b="0" dirty="0"/>
              <a:t>, 1001, 1173, 1174, </a:t>
            </a:r>
            <a:r>
              <a:rPr lang="en-US" sz="2000" u="sng" dirty="0">
                <a:solidFill>
                  <a:srgbClr val="FF0000"/>
                </a:solidFill>
              </a:rPr>
              <a:t>3290</a:t>
            </a:r>
            <a:r>
              <a:rPr lang="en-US" sz="2000" b="0" dirty="0"/>
              <a:t>, </a:t>
            </a:r>
            <a:r>
              <a:rPr lang="en-US" sz="2000" u="sng" dirty="0">
                <a:solidFill>
                  <a:srgbClr val="FF0000"/>
                </a:solidFill>
              </a:rPr>
              <a:t>3272</a:t>
            </a:r>
            <a:r>
              <a:rPr lang="en-US" sz="2000" b="0" dirty="0"/>
              <a:t>, 2383, 1422, 1175, 1176, 1177, 2374, 2375, 2376, 1304, 1307, 1008, 1004, 1006, 1048, 1009, 1010, 1041, </a:t>
            </a:r>
            <a:r>
              <a:rPr lang="en-US" sz="2000" u="sng" dirty="0">
                <a:solidFill>
                  <a:srgbClr val="FF0000"/>
                </a:solidFill>
              </a:rPr>
              <a:t>1054</a:t>
            </a:r>
            <a:r>
              <a:rPr lang="en-US" sz="2000" b="0" dirty="0"/>
              <a:t>, 1004 and 1041, instruct the technical editor to incorporate it in the P802.11az draft and grant the editor editorial license. </a:t>
            </a:r>
          </a:p>
          <a:p>
            <a:pPr marL="0" indent="0"/>
            <a:endParaRPr lang="en-US" sz="2000" b="0" dirty="0"/>
          </a:p>
          <a:p>
            <a:pPr marL="0" indent="0"/>
            <a:r>
              <a:rPr lang="en-US" sz="2000" dirty="0" smtClean="0"/>
              <a:t>Moved</a:t>
            </a:r>
            <a:r>
              <a:rPr lang="en-US" sz="2000" dirty="0"/>
              <a:t>: </a:t>
            </a:r>
            <a:r>
              <a:rPr lang="en-US" sz="2000" b="0" dirty="0"/>
              <a:t>Assaf Kasher</a:t>
            </a:r>
          </a:p>
          <a:p>
            <a:pPr marL="0" indent="0"/>
            <a:r>
              <a:rPr lang="en-US" sz="2000" dirty="0"/>
              <a:t>Second: </a:t>
            </a:r>
            <a:r>
              <a:rPr lang="en-US" sz="2000" b="0" dirty="0"/>
              <a:t>Qinghua Li</a:t>
            </a:r>
          </a:p>
          <a:p>
            <a:pPr marL="0" indent="0"/>
            <a:r>
              <a:rPr lang="en-US" sz="2000" dirty="0"/>
              <a:t>Results (Y/N/A):</a:t>
            </a:r>
            <a:r>
              <a:rPr lang="en-US" sz="2000" b="0" dirty="0"/>
              <a:t>14/0/2</a:t>
            </a:r>
          </a:p>
          <a:p>
            <a:pPr marL="0" indent="0"/>
            <a:r>
              <a:rPr lang="en-US" sz="2000" b="0" dirty="0"/>
              <a:t>Motion passes.</a:t>
            </a:r>
          </a:p>
          <a:p>
            <a:pPr marL="0" indent="0"/>
            <a:r>
              <a:rPr lang="en-US" sz="2000" dirty="0"/>
              <a:t>Results in the Apr. 3rd </a:t>
            </a:r>
            <a:r>
              <a:rPr lang="en-US" sz="2000" dirty="0" err="1"/>
              <a:t>telecon</a:t>
            </a:r>
            <a:r>
              <a:rPr lang="en-US" sz="2000" dirty="0"/>
              <a:t> (Y/N/A): </a:t>
            </a:r>
            <a:r>
              <a:rPr lang="en-US" sz="2000" b="0" dirty="0"/>
              <a:t>11/0/0</a:t>
            </a:r>
          </a:p>
          <a:p>
            <a:pPr marL="0" indent="0"/>
            <a:endParaRPr lang="en-US" sz="20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7578834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Re-motion of 11-19-579</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11-19-579 </a:t>
            </a:r>
            <a:r>
              <a:rPr lang="en-US" sz="2000" b="0" dirty="0"/>
              <a:t>LB240-Secure-TRN-CIDs</a:t>
            </a:r>
            <a:endParaRPr lang="en-US" sz="2000" dirty="0"/>
          </a:p>
          <a:p>
            <a:pPr marL="0" indent="0"/>
            <a:endParaRPr lang="en-US" sz="1400" dirty="0" smtClean="0"/>
          </a:p>
          <a:p>
            <a:pPr marL="0" indent="0"/>
            <a:r>
              <a:rPr lang="en-US" sz="2000" dirty="0" smtClean="0"/>
              <a:t>Motion </a:t>
            </a:r>
            <a:r>
              <a:rPr lang="en-US" sz="2000" b="0" dirty="0" smtClean="0"/>
              <a:t>201909-25:</a:t>
            </a:r>
            <a:endParaRPr lang="en-US" sz="2000" dirty="0" smtClean="0"/>
          </a:p>
          <a:p>
            <a:pPr marL="0" indent="0"/>
            <a:r>
              <a:rPr lang="en-US" sz="2000" b="0" dirty="0"/>
              <a:t>Move to adopt the resolutions depicted by document 11-19-579r3 for CIDs </a:t>
            </a:r>
            <a:r>
              <a:rPr lang="en-US" sz="2000" b="0" dirty="0" smtClean="0"/>
              <a:t>2390, 2373, 1306 and 1051, </a:t>
            </a:r>
            <a:r>
              <a:rPr lang="en-US" sz="2000" b="0" dirty="0"/>
              <a:t>instruct the technical editor to incorporate it in the P802.11az draft and grant the editor editorial license. </a:t>
            </a:r>
          </a:p>
          <a:p>
            <a:pPr marL="0" indent="0"/>
            <a:endParaRPr lang="en-US" sz="2000" b="0" dirty="0" smtClean="0"/>
          </a:p>
          <a:p>
            <a:pPr marL="0" indent="0"/>
            <a:r>
              <a:rPr lang="en-US" sz="2000" b="0" dirty="0" smtClean="0"/>
              <a:t>Moved</a:t>
            </a:r>
            <a:r>
              <a:rPr lang="en-US" sz="2000" b="0" dirty="0" smtClean="0"/>
              <a:t>:</a:t>
            </a:r>
          </a:p>
          <a:p>
            <a:pPr marL="0" indent="0"/>
            <a:r>
              <a:rPr lang="en-US" sz="2000" b="0" dirty="0" smtClean="0"/>
              <a:t>Second:</a:t>
            </a:r>
            <a:endParaRPr lang="en-US" sz="2000" b="0" dirty="0"/>
          </a:p>
          <a:p>
            <a:pPr marL="0" indent="0"/>
            <a:r>
              <a:rPr lang="en-US" sz="2000" b="0" dirty="0"/>
              <a:t>Results (Y/N/A</a:t>
            </a:r>
            <a:r>
              <a:rPr lang="en-US" sz="2000" b="0" dirty="0" smtClean="0"/>
              <a:t>):</a:t>
            </a:r>
          </a:p>
          <a:p>
            <a:pPr marL="0" indent="0"/>
            <a:endParaRPr lang="en-US" sz="1600" b="0" dirty="0" smtClean="0"/>
          </a:p>
          <a:p>
            <a:pPr marL="0" indent="0"/>
            <a:r>
              <a:rPr lang="en-US" sz="1800" b="0" dirty="0" smtClean="0"/>
              <a:t>Results </a:t>
            </a:r>
            <a:r>
              <a:rPr lang="en-US" sz="1800" b="0" dirty="0" smtClean="0"/>
              <a:t>from the </a:t>
            </a:r>
            <a:r>
              <a:rPr lang="en-US" sz="1800" b="0" dirty="0" smtClean="0"/>
              <a:t>July meeting </a:t>
            </a:r>
            <a:r>
              <a:rPr lang="en-US" sz="1800" b="0" dirty="0" smtClean="0"/>
              <a:t>(</a:t>
            </a:r>
            <a:r>
              <a:rPr lang="en-US" sz="1800" b="0" dirty="0" smtClean="0"/>
              <a:t>Y/N/A</a:t>
            </a:r>
            <a:r>
              <a:rPr lang="en-US" sz="1800" b="0" dirty="0" smtClean="0"/>
              <a:t>): 14/0/2</a:t>
            </a:r>
            <a:endParaRPr 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1388509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11-19-xxxx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611601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80441</TotalTime>
  <Words>3627</Words>
  <Application>Microsoft Office PowerPoint</Application>
  <PresentationFormat>Widescreen</PresentationFormat>
  <Paragraphs>696</Paragraphs>
  <Slides>50</Slides>
  <Notes>13</Notes>
  <HiddenSlides>7</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60" baseType="lpstr">
      <vt:lpstr>Arial Unicode MS</vt:lpstr>
      <vt:lpstr>MS Gothic</vt:lpstr>
      <vt:lpstr>MS PGothic</vt:lpstr>
      <vt:lpstr>Arial</vt:lpstr>
      <vt:lpstr>Calibri</vt:lpstr>
      <vt:lpstr>DejaVu Sans</vt:lpstr>
      <vt:lpstr>Monotype Sorts</vt:lpstr>
      <vt:lpstr>Times New Roman</vt:lpstr>
      <vt:lpstr>Office Theme</vt:lpstr>
      <vt:lpstr>Document</vt:lpstr>
      <vt:lpstr>TGaz Next Generation Positioning  Sep.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Approval of previous meeting minutes</vt:lpstr>
      <vt:lpstr>Approval of previous meeting minutes</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Re-motion of 11-19-1062</vt:lpstr>
      <vt:lpstr>Re-motion of 11-19-579 – incorrect CID#s</vt:lpstr>
      <vt:lpstr>Re-motion of 11-19-579</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539</cp:revision>
  <cp:lastPrinted>1601-01-01T00:00:00Z</cp:lastPrinted>
  <dcterms:created xsi:type="dcterms:W3CDTF">2018-08-06T10:28:59Z</dcterms:created>
  <dcterms:modified xsi:type="dcterms:W3CDTF">2019-09-11T17:57:59Z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a874b288-350f-4c98-a9ef-a9d8217135c9</vt:lpwstr>
  </property>
  <property fmtid="{D5CDD505-2E9C-101B-9397-08002B2CF9AE}" pid="3" name="CTP_TimeStamp">
    <vt:lpwstr>2019-08-14 16:17:28Z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