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31" r:id="rId2"/>
    <p:sldId id="868" r:id="rId3"/>
    <p:sldId id="869" r:id="rId4"/>
    <p:sldId id="875" r:id="rId5"/>
    <p:sldId id="876" r:id="rId6"/>
    <p:sldId id="870" r:id="rId7"/>
    <p:sldId id="879" r:id="rId8"/>
    <p:sldId id="871" r:id="rId9"/>
    <p:sldId id="872" r:id="rId10"/>
    <p:sldId id="873" r:id="rId11"/>
    <p:sldId id="877" r:id="rId12"/>
    <p:sldId id="880" r:id="rId13"/>
    <p:sldId id="878" r:id="rId14"/>
    <p:sldId id="874" r:id="rId15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46" autoAdjust="0"/>
    <p:restoredTop sz="95995" autoAdjust="0"/>
  </p:normalViewPr>
  <p:slideViewPr>
    <p:cSldViewPr>
      <p:cViewPr>
        <p:scale>
          <a:sx n="110" d="100"/>
          <a:sy n="110" d="100"/>
        </p:scale>
        <p:origin x="1842" y="7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Nov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Nov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44742" y="6475413"/>
            <a:ext cx="16991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Nov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Nov 2019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Nov 2019</a:t>
            </a:r>
            <a:endParaRPr lang="en-GB" alt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Nov 2019</a:t>
            </a:r>
            <a:endParaRPr lang="en-GB" alt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Nov 2019</a:t>
            </a:r>
            <a:endParaRPr lang="en-GB" alt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Nov 2019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Nov 2019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44742" y="6475413"/>
            <a:ext cx="16991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3732" y="331014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802.11-19/1340r3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8" r:id="rId8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>
            <a:extLst>
              <a:ext uri="{FF2B5EF4-FFF2-40B4-BE49-F238E27FC236}">
                <a16:creationId xmlns:a16="http://schemas.microsoft.com/office/drawing/2014/main" id="{847A99CA-C5E5-4B9C-A2B5-1603C75E0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44742" y="6475413"/>
            <a:ext cx="169918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Brian Hart (Cisco Systems)</a:t>
            </a:r>
          </a:p>
        </p:txBody>
      </p:sp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Revisiting the 20/40/80 MHz Tone Plan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2019-11-10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936988"/>
              </p:ext>
            </p:extLst>
          </p:nvPr>
        </p:nvGraphicFramePr>
        <p:xfrm>
          <a:off x="1152525" y="2998720"/>
          <a:ext cx="7391400" cy="138944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Brian Hart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Cisco Systems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170 W Tasman Dr, San Jose CA 95134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brianh@cisco.com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041526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509127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Conclusion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77222-AB5C-4DC9-A284-21E939B19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714" y="1514029"/>
            <a:ext cx="8376781" cy="4834844"/>
          </a:xfrm>
        </p:spPr>
        <p:txBody>
          <a:bodyPr/>
          <a:lstStyle/>
          <a:p>
            <a:r>
              <a:rPr lang="en-US" sz="2000" dirty="0"/>
              <a:t>We identify limitations with 11ax OFDMA that will only get worse with 320 MHz</a:t>
            </a:r>
          </a:p>
          <a:p>
            <a:r>
              <a:rPr lang="en-US" sz="2000" dirty="0"/>
              <a:t>We identify that the 11ax tone plan for 20/40/80 MHz is part of the problem</a:t>
            </a:r>
          </a:p>
          <a:p>
            <a:r>
              <a:rPr lang="en-US" sz="2000" dirty="0"/>
              <a:t>We propose new, helpful technology: an alternative tone plan that is </a:t>
            </a:r>
            <a:r>
              <a:rPr lang="en-US" sz="2000" i="1" dirty="0"/>
              <a:t>very </a:t>
            </a:r>
            <a:r>
              <a:rPr lang="en-US" sz="2000" dirty="0"/>
              <a:t>well matched to:</a:t>
            </a:r>
          </a:p>
          <a:p>
            <a:pPr lvl="1"/>
            <a:r>
              <a:rPr lang="en-US" sz="1600" dirty="0"/>
              <a:t>20MHz-only STAs + STAs that reduce their bandwidth for power saving reasons + Preamble puncturing + SST</a:t>
            </a:r>
          </a:p>
          <a:p>
            <a:pPr lvl="1"/>
            <a:r>
              <a:rPr lang="en-US" sz="1600" dirty="0"/>
              <a:t>This tone plan is </a:t>
            </a:r>
            <a:r>
              <a:rPr lang="en-US" sz="1600" i="1" dirty="0"/>
              <a:t>much </a:t>
            </a:r>
            <a:r>
              <a:rPr lang="en-US" sz="1600" dirty="0"/>
              <a:t>simpler than the 11ax tone plan, due to its very high degree of consistency and symmetry</a:t>
            </a:r>
          </a:p>
          <a:p>
            <a:r>
              <a:rPr lang="en-US" sz="2000" dirty="0">
                <a:solidFill>
                  <a:srgbClr val="C00000"/>
                </a:solidFill>
              </a:rPr>
              <a:t>But, the overarching goal is to ensure that any STA can participate in any OFDMA transmission under all circumstances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FFB8F9-08AB-47FB-BF6D-D514B2123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44742" y="6475413"/>
            <a:ext cx="1699183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36790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509127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Backup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FFB8F9-08AB-47FB-BF6D-D514B2123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44742" y="6475413"/>
            <a:ext cx="1699183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8104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509127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Strawpoll 1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77222-AB5C-4DC9-A284-21E939B19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714" y="1514029"/>
            <a:ext cx="8376781" cy="4834844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Do you support that:</a:t>
            </a:r>
          </a:p>
          <a:p>
            <a:r>
              <a:rPr lang="en-US" sz="1800" dirty="0"/>
              <a:t>Whatever a STA’s capability</a:t>
            </a:r>
          </a:p>
          <a:p>
            <a:r>
              <a:rPr lang="en-US" sz="1800" dirty="0"/>
              <a:t>Whatever a STA’s power saving mode</a:t>
            </a:r>
          </a:p>
          <a:p>
            <a:r>
              <a:rPr lang="en-US" sz="1800" dirty="0"/>
              <a:t>Whatever subchannel the STA is parked on (P20 or another via SST or similar)</a:t>
            </a:r>
          </a:p>
          <a:p>
            <a:r>
              <a:rPr lang="en-US" sz="1800" dirty="0"/>
              <a:t>Whatever is the EHTMU or EHTTB transmission bandwidth determined by the AP</a:t>
            </a:r>
          </a:p>
          <a:p>
            <a:r>
              <a:rPr lang="en-US" sz="1800" dirty="0"/>
              <a:t>Whatever subchannels need to be punctured</a:t>
            </a:r>
          </a:p>
          <a:p>
            <a:r>
              <a:rPr lang="en-US" sz="1800" dirty="0"/>
              <a:t>… the 802.11be PHY must define mandatory modes of operation that enable the STA to participate in the transmission?</a:t>
            </a:r>
          </a:p>
          <a:p>
            <a:endParaRPr lang="en-US" sz="1800" dirty="0"/>
          </a:p>
          <a:p>
            <a:r>
              <a:rPr lang="en-US" sz="1800" dirty="0"/>
              <a:t>Y / N / A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FFB8F9-08AB-47FB-BF6D-D514B2123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44742" y="6475413"/>
            <a:ext cx="1699183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128269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509127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Strawpoll 2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77222-AB5C-4DC9-A284-21E939B19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714" y="1514029"/>
            <a:ext cx="8376781" cy="4834844"/>
          </a:xfrm>
        </p:spPr>
        <p:txBody>
          <a:bodyPr/>
          <a:lstStyle/>
          <a:p>
            <a:r>
              <a:rPr lang="en-US" sz="2000" dirty="0"/>
              <a:t>Do you support that the 11be tone plan should be designed to improve support, </a:t>
            </a:r>
            <a:r>
              <a:rPr lang="en-US" sz="2000"/>
              <a:t>with respect to the </a:t>
            </a:r>
            <a:r>
              <a:rPr lang="en-US" sz="2000" dirty="0"/>
              <a:t>11ax tone plan, for 20 MHz-only STAs, preamble puncturing and STAs that reduce their operating bandwidth below the BSS operating bandwidth?</a:t>
            </a:r>
          </a:p>
          <a:p>
            <a:pPr lvl="1"/>
            <a:endParaRPr lang="en-US" sz="1600" dirty="0"/>
          </a:p>
          <a:p>
            <a:r>
              <a:rPr lang="en-US" sz="2000" dirty="0"/>
              <a:t>Y / N / A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FFB8F9-08AB-47FB-BF6D-D514B2123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44742" y="6475413"/>
            <a:ext cx="1699183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98971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509127"/>
            <a:ext cx="7772400" cy="1066800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Just the Figures …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FFB8F9-08AB-47FB-BF6D-D514B2123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44742" y="6475413"/>
            <a:ext cx="1699183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C1E398A-016C-44B8-AC05-AB66110366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4509120"/>
            <a:ext cx="8597180" cy="185138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9895043-5202-4035-B3B8-406D7375FE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847" y="1412776"/>
            <a:ext cx="4877962" cy="293228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F61953E-D395-40D8-8279-05C30EA8A0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6239" y="651546"/>
            <a:ext cx="3992114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287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509127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Situation 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77222-AB5C-4DC9-A284-21E939B19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714" y="1514029"/>
            <a:ext cx="8376781" cy="4834844"/>
          </a:xfrm>
        </p:spPr>
        <p:txBody>
          <a:bodyPr/>
          <a:lstStyle/>
          <a:p>
            <a:r>
              <a:rPr lang="en-US" sz="2000" dirty="0"/>
              <a:t>11ax developed a tone plan optimized for throughput and the presence of the central RU26, with one distinct tone plan per bandwidth</a:t>
            </a:r>
          </a:p>
          <a:p>
            <a:r>
              <a:rPr lang="en-US" sz="2000" dirty="0"/>
              <a:t>At the development time, certain ultimate 11ax features were unknown, unclear or TBD: </a:t>
            </a:r>
          </a:p>
          <a:p>
            <a:pPr lvl="1"/>
            <a:r>
              <a:rPr lang="en-US" sz="1600" dirty="0"/>
              <a:t>20 MHz-only STAs</a:t>
            </a:r>
          </a:p>
          <a:p>
            <a:pPr lvl="1"/>
            <a:r>
              <a:rPr lang="en-US" sz="1600" dirty="0"/>
              <a:t>STAs reducing their BW for power savings</a:t>
            </a:r>
          </a:p>
          <a:p>
            <a:pPr lvl="1"/>
            <a:r>
              <a:rPr lang="en-US" sz="1600" dirty="0"/>
              <a:t>Preamble-puncturing</a:t>
            </a:r>
          </a:p>
          <a:p>
            <a:r>
              <a:rPr lang="en-US" sz="2000" dirty="0"/>
              <a:t>This tone plan is implemented in all 11ax devices</a:t>
            </a:r>
          </a:p>
          <a:p>
            <a:endParaRPr lang="en-US" sz="2000" dirty="0"/>
          </a:p>
          <a:p>
            <a:r>
              <a:rPr lang="en-US" sz="2000" dirty="0"/>
              <a:t>802.11 has performed do-overs in the past</a:t>
            </a:r>
          </a:p>
          <a:p>
            <a:pPr lvl="1"/>
            <a:r>
              <a:rPr lang="en-US" sz="1600" dirty="0"/>
              <a:t>e.g. 11ac simplified the pilot tone design </a:t>
            </a:r>
            <a:r>
              <a:rPr lang="en-US" sz="1600" dirty="0" err="1"/>
              <a:t>wrt</a:t>
            </a:r>
            <a:r>
              <a:rPr lang="en-US" sz="1600" dirty="0"/>
              <a:t> 11n</a:t>
            </a:r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FFB8F9-08AB-47FB-BF6D-D514B2123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44742" y="6475413"/>
            <a:ext cx="1699183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8704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509127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Problem 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77222-AB5C-4DC9-A284-21E939B19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714" y="1514029"/>
            <a:ext cx="8484286" cy="4834844"/>
          </a:xfrm>
        </p:spPr>
        <p:txBody>
          <a:bodyPr/>
          <a:lstStyle/>
          <a:p>
            <a:r>
              <a:rPr lang="en-US" sz="2000" dirty="0"/>
              <a:t>Certain RUs are close to a </a:t>
            </a:r>
            <a:br>
              <a:rPr lang="en-US" sz="2000" dirty="0"/>
            </a:br>
            <a:r>
              <a:rPr lang="en-US" sz="2000" dirty="0"/>
              <a:t>band edge or near a DC tone, </a:t>
            </a:r>
            <a:br>
              <a:rPr lang="en-US" sz="2000" dirty="0"/>
            </a:br>
            <a:r>
              <a:rPr lang="en-US" sz="2000" dirty="0"/>
              <a:t>and these RUs are unavailable </a:t>
            </a:r>
            <a:br>
              <a:rPr lang="en-US" sz="2000" dirty="0"/>
            </a:br>
            <a:r>
              <a:rPr lang="en-US" sz="2000" dirty="0"/>
              <a:t>to:</a:t>
            </a:r>
          </a:p>
          <a:p>
            <a:pPr lvl="1"/>
            <a:r>
              <a:rPr lang="en-US" sz="1600" dirty="0"/>
              <a:t>20 MHz-only STAs</a:t>
            </a:r>
          </a:p>
          <a:p>
            <a:pPr lvl="1"/>
            <a:r>
              <a:rPr lang="en-US" sz="1600" dirty="0"/>
              <a:t>STAs reducing their BW for power </a:t>
            </a:r>
            <a:br>
              <a:rPr lang="en-US" sz="1600" dirty="0"/>
            </a:br>
            <a:r>
              <a:rPr lang="en-US" sz="1600" dirty="0"/>
              <a:t>savings</a:t>
            </a:r>
          </a:p>
          <a:p>
            <a:pPr lvl="1"/>
            <a:r>
              <a:rPr lang="en-US" sz="1600" dirty="0"/>
              <a:t>Preamble-puncturing (edge RUs only)</a:t>
            </a:r>
          </a:p>
          <a:p>
            <a:r>
              <a:rPr lang="en-US" sz="2000" dirty="0"/>
              <a:t>i.e. very difficult for a scheduler </a:t>
            </a:r>
            <a:br>
              <a:rPr lang="en-US" sz="2000" dirty="0"/>
            </a:br>
            <a:r>
              <a:rPr lang="en-US" sz="2000" dirty="0"/>
              <a:t>to allocate</a:t>
            </a:r>
          </a:p>
          <a:p>
            <a:r>
              <a:rPr lang="en-US" sz="2000" dirty="0"/>
              <a:t>For example, for each row of the figure, when these RUs are unallocated, there is an efficiency loss of [19 24 35 2.5 2.5 0]%</a:t>
            </a:r>
          </a:p>
          <a:p>
            <a:r>
              <a:rPr lang="en-US" sz="2000" dirty="0"/>
              <a:t>Conversely, any new plan without these disadvantages will be a new tone plan, so 11be devices must implement both 11ax and 11be tone plans</a:t>
            </a:r>
            <a:endParaRPr lang="en-US" sz="1600" dirty="0"/>
          </a:p>
          <a:p>
            <a:endParaRPr lang="en-US" sz="16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FFB8F9-08AB-47FB-BF6D-D514B2123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44742" y="6475413"/>
            <a:ext cx="1699183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C8C9D8F-EBBC-4C93-AC14-F1760DAD47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9221" y="1340768"/>
            <a:ext cx="4187846" cy="3139975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E4D117C2-E90F-4BA0-84B3-77086A73C7C2}"/>
              </a:ext>
            </a:extLst>
          </p:cNvPr>
          <p:cNvSpPr/>
          <p:nvPr/>
        </p:nvSpPr>
        <p:spPr bwMode="auto">
          <a:xfrm>
            <a:off x="5276132" y="2060848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4694335-DC46-42A6-9D91-360482587317}"/>
              </a:ext>
            </a:extLst>
          </p:cNvPr>
          <p:cNvSpPr/>
          <p:nvPr/>
        </p:nvSpPr>
        <p:spPr bwMode="auto">
          <a:xfrm>
            <a:off x="5792798" y="2060848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1A7A7A4-42CC-4314-A1C0-BD0A82B42DC1}"/>
              </a:ext>
            </a:extLst>
          </p:cNvPr>
          <p:cNvSpPr/>
          <p:nvPr/>
        </p:nvSpPr>
        <p:spPr bwMode="auto">
          <a:xfrm>
            <a:off x="6221639" y="2060848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DB2DC58-977A-4CCA-AA27-8E5505249092}"/>
              </a:ext>
            </a:extLst>
          </p:cNvPr>
          <p:cNvSpPr/>
          <p:nvPr/>
        </p:nvSpPr>
        <p:spPr bwMode="auto">
          <a:xfrm>
            <a:off x="6764136" y="2060848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000BF0D-1A40-4B8E-BBF1-5B6B091159F6}"/>
              </a:ext>
            </a:extLst>
          </p:cNvPr>
          <p:cNvSpPr/>
          <p:nvPr/>
        </p:nvSpPr>
        <p:spPr bwMode="auto">
          <a:xfrm>
            <a:off x="7305310" y="2060848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243EA09-B50F-42BB-A70A-DC837739280D}"/>
              </a:ext>
            </a:extLst>
          </p:cNvPr>
          <p:cNvSpPr/>
          <p:nvPr/>
        </p:nvSpPr>
        <p:spPr bwMode="auto">
          <a:xfrm>
            <a:off x="7732136" y="2060848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516F8E3-4145-40FD-859A-A44660E01B9A}"/>
              </a:ext>
            </a:extLst>
          </p:cNvPr>
          <p:cNvSpPr/>
          <p:nvPr/>
        </p:nvSpPr>
        <p:spPr bwMode="auto">
          <a:xfrm>
            <a:off x="8253811" y="2060848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1C10499-0FAC-4FE8-8954-53AF7712548B}"/>
              </a:ext>
            </a:extLst>
          </p:cNvPr>
          <p:cNvSpPr/>
          <p:nvPr/>
        </p:nvSpPr>
        <p:spPr bwMode="auto">
          <a:xfrm>
            <a:off x="5854174" y="2444498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3D92FE2-8159-4901-BC6B-C4C433D5579D}"/>
              </a:ext>
            </a:extLst>
          </p:cNvPr>
          <p:cNvSpPr/>
          <p:nvPr/>
        </p:nvSpPr>
        <p:spPr bwMode="auto">
          <a:xfrm>
            <a:off x="7673657" y="2444498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5D4F46EC-F0FB-4CB3-83B0-A6D1FE4CF86F}"/>
              </a:ext>
            </a:extLst>
          </p:cNvPr>
          <p:cNvSpPr/>
          <p:nvPr/>
        </p:nvSpPr>
        <p:spPr bwMode="auto">
          <a:xfrm>
            <a:off x="5964316" y="2818604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7130D15-8315-4FFA-B1FB-1E9C286DDAD6}"/>
              </a:ext>
            </a:extLst>
          </p:cNvPr>
          <p:cNvSpPr/>
          <p:nvPr/>
        </p:nvSpPr>
        <p:spPr bwMode="auto">
          <a:xfrm>
            <a:off x="7561540" y="2818604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6F74A40-C9F9-47B4-85B8-8EDB2F7E378A}"/>
              </a:ext>
            </a:extLst>
          </p:cNvPr>
          <p:cNvSpPr/>
          <p:nvPr/>
        </p:nvSpPr>
        <p:spPr bwMode="auto">
          <a:xfrm>
            <a:off x="5273674" y="2444498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C0C1955-FABA-4F11-9B8F-5A5AAFCCD2E4}"/>
              </a:ext>
            </a:extLst>
          </p:cNvPr>
          <p:cNvSpPr/>
          <p:nvPr/>
        </p:nvSpPr>
        <p:spPr bwMode="auto">
          <a:xfrm>
            <a:off x="5271216" y="2818604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E6661E72-9B6B-45D7-97C5-EC6DB8568542}"/>
              </a:ext>
            </a:extLst>
          </p:cNvPr>
          <p:cNvSpPr/>
          <p:nvPr/>
        </p:nvSpPr>
        <p:spPr bwMode="auto">
          <a:xfrm>
            <a:off x="6221639" y="2444498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60F0439-E6CC-4AC1-9CE5-610AD5197F75}"/>
              </a:ext>
            </a:extLst>
          </p:cNvPr>
          <p:cNvSpPr/>
          <p:nvPr/>
        </p:nvSpPr>
        <p:spPr bwMode="auto">
          <a:xfrm>
            <a:off x="6221639" y="2818604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96AFC2AC-4FDC-438E-9C01-D7AD0BB76650}"/>
              </a:ext>
            </a:extLst>
          </p:cNvPr>
          <p:cNvSpPr/>
          <p:nvPr/>
        </p:nvSpPr>
        <p:spPr bwMode="auto">
          <a:xfrm>
            <a:off x="6759713" y="2444498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40BADDBA-9DEE-496C-B452-2996FD3949CC}"/>
              </a:ext>
            </a:extLst>
          </p:cNvPr>
          <p:cNvSpPr/>
          <p:nvPr/>
        </p:nvSpPr>
        <p:spPr bwMode="auto">
          <a:xfrm>
            <a:off x="6757255" y="2818604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F81564A-6770-4BED-B2D7-F3C59349932B}"/>
              </a:ext>
            </a:extLst>
          </p:cNvPr>
          <p:cNvSpPr/>
          <p:nvPr/>
        </p:nvSpPr>
        <p:spPr bwMode="auto">
          <a:xfrm>
            <a:off x="7305310" y="2444498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BBE9C39D-B95A-4F13-AE2E-DDC0589586CE}"/>
              </a:ext>
            </a:extLst>
          </p:cNvPr>
          <p:cNvSpPr/>
          <p:nvPr/>
        </p:nvSpPr>
        <p:spPr bwMode="auto">
          <a:xfrm>
            <a:off x="7305310" y="2818604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04562F2-33D9-40BD-A7CE-81E6A226FF7D}"/>
              </a:ext>
            </a:extLst>
          </p:cNvPr>
          <p:cNvSpPr/>
          <p:nvPr/>
        </p:nvSpPr>
        <p:spPr bwMode="auto">
          <a:xfrm>
            <a:off x="8253811" y="2444498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4D809A8-36A7-479F-BCFC-E003E15308C3}"/>
              </a:ext>
            </a:extLst>
          </p:cNvPr>
          <p:cNvSpPr/>
          <p:nvPr/>
        </p:nvSpPr>
        <p:spPr bwMode="auto">
          <a:xfrm>
            <a:off x="8253811" y="2818604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588863F-7813-46D0-902B-75191CC0AD23}"/>
              </a:ext>
            </a:extLst>
          </p:cNvPr>
          <p:cNvSpPr/>
          <p:nvPr/>
        </p:nvSpPr>
        <p:spPr bwMode="auto">
          <a:xfrm>
            <a:off x="6764136" y="3204450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D144A8E-450A-4BCA-BFD5-C75C818D2535}"/>
              </a:ext>
            </a:extLst>
          </p:cNvPr>
          <p:cNvSpPr/>
          <p:nvPr/>
        </p:nvSpPr>
        <p:spPr bwMode="auto">
          <a:xfrm>
            <a:off x="6764136" y="3567700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714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509127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Situation B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77222-AB5C-4DC9-A284-21E939B19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714" y="1514029"/>
            <a:ext cx="8376781" cy="4834844"/>
          </a:xfrm>
        </p:spPr>
        <p:txBody>
          <a:bodyPr/>
          <a:lstStyle/>
          <a:p>
            <a:r>
              <a:rPr lang="en-US" sz="2000" dirty="0"/>
              <a:t>OFDMA provides maximum efficiency when UL/DL OFDMA always spans the BSS’s operating bandwidth.</a:t>
            </a:r>
          </a:p>
          <a:p>
            <a:endParaRPr lang="en-US" sz="2000" dirty="0"/>
          </a:p>
          <a:p>
            <a:r>
              <a:rPr lang="en-US" sz="2000" dirty="0"/>
              <a:t>A normal STA operating with 80 MHz bandwidth can participate in the P80 of the TX/RX of 80/160/80+80 MHz OFDMA PPDUs </a:t>
            </a:r>
          </a:p>
          <a:p>
            <a:r>
              <a:rPr lang="en-US" sz="2000" dirty="0"/>
              <a:t>A 20 MHz operating STA can </a:t>
            </a:r>
            <a:r>
              <a:rPr lang="en-US" sz="2000" i="1" dirty="0"/>
              <a:t>optionally</a:t>
            </a:r>
            <a:r>
              <a:rPr lang="en-US" sz="2000" dirty="0"/>
              <a:t> participate in the P20 of the TX/RX of a 40/80/160 MHz transmission</a:t>
            </a:r>
          </a:p>
          <a:p>
            <a:r>
              <a:rPr lang="en-US" sz="2000" dirty="0"/>
              <a:t>Further 11ax defined the </a:t>
            </a:r>
            <a:r>
              <a:rPr lang="en-US" sz="2000" i="1" dirty="0"/>
              <a:t>optional </a:t>
            </a:r>
            <a:r>
              <a:rPr lang="en-US" sz="2000" dirty="0"/>
              <a:t>Subchannel Selective Transmission (SST) feature</a:t>
            </a:r>
          </a:p>
          <a:p>
            <a:pPr lvl="1"/>
            <a:r>
              <a:rPr lang="en-US" sz="1600" dirty="0"/>
              <a:t>A 20 MHz-only STA or 20 MHz operating STA that supports SST can occupy any 20 MHz and can participate in the TX/RX of OFDMA PPDUs of any bandwidth</a:t>
            </a:r>
          </a:p>
          <a:p>
            <a:pPr lvl="1"/>
            <a:r>
              <a:rPr lang="en-US" sz="1600" dirty="0"/>
              <a:t>A normal STA that supports SST can occupy any 80 MHz within 160/80+80 MHz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FFB8F9-08AB-47FB-BF6D-D514B2123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44742" y="6475413"/>
            <a:ext cx="1699183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44209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E2B8D02A-08D5-44F4-A343-546035D712DD}"/>
              </a:ext>
            </a:extLst>
          </p:cNvPr>
          <p:cNvSpPr/>
          <p:nvPr/>
        </p:nvSpPr>
        <p:spPr bwMode="auto">
          <a:xfrm>
            <a:off x="1788439" y="3292837"/>
            <a:ext cx="6359606" cy="2728451"/>
          </a:xfrm>
          <a:custGeom>
            <a:avLst/>
            <a:gdLst>
              <a:gd name="connsiteX0" fmla="*/ 405580 w 6356554"/>
              <a:gd name="connsiteY0" fmla="*/ 7374 h 2396613"/>
              <a:gd name="connsiteX1" fmla="*/ 6349180 w 6356554"/>
              <a:gd name="connsiteY1" fmla="*/ 0 h 2396613"/>
              <a:gd name="connsiteX2" fmla="*/ 6356554 w 6356554"/>
              <a:gd name="connsiteY2" fmla="*/ 2396613 h 2396613"/>
              <a:gd name="connsiteX3" fmla="*/ 2883309 w 6356554"/>
              <a:gd name="connsiteY3" fmla="*/ 2389238 h 2396613"/>
              <a:gd name="connsiteX4" fmla="*/ 2875935 w 6356554"/>
              <a:gd name="connsiteY4" fmla="*/ 1887793 h 2396613"/>
              <a:gd name="connsiteX5" fmla="*/ 1238864 w 6356554"/>
              <a:gd name="connsiteY5" fmla="*/ 1887793 h 2396613"/>
              <a:gd name="connsiteX6" fmla="*/ 1231490 w 6356554"/>
              <a:gd name="connsiteY6" fmla="*/ 1415845 h 2396613"/>
              <a:gd name="connsiteX7" fmla="*/ 0 w 6356554"/>
              <a:gd name="connsiteY7" fmla="*/ 1408471 h 2396613"/>
              <a:gd name="connsiteX8" fmla="*/ 14748 w 6356554"/>
              <a:gd name="connsiteY8" fmla="*/ 884903 h 2396613"/>
              <a:gd name="connsiteX9" fmla="*/ 405580 w 6356554"/>
              <a:gd name="connsiteY9" fmla="*/ 884903 h 2396613"/>
              <a:gd name="connsiteX10" fmla="*/ 405580 w 6356554"/>
              <a:gd name="connsiteY10" fmla="*/ 7374 h 2396613"/>
              <a:gd name="connsiteX0" fmla="*/ 412954 w 6356554"/>
              <a:gd name="connsiteY0" fmla="*/ 0 h 2728451"/>
              <a:gd name="connsiteX1" fmla="*/ 6349180 w 6356554"/>
              <a:gd name="connsiteY1" fmla="*/ 331838 h 2728451"/>
              <a:gd name="connsiteX2" fmla="*/ 6356554 w 6356554"/>
              <a:gd name="connsiteY2" fmla="*/ 2728451 h 2728451"/>
              <a:gd name="connsiteX3" fmla="*/ 2883309 w 6356554"/>
              <a:gd name="connsiteY3" fmla="*/ 2721076 h 2728451"/>
              <a:gd name="connsiteX4" fmla="*/ 2875935 w 6356554"/>
              <a:gd name="connsiteY4" fmla="*/ 2219631 h 2728451"/>
              <a:gd name="connsiteX5" fmla="*/ 1238864 w 6356554"/>
              <a:gd name="connsiteY5" fmla="*/ 2219631 h 2728451"/>
              <a:gd name="connsiteX6" fmla="*/ 1231490 w 6356554"/>
              <a:gd name="connsiteY6" fmla="*/ 1747683 h 2728451"/>
              <a:gd name="connsiteX7" fmla="*/ 0 w 6356554"/>
              <a:gd name="connsiteY7" fmla="*/ 1740309 h 2728451"/>
              <a:gd name="connsiteX8" fmla="*/ 14748 w 6356554"/>
              <a:gd name="connsiteY8" fmla="*/ 1216741 h 2728451"/>
              <a:gd name="connsiteX9" fmla="*/ 405580 w 6356554"/>
              <a:gd name="connsiteY9" fmla="*/ 1216741 h 2728451"/>
              <a:gd name="connsiteX10" fmla="*/ 412954 w 6356554"/>
              <a:gd name="connsiteY10" fmla="*/ 0 h 2728451"/>
              <a:gd name="connsiteX0" fmla="*/ 412954 w 6356554"/>
              <a:gd name="connsiteY0" fmla="*/ 0 h 2728451"/>
              <a:gd name="connsiteX1" fmla="*/ 6327058 w 6356554"/>
              <a:gd name="connsiteY1" fmla="*/ 14748 h 2728451"/>
              <a:gd name="connsiteX2" fmla="*/ 6356554 w 6356554"/>
              <a:gd name="connsiteY2" fmla="*/ 2728451 h 2728451"/>
              <a:gd name="connsiteX3" fmla="*/ 2883309 w 6356554"/>
              <a:gd name="connsiteY3" fmla="*/ 2721076 h 2728451"/>
              <a:gd name="connsiteX4" fmla="*/ 2875935 w 6356554"/>
              <a:gd name="connsiteY4" fmla="*/ 2219631 h 2728451"/>
              <a:gd name="connsiteX5" fmla="*/ 1238864 w 6356554"/>
              <a:gd name="connsiteY5" fmla="*/ 2219631 h 2728451"/>
              <a:gd name="connsiteX6" fmla="*/ 1231490 w 6356554"/>
              <a:gd name="connsiteY6" fmla="*/ 1747683 h 2728451"/>
              <a:gd name="connsiteX7" fmla="*/ 0 w 6356554"/>
              <a:gd name="connsiteY7" fmla="*/ 1740309 h 2728451"/>
              <a:gd name="connsiteX8" fmla="*/ 14748 w 6356554"/>
              <a:gd name="connsiteY8" fmla="*/ 1216741 h 2728451"/>
              <a:gd name="connsiteX9" fmla="*/ 405580 w 6356554"/>
              <a:gd name="connsiteY9" fmla="*/ 1216741 h 2728451"/>
              <a:gd name="connsiteX10" fmla="*/ 412954 w 6356554"/>
              <a:gd name="connsiteY10" fmla="*/ 0 h 2728451"/>
              <a:gd name="connsiteX0" fmla="*/ 412954 w 6356554"/>
              <a:gd name="connsiteY0" fmla="*/ 0 h 2728451"/>
              <a:gd name="connsiteX1" fmla="*/ 6327058 w 6356554"/>
              <a:gd name="connsiteY1" fmla="*/ 14748 h 2728451"/>
              <a:gd name="connsiteX2" fmla="*/ 6356554 w 6356554"/>
              <a:gd name="connsiteY2" fmla="*/ 2728451 h 2728451"/>
              <a:gd name="connsiteX3" fmla="*/ 2883309 w 6356554"/>
              <a:gd name="connsiteY3" fmla="*/ 2721076 h 2728451"/>
              <a:gd name="connsiteX4" fmla="*/ 2875935 w 6356554"/>
              <a:gd name="connsiteY4" fmla="*/ 2219631 h 2728451"/>
              <a:gd name="connsiteX5" fmla="*/ 1238864 w 6356554"/>
              <a:gd name="connsiteY5" fmla="*/ 2219631 h 2728451"/>
              <a:gd name="connsiteX6" fmla="*/ 1231490 w 6356554"/>
              <a:gd name="connsiteY6" fmla="*/ 1747683 h 2728451"/>
              <a:gd name="connsiteX7" fmla="*/ 0 w 6356554"/>
              <a:gd name="connsiteY7" fmla="*/ 1740309 h 2728451"/>
              <a:gd name="connsiteX8" fmla="*/ 14748 w 6356554"/>
              <a:gd name="connsiteY8" fmla="*/ 1216741 h 2728451"/>
              <a:gd name="connsiteX9" fmla="*/ 414288 w 6356554"/>
              <a:gd name="connsiteY9" fmla="*/ 1295118 h 2728451"/>
              <a:gd name="connsiteX10" fmla="*/ 412954 w 6356554"/>
              <a:gd name="connsiteY10" fmla="*/ 0 h 2728451"/>
              <a:gd name="connsiteX0" fmla="*/ 412954 w 6356554"/>
              <a:gd name="connsiteY0" fmla="*/ 0 h 2728451"/>
              <a:gd name="connsiteX1" fmla="*/ 6327058 w 6356554"/>
              <a:gd name="connsiteY1" fmla="*/ 14748 h 2728451"/>
              <a:gd name="connsiteX2" fmla="*/ 6356554 w 6356554"/>
              <a:gd name="connsiteY2" fmla="*/ 2728451 h 2728451"/>
              <a:gd name="connsiteX3" fmla="*/ 2883309 w 6356554"/>
              <a:gd name="connsiteY3" fmla="*/ 2721076 h 2728451"/>
              <a:gd name="connsiteX4" fmla="*/ 2875935 w 6356554"/>
              <a:gd name="connsiteY4" fmla="*/ 2219631 h 2728451"/>
              <a:gd name="connsiteX5" fmla="*/ 1238864 w 6356554"/>
              <a:gd name="connsiteY5" fmla="*/ 2219631 h 2728451"/>
              <a:gd name="connsiteX6" fmla="*/ 1231490 w 6356554"/>
              <a:gd name="connsiteY6" fmla="*/ 1747683 h 2728451"/>
              <a:gd name="connsiteX7" fmla="*/ 0 w 6356554"/>
              <a:gd name="connsiteY7" fmla="*/ 1740309 h 2728451"/>
              <a:gd name="connsiteX8" fmla="*/ 6040 w 6356554"/>
              <a:gd name="connsiteY8" fmla="*/ 1312535 h 2728451"/>
              <a:gd name="connsiteX9" fmla="*/ 414288 w 6356554"/>
              <a:gd name="connsiteY9" fmla="*/ 1295118 h 2728451"/>
              <a:gd name="connsiteX10" fmla="*/ 412954 w 6356554"/>
              <a:gd name="connsiteY10" fmla="*/ 0 h 2728451"/>
              <a:gd name="connsiteX0" fmla="*/ 450527 w 6394127"/>
              <a:gd name="connsiteY0" fmla="*/ 0 h 2728451"/>
              <a:gd name="connsiteX1" fmla="*/ 6364631 w 6394127"/>
              <a:gd name="connsiteY1" fmla="*/ 14748 h 2728451"/>
              <a:gd name="connsiteX2" fmla="*/ 6394127 w 6394127"/>
              <a:gd name="connsiteY2" fmla="*/ 2728451 h 2728451"/>
              <a:gd name="connsiteX3" fmla="*/ 2920882 w 6394127"/>
              <a:gd name="connsiteY3" fmla="*/ 2721076 h 2728451"/>
              <a:gd name="connsiteX4" fmla="*/ 2913508 w 6394127"/>
              <a:gd name="connsiteY4" fmla="*/ 2219631 h 2728451"/>
              <a:gd name="connsiteX5" fmla="*/ 1276437 w 6394127"/>
              <a:gd name="connsiteY5" fmla="*/ 2219631 h 2728451"/>
              <a:gd name="connsiteX6" fmla="*/ 1269063 w 6394127"/>
              <a:gd name="connsiteY6" fmla="*/ 1747683 h 2728451"/>
              <a:gd name="connsiteX7" fmla="*/ 37573 w 6394127"/>
              <a:gd name="connsiteY7" fmla="*/ 1740309 h 2728451"/>
              <a:gd name="connsiteX8" fmla="*/ 70 w 6394127"/>
              <a:gd name="connsiteY8" fmla="*/ 1295118 h 2728451"/>
              <a:gd name="connsiteX9" fmla="*/ 451861 w 6394127"/>
              <a:gd name="connsiteY9" fmla="*/ 1295118 h 2728451"/>
              <a:gd name="connsiteX10" fmla="*/ 450527 w 6394127"/>
              <a:gd name="connsiteY10" fmla="*/ 0 h 2728451"/>
              <a:gd name="connsiteX0" fmla="*/ 416006 w 6359606"/>
              <a:gd name="connsiteY0" fmla="*/ 0 h 2728451"/>
              <a:gd name="connsiteX1" fmla="*/ 6330110 w 6359606"/>
              <a:gd name="connsiteY1" fmla="*/ 14748 h 2728451"/>
              <a:gd name="connsiteX2" fmla="*/ 6359606 w 6359606"/>
              <a:gd name="connsiteY2" fmla="*/ 2728451 h 2728451"/>
              <a:gd name="connsiteX3" fmla="*/ 2886361 w 6359606"/>
              <a:gd name="connsiteY3" fmla="*/ 2721076 h 2728451"/>
              <a:gd name="connsiteX4" fmla="*/ 2878987 w 6359606"/>
              <a:gd name="connsiteY4" fmla="*/ 2219631 h 2728451"/>
              <a:gd name="connsiteX5" fmla="*/ 1241916 w 6359606"/>
              <a:gd name="connsiteY5" fmla="*/ 2219631 h 2728451"/>
              <a:gd name="connsiteX6" fmla="*/ 1234542 w 6359606"/>
              <a:gd name="connsiteY6" fmla="*/ 1747683 h 2728451"/>
              <a:gd name="connsiteX7" fmla="*/ 3052 w 6359606"/>
              <a:gd name="connsiteY7" fmla="*/ 1740309 h 2728451"/>
              <a:gd name="connsiteX8" fmla="*/ 383 w 6359606"/>
              <a:gd name="connsiteY8" fmla="*/ 1286410 h 2728451"/>
              <a:gd name="connsiteX9" fmla="*/ 417340 w 6359606"/>
              <a:gd name="connsiteY9" fmla="*/ 1295118 h 2728451"/>
              <a:gd name="connsiteX10" fmla="*/ 416006 w 6359606"/>
              <a:gd name="connsiteY10" fmla="*/ 0 h 2728451"/>
              <a:gd name="connsiteX0" fmla="*/ 416006 w 6359606"/>
              <a:gd name="connsiteY0" fmla="*/ 0 h 2728451"/>
              <a:gd name="connsiteX1" fmla="*/ 6330110 w 6359606"/>
              <a:gd name="connsiteY1" fmla="*/ 14748 h 2728451"/>
              <a:gd name="connsiteX2" fmla="*/ 6359606 w 6359606"/>
              <a:gd name="connsiteY2" fmla="*/ 2728451 h 2728451"/>
              <a:gd name="connsiteX3" fmla="*/ 2886361 w 6359606"/>
              <a:gd name="connsiteY3" fmla="*/ 2721076 h 2728451"/>
              <a:gd name="connsiteX4" fmla="*/ 2878987 w 6359606"/>
              <a:gd name="connsiteY4" fmla="*/ 2219631 h 2728451"/>
              <a:gd name="connsiteX5" fmla="*/ 1241916 w 6359606"/>
              <a:gd name="connsiteY5" fmla="*/ 2219631 h 2728451"/>
              <a:gd name="connsiteX6" fmla="*/ 1234542 w 6359606"/>
              <a:gd name="connsiteY6" fmla="*/ 1747683 h 2728451"/>
              <a:gd name="connsiteX7" fmla="*/ 3052 w 6359606"/>
              <a:gd name="connsiteY7" fmla="*/ 1740309 h 2728451"/>
              <a:gd name="connsiteX8" fmla="*/ 383 w 6359606"/>
              <a:gd name="connsiteY8" fmla="*/ 1303827 h 2728451"/>
              <a:gd name="connsiteX9" fmla="*/ 417340 w 6359606"/>
              <a:gd name="connsiteY9" fmla="*/ 1295118 h 2728451"/>
              <a:gd name="connsiteX10" fmla="*/ 416006 w 6359606"/>
              <a:gd name="connsiteY10" fmla="*/ 0 h 27284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59606" h="2728451">
                <a:moveTo>
                  <a:pt x="416006" y="0"/>
                </a:moveTo>
                <a:lnTo>
                  <a:pt x="6330110" y="14748"/>
                </a:lnTo>
                <a:lnTo>
                  <a:pt x="6359606" y="2728451"/>
                </a:lnTo>
                <a:lnTo>
                  <a:pt x="2886361" y="2721076"/>
                </a:lnTo>
                <a:lnTo>
                  <a:pt x="2878987" y="2219631"/>
                </a:lnTo>
                <a:lnTo>
                  <a:pt x="1241916" y="2219631"/>
                </a:lnTo>
                <a:lnTo>
                  <a:pt x="1234542" y="1747683"/>
                </a:lnTo>
                <a:lnTo>
                  <a:pt x="3052" y="1740309"/>
                </a:lnTo>
                <a:cubicBezTo>
                  <a:pt x="5065" y="1597718"/>
                  <a:pt x="-1630" y="1446418"/>
                  <a:pt x="383" y="1303827"/>
                </a:cubicBezTo>
                <a:lnTo>
                  <a:pt x="417340" y="1295118"/>
                </a:lnTo>
                <a:cubicBezTo>
                  <a:pt x="416895" y="863412"/>
                  <a:pt x="416451" y="431706"/>
                  <a:pt x="416006" y="0"/>
                </a:cubicBez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77222-AB5C-4DC9-A284-21E939B19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7" y="1196752"/>
            <a:ext cx="7397226" cy="1416712"/>
          </a:xfrm>
        </p:spPr>
        <p:txBody>
          <a:bodyPr/>
          <a:lstStyle/>
          <a:p>
            <a:r>
              <a:rPr lang="en-US" sz="2000" dirty="0"/>
              <a:t>STAs operating in lower bandwidths may be incapable of  participating in wider bandwidth PPDUs, increasing overheads</a:t>
            </a:r>
          </a:p>
          <a:p>
            <a:pPr lvl="1"/>
            <a:r>
              <a:rPr lang="en-US" sz="1600" dirty="0"/>
              <a:t>Because tone plan makes it much harder!</a:t>
            </a:r>
          </a:p>
          <a:p>
            <a:pPr lvl="1"/>
            <a:r>
              <a:rPr lang="en-US" sz="1600" dirty="0"/>
              <a:t>And no solution exists for 40 MHz STAs!</a:t>
            </a:r>
          </a:p>
          <a:p>
            <a:r>
              <a:rPr lang="en-US" sz="2000" dirty="0"/>
              <a:t>Even if capable, lack of support of SST causes a pile-up on P20 meaning S20/S40/S80 are under-utilized.</a:t>
            </a:r>
          </a:p>
          <a:p>
            <a:endParaRPr lang="en-US" sz="20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404664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Problem B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FFB8F9-08AB-47FB-BF6D-D514B2123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44742" y="6475413"/>
            <a:ext cx="1699183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72DB52B-340C-4AA7-8ACA-E60EAE61E490}"/>
              </a:ext>
            </a:extLst>
          </p:cNvPr>
          <p:cNvSpPr/>
          <p:nvPr/>
        </p:nvSpPr>
        <p:spPr bwMode="auto">
          <a:xfrm>
            <a:off x="1387549" y="4615676"/>
            <a:ext cx="409637" cy="36017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2302566-394D-4845-A674-F6D329B9D2DC}"/>
              </a:ext>
            </a:extLst>
          </p:cNvPr>
          <p:cNvSpPr txBox="1"/>
          <p:nvPr/>
        </p:nvSpPr>
        <p:spPr>
          <a:xfrm>
            <a:off x="-1997" y="4657263"/>
            <a:ext cx="13223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20MHz STA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9BB4702-DA23-4433-95F0-2ABB2F8AA683}"/>
              </a:ext>
            </a:extLst>
          </p:cNvPr>
          <p:cNvSpPr txBox="1"/>
          <p:nvPr/>
        </p:nvSpPr>
        <p:spPr>
          <a:xfrm>
            <a:off x="-7634" y="4194742"/>
            <a:ext cx="13223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40MHz STA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354AF8B-7323-433B-9EE3-091EEE64B798}"/>
              </a:ext>
            </a:extLst>
          </p:cNvPr>
          <p:cNvSpPr txBox="1"/>
          <p:nvPr/>
        </p:nvSpPr>
        <p:spPr>
          <a:xfrm>
            <a:off x="9327" y="5135196"/>
            <a:ext cx="13223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80MHz STA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65F815C-84CD-4214-B8BF-CFBF01E4FAAC}"/>
              </a:ext>
            </a:extLst>
          </p:cNvPr>
          <p:cNvSpPr txBox="1"/>
          <p:nvPr/>
        </p:nvSpPr>
        <p:spPr>
          <a:xfrm>
            <a:off x="9327" y="5607388"/>
            <a:ext cx="13223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160MHz STA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125277C-C1D5-4C23-B1AA-6544BCAC8E0D}"/>
              </a:ext>
            </a:extLst>
          </p:cNvPr>
          <p:cNvSpPr txBox="1"/>
          <p:nvPr/>
        </p:nvSpPr>
        <p:spPr>
          <a:xfrm>
            <a:off x="9327" y="6079581"/>
            <a:ext cx="13223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320MHz STA?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DFA1D79-57E2-44A0-854C-BB7AB4938315}"/>
              </a:ext>
            </a:extLst>
          </p:cNvPr>
          <p:cNvSpPr/>
          <p:nvPr/>
        </p:nvSpPr>
        <p:spPr bwMode="auto">
          <a:xfrm>
            <a:off x="1380033" y="4148945"/>
            <a:ext cx="821153" cy="36017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D428B6B6-876A-41F0-A7B1-0D96C479822D}"/>
              </a:ext>
            </a:extLst>
          </p:cNvPr>
          <p:cNvSpPr/>
          <p:nvPr/>
        </p:nvSpPr>
        <p:spPr bwMode="auto">
          <a:xfrm>
            <a:off x="1395115" y="5085189"/>
            <a:ext cx="1640427" cy="36017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ABAEC6F-822B-4525-A620-6B989823D932}"/>
              </a:ext>
            </a:extLst>
          </p:cNvPr>
          <p:cNvSpPr/>
          <p:nvPr/>
        </p:nvSpPr>
        <p:spPr bwMode="auto">
          <a:xfrm>
            <a:off x="1393236" y="5553171"/>
            <a:ext cx="3278975" cy="36017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7E43F42-7D01-4BF6-8540-0AB60579A40F}"/>
              </a:ext>
            </a:extLst>
          </p:cNvPr>
          <p:cNvSpPr/>
          <p:nvPr/>
        </p:nvSpPr>
        <p:spPr bwMode="auto">
          <a:xfrm>
            <a:off x="1391357" y="6021153"/>
            <a:ext cx="6559829" cy="36017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C8402D02-2039-4A7A-BDDE-0DBEE7D0E93C}"/>
              </a:ext>
            </a:extLst>
          </p:cNvPr>
          <p:cNvSpPr/>
          <p:nvPr/>
        </p:nvSpPr>
        <p:spPr bwMode="auto">
          <a:xfrm>
            <a:off x="1797186" y="4615676"/>
            <a:ext cx="409637" cy="360175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9AAA1382-5E81-46D2-8015-6B46D5CB3056}"/>
              </a:ext>
            </a:extLst>
          </p:cNvPr>
          <p:cNvSpPr/>
          <p:nvPr/>
        </p:nvSpPr>
        <p:spPr bwMode="auto">
          <a:xfrm>
            <a:off x="2206823" y="4615676"/>
            <a:ext cx="409637" cy="360175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8687DE7A-A290-4521-B9CF-E131B215E2FB}"/>
              </a:ext>
            </a:extLst>
          </p:cNvPr>
          <p:cNvSpPr/>
          <p:nvPr/>
        </p:nvSpPr>
        <p:spPr bwMode="auto">
          <a:xfrm>
            <a:off x="2616460" y="4615676"/>
            <a:ext cx="409637" cy="360175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AB68727F-F59F-4DDB-8C04-3419CE1B5E40}"/>
              </a:ext>
            </a:extLst>
          </p:cNvPr>
          <p:cNvSpPr/>
          <p:nvPr/>
        </p:nvSpPr>
        <p:spPr bwMode="auto">
          <a:xfrm>
            <a:off x="3026097" y="4615676"/>
            <a:ext cx="409637" cy="360175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D132E64C-7AA6-4FB3-AFD8-6195BAC288E0}"/>
              </a:ext>
            </a:extLst>
          </p:cNvPr>
          <p:cNvSpPr/>
          <p:nvPr/>
        </p:nvSpPr>
        <p:spPr bwMode="auto">
          <a:xfrm>
            <a:off x="3435734" y="4615676"/>
            <a:ext cx="409637" cy="360175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2719241E-CC0C-4D42-8D05-A8D18F85F827}"/>
              </a:ext>
            </a:extLst>
          </p:cNvPr>
          <p:cNvSpPr/>
          <p:nvPr/>
        </p:nvSpPr>
        <p:spPr bwMode="auto">
          <a:xfrm>
            <a:off x="3845371" y="4615676"/>
            <a:ext cx="409637" cy="360175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0101D522-E500-4A53-A36F-E4D2A59CDADD}"/>
              </a:ext>
            </a:extLst>
          </p:cNvPr>
          <p:cNvSpPr/>
          <p:nvPr/>
        </p:nvSpPr>
        <p:spPr bwMode="auto">
          <a:xfrm>
            <a:off x="4255008" y="4615676"/>
            <a:ext cx="409637" cy="360175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E6F653E6-1FFF-4EDD-9C8B-E319C01B48C0}"/>
              </a:ext>
            </a:extLst>
          </p:cNvPr>
          <p:cNvSpPr/>
          <p:nvPr/>
        </p:nvSpPr>
        <p:spPr bwMode="auto">
          <a:xfrm>
            <a:off x="4664645" y="4615676"/>
            <a:ext cx="409637" cy="360175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8C9A993E-9504-41A2-8A47-11D18A0B0E8A}"/>
              </a:ext>
            </a:extLst>
          </p:cNvPr>
          <p:cNvSpPr/>
          <p:nvPr/>
        </p:nvSpPr>
        <p:spPr bwMode="auto">
          <a:xfrm>
            <a:off x="5074282" y="4615676"/>
            <a:ext cx="409637" cy="360175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0D99A0DD-70AA-424D-80D3-1C567A51EF1F}"/>
              </a:ext>
            </a:extLst>
          </p:cNvPr>
          <p:cNvSpPr/>
          <p:nvPr/>
        </p:nvSpPr>
        <p:spPr bwMode="auto">
          <a:xfrm>
            <a:off x="5483919" y="4615676"/>
            <a:ext cx="409637" cy="360175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D549A722-2C98-4384-B28D-E994D49FDA22}"/>
              </a:ext>
            </a:extLst>
          </p:cNvPr>
          <p:cNvSpPr/>
          <p:nvPr/>
        </p:nvSpPr>
        <p:spPr bwMode="auto">
          <a:xfrm>
            <a:off x="5893556" y="4615676"/>
            <a:ext cx="409637" cy="360175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565728E9-1A86-480B-8CF4-C5F5FEDD17DE}"/>
              </a:ext>
            </a:extLst>
          </p:cNvPr>
          <p:cNvSpPr/>
          <p:nvPr/>
        </p:nvSpPr>
        <p:spPr bwMode="auto">
          <a:xfrm>
            <a:off x="6303193" y="4615676"/>
            <a:ext cx="409637" cy="360175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6EFDCA78-2E54-4536-9D64-4677FF4E5200}"/>
              </a:ext>
            </a:extLst>
          </p:cNvPr>
          <p:cNvSpPr/>
          <p:nvPr/>
        </p:nvSpPr>
        <p:spPr bwMode="auto">
          <a:xfrm>
            <a:off x="6712830" y="4615676"/>
            <a:ext cx="409637" cy="360175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1E869F0E-88A0-41D4-B3A0-6F1EA11F6220}"/>
              </a:ext>
            </a:extLst>
          </p:cNvPr>
          <p:cNvSpPr/>
          <p:nvPr/>
        </p:nvSpPr>
        <p:spPr bwMode="auto">
          <a:xfrm>
            <a:off x="7122467" y="4615676"/>
            <a:ext cx="409637" cy="360175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A4E814DF-3B9F-4D35-BE93-052C1A7363A9}"/>
              </a:ext>
            </a:extLst>
          </p:cNvPr>
          <p:cNvSpPr/>
          <p:nvPr/>
        </p:nvSpPr>
        <p:spPr bwMode="auto">
          <a:xfrm>
            <a:off x="7532104" y="4615676"/>
            <a:ext cx="409637" cy="360175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210BB226-F93C-4488-9990-54DE6FB7A4C0}"/>
              </a:ext>
            </a:extLst>
          </p:cNvPr>
          <p:cNvSpPr/>
          <p:nvPr/>
        </p:nvSpPr>
        <p:spPr bwMode="auto">
          <a:xfrm>
            <a:off x="2199307" y="4148945"/>
            <a:ext cx="821153" cy="360175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F2CB2914-515C-4D11-9617-5FDCEB8A69F5}"/>
              </a:ext>
            </a:extLst>
          </p:cNvPr>
          <p:cNvSpPr/>
          <p:nvPr/>
        </p:nvSpPr>
        <p:spPr bwMode="auto">
          <a:xfrm>
            <a:off x="3018581" y="4148945"/>
            <a:ext cx="821153" cy="360175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84E1DC54-4906-4401-B248-D88CAC2390D7}"/>
              </a:ext>
            </a:extLst>
          </p:cNvPr>
          <p:cNvSpPr/>
          <p:nvPr/>
        </p:nvSpPr>
        <p:spPr bwMode="auto">
          <a:xfrm>
            <a:off x="3837855" y="4148945"/>
            <a:ext cx="821153" cy="360175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CDE1085E-9F3B-419B-8747-880B6CDC8C77}"/>
              </a:ext>
            </a:extLst>
          </p:cNvPr>
          <p:cNvSpPr/>
          <p:nvPr/>
        </p:nvSpPr>
        <p:spPr bwMode="auto">
          <a:xfrm>
            <a:off x="4657129" y="4148945"/>
            <a:ext cx="821153" cy="360175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D1C13514-3600-40EF-9F3D-F9B32B6A6155}"/>
              </a:ext>
            </a:extLst>
          </p:cNvPr>
          <p:cNvSpPr/>
          <p:nvPr/>
        </p:nvSpPr>
        <p:spPr bwMode="auto">
          <a:xfrm>
            <a:off x="5476403" y="4148945"/>
            <a:ext cx="821153" cy="360175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CC034B22-D986-4315-89E7-2F61A08F7D90}"/>
              </a:ext>
            </a:extLst>
          </p:cNvPr>
          <p:cNvSpPr/>
          <p:nvPr/>
        </p:nvSpPr>
        <p:spPr bwMode="auto">
          <a:xfrm>
            <a:off x="6295677" y="4148945"/>
            <a:ext cx="821153" cy="360175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4B88284C-7882-49C6-80D8-6F908CA3C5FD}"/>
              </a:ext>
            </a:extLst>
          </p:cNvPr>
          <p:cNvSpPr/>
          <p:nvPr/>
        </p:nvSpPr>
        <p:spPr bwMode="auto">
          <a:xfrm>
            <a:off x="7114951" y="4148945"/>
            <a:ext cx="821153" cy="360175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B9365BA0-EB07-4D10-B073-090A6355FD30}"/>
              </a:ext>
            </a:extLst>
          </p:cNvPr>
          <p:cNvSpPr/>
          <p:nvPr/>
        </p:nvSpPr>
        <p:spPr bwMode="auto">
          <a:xfrm>
            <a:off x="3033663" y="5085189"/>
            <a:ext cx="1640427" cy="360175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BCC4046E-642B-45D7-B69B-AFA3211BDF7B}"/>
              </a:ext>
            </a:extLst>
          </p:cNvPr>
          <p:cNvSpPr/>
          <p:nvPr/>
        </p:nvSpPr>
        <p:spPr bwMode="auto">
          <a:xfrm>
            <a:off x="4672211" y="5085189"/>
            <a:ext cx="1640427" cy="360175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32C9FC55-A834-45CC-B107-15EEA89C8FB2}"/>
              </a:ext>
            </a:extLst>
          </p:cNvPr>
          <p:cNvSpPr/>
          <p:nvPr/>
        </p:nvSpPr>
        <p:spPr bwMode="auto">
          <a:xfrm>
            <a:off x="6310759" y="5085189"/>
            <a:ext cx="1640427" cy="360175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603E3B9E-6CE3-4527-BB9D-050248081536}"/>
              </a:ext>
            </a:extLst>
          </p:cNvPr>
          <p:cNvSpPr/>
          <p:nvPr/>
        </p:nvSpPr>
        <p:spPr bwMode="auto">
          <a:xfrm>
            <a:off x="4672211" y="5553171"/>
            <a:ext cx="3278975" cy="360175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305074EB-30FE-4188-94B4-95DBEB7243F6}"/>
              </a:ext>
            </a:extLst>
          </p:cNvPr>
          <p:cNvSpPr/>
          <p:nvPr/>
        </p:nvSpPr>
        <p:spPr bwMode="auto">
          <a:xfrm>
            <a:off x="1258059" y="3182673"/>
            <a:ext cx="577637" cy="894399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7" name="Content Placeholder 5">
            <a:extLst>
              <a:ext uri="{FF2B5EF4-FFF2-40B4-BE49-F238E27FC236}">
                <a16:creationId xmlns:a16="http://schemas.microsoft.com/office/drawing/2014/main" id="{4DE4AC94-0F86-4D99-AD0A-1A04837F0542}"/>
              </a:ext>
            </a:extLst>
          </p:cNvPr>
          <p:cNvSpPr txBox="1">
            <a:spLocks/>
          </p:cNvSpPr>
          <p:nvPr/>
        </p:nvSpPr>
        <p:spPr bwMode="auto">
          <a:xfrm>
            <a:off x="179512" y="3182673"/>
            <a:ext cx="1224136" cy="812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en-US" sz="1800" kern="0" dirty="0">
                <a:solidFill>
                  <a:srgbClr val="C00000"/>
                </a:solidFill>
              </a:rPr>
              <a:t>Pile-up on P20</a:t>
            </a:r>
          </a:p>
        </p:txBody>
      </p:sp>
      <p:sp>
        <p:nvSpPr>
          <p:cNvPr id="118" name="Content Placeholder 5">
            <a:extLst>
              <a:ext uri="{FF2B5EF4-FFF2-40B4-BE49-F238E27FC236}">
                <a16:creationId xmlns:a16="http://schemas.microsoft.com/office/drawing/2014/main" id="{C799B6F2-D20C-45CA-8DCC-253E03CF42FE}"/>
              </a:ext>
            </a:extLst>
          </p:cNvPr>
          <p:cNvSpPr txBox="1">
            <a:spLocks/>
          </p:cNvSpPr>
          <p:nvPr/>
        </p:nvSpPr>
        <p:spPr bwMode="auto">
          <a:xfrm>
            <a:off x="2267744" y="3337046"/>
            <a:ext cx="5757011" cy="477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1800" kern="0" dirty="0">
                <a:solidFill>
                  <a:srgbClr val="C00000"/>
                </a:solidFill>
              </a:rPr>
              <a:t>Without SST, a huge amount of spectrum </a:t>
            </a:r>
            <a:br>
              <a:rPr lang="en-US" sz="1800" kern="0" dirty="0">
                <a:solidFill>
                  <a:srgbClr val="C00000"/>
                </a:solidFill>
              </a:rPr>
            </a:br>
            <a:r>
              <a:rPr lang="en-US" sz="1800" kern="0" dirty="0">
                <a:solidFill>
                  <a:srgbClr val="C00000"/>
                </a:solidFill>
              </a:rPr>
              <a:t>is under-utilized 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9376F96-21E0-4712-984A-6835F0F3903D}"/>
              </a:ext>
            </a:extLst>
          </p:cNvPr>
          <p:cNvSpPr/>
          <p:nvPr/>
        </p:nvSpPr>
        <p:spPr bwMode="auto">
          <a:xfrm rot="16200000">
            <a:off x="7692398" y="4485067"/>
            <a:ext cx="1067881" cy="25189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One PPDU</a:t>
            </a: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58C3361A-92E6-4D6F-969D-AC2A47BA5B4B}"/>
              </a:ext>
            </a:extLst>
          </p:cNvPr>
          <p:cNvSpPr/>
          <p:nvPr/>
        </p:nvSpPr>
        <p:spPr bwMode="auto">
          <a:xfrm rot="16200000">
            <a:off x="7614457" y="5366587"/>
            <a:ext cx="1728089" cy="25189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One PPDU</a:t>
            </a:r>
          </a:p>
        </p:txBody>
      </p:sp>
      <p:sp>
        <p:nvSpPr>
          <p:cNvPr id="120" name="Arrow: Down 119">
            <a:extLst>
              <a:ext uri="{FF2B5EF4-FFF2-40B4-BE49-F238E27FC236}">
                <a16:creationId xmlns:a16="http://schemas.microsoft.com/office/drawing/2014/main" id="{1BA20D9C-7DBC-414B-8546-16212582765D}"/>
              </a:ext>
            </a:extLst>
          </p:cNvPr>
          <p:cNvSpPr/>
          <p:nvPr/>
        </p:nvSpPr>
        <p:spPr bwMode="auto">
          <a:xfrm>
            <a:off x="8602479" y="2204865"/>
            <a:ext cx="506025" cy="1596752"/>
          </a:xfrm>
          <a:prstGeom prst="downArrow">
            <a:avLst>
              <a:gd name="adj1" fmla="val 50000"/>
              <a:gd name="adj2" fmla="val 50868"/>
            </a:avLst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1" name="Content Placeholder 5">
            <a:extLst>
              <a:ext uri="{FF2B5EF4-FFF2-40B4-BE49-F238E27FC236}">
                <a16:creationId xmlns:a16="http://schemas.microsoft.com/office/drawing/2014/main" id="{FC5F811F-5695-4953-AAD1-08C44DB2C45F}"/>
              </a:ext>
            </a:extLst>
          </p:cNvPr>
          <p:cNvSpPr txBox="1">
            <a:spLocks/>
          </p:cNvSpPr>
          <p:nvPr/>
        </p:nvSpPr>
        <p:spPr bwMode="auto">
          <a:xfrm>
            <a:off x="7406552" y="2065999"/>
            <a:ext cx="1115988" cy="1141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en-US" sz="1400" kern="0" dirty="0">
                <a:solidFill>
                  <a:srgbClr val="C00000"/>
                </a:solidFill>
              </a:rPr>
              <a:t>Best case scenario: 40MHz STAs don’t play nice</a:t>
            </a: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89574E37-815C-4C27-B41D-AD3E0C4F054D}"/>
              </a:ext>
            </a:extLst>
          </p:cNvPr>
          <p:cNvSpPr/>
          <p:nvPr/>
        </p:nvSpPr>
        <p:spPr bwMode="auto">
          <a:xfrm rot="16200000">
            <a:off x="8642924" y="4649207"/>
            <a:ext cx="469514" cy="40245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One PPDU</a:t>
            </a: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6E0E4406-46AE-426C-9AE3-BAAAFF66D0BC}"/>
              </a:ext>
            </a:extLst>
          </p:cNvPr>
          <p:cNvSpPr/>
          <p:nvPr/>
        </p:nvSpPr>
        <p:spPr bwMode="auto">
          <a:xfrm rot="16200000">
            <a:off x="8642924" y="5103332"/>
            <a:ext cx="469514" cy="40245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One PPDU</a:t>
            </a: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35FA4934-3778-4355-B084-A06DDDD4E449}"/>
              </a:ext>
            </a:extLst>
          </p:cNvPr>
          <p:cNvSpPr/>
          <p:nvPr/>
        </p:nvSpPr>
        <p:spPr bwMode="auto">
          <a:xfrm rot="16200000">
            <a:off x="8642924" y="5544576"/>
            <a:ext cx="469514" cy="40245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One PPDU</a:t>
            </a: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87D3FFB3-7322-4A13-B42C-6DEB4474FC6F}"/>
              </a:ext>
            </a:extLst>
          </p:cNvPr>
          <p:cNvSpPr/>
          <p:nvPr/>
        </p:nvSpPr>
        <p:spPr bwMode="auto">
          <a:xfrm rot="16200000">
            <a:off x="8642924" y="5985820"/>
            <a:ext cx="469514" cy="40245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One PPDU</a:t>
            </a: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664B7395-A009-4343-8FFF-E507DF60F103}"/>
              </a:ext>
            </a:extLst>
          </p:cNvPr>
          <p:cNvSpPr/>
          <p:nvPr/>
        </p:nvSpPr>
        <p:spPr bwMode="auto">
          <a:xfrm rot="16200000">
            <a:off x="8642924" y="4171377"/>
            <a:ext cx="469514" cy="40245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One PPDU</a:t>
            </a:r>
          </a:p>
        </p:txBody>
      </p:sp>
      <p:sp>
        <p:nvSpPr>
          <p:cNvPr id="127" name="Content Placeholder 5">
            <a:extLst>
              <a:ext uri="{FF2B5EF4-FFF2-40B4-BE49-F238E27FC236}">
                <a16:creationId xmlns:a16="http://schemas.microsoft.com/office/drawing/2014/main" id="{AE980205-D03E-4191-AD79-D293BBC841DB}"/>
              </a:ext>
            </a:extLst>
          </p:cNvPr>
          <p:cNvSpPr txBox="1">
            <a:spLocks/>
          </p:cNvSpPr>
          <p:nvPr/>
        </p:nvSpPr>
        <p:spPr bwMode="auto">
          <a:xfrm>
            <a:off x="7236296" y="615888"/>
            <a:ext cx="1872208" cy="1141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en-US" sz="1400" kern="0" dirty="0">
                <a:solidFill>
                  <a:srgbClr val="C00000"/>
                </a:solidFill>
              </a:rPr>
              <a:t>Worst case scenario that wastes minimal spectrum: 20M STAs in 20M PPDU, 40M STAs in 40M PPDU, 80M STAs in 80M PPDU</a:t>
            </a:r>
          </a:p>
        </p:txBody>
      </p:sp>
      <p:sp>
        <p:nvSpPr>
          <p:cNvPr id="128" name="Arrow: Down 127">
            <a:extLst>
              <a:ext uri="{FF2B5EF4-FFF2-40B4-BE49-F238E27FC236}">
                <a16:creationId xmlns:a16="http://schemas.microsoft.com/office/drawing/2014/main" id="{FD4B7C3B-5004-4AED-B09D-6A3903B2F1AE}"/>
              </a:ext>
            </a:extLst>
          </p:cNvPr>
          <p:cNvSpPr/>
          <p:nvPr/>
        </p:nvSpPr>
        <p:spPr bwMode="auto">
          <a:xfrm>
            <a:off x="8098423" y="3261458"/>
            <a:ext cx="506025" cy="719150"/>
          </a:xfrm>
          <a:prstGeom prst="downArrow">
            <a:avLst>
              <a:gd name="adj1" fmla="val 50000"/>
              <a:gd name="adj2" fmla="val 50868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7274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509127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Overarching Goal</a:t>
            </a:r>
            <a:b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Will be vital for 160 and 320MHz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77222-AB5C-4DC9-A284-21E939B19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714" y="1514029"/>
            <a:ext cx="8376781" cy="4834844"/>
          </a:xfrm>
        </p:spPr>
        <p:txBody>
          <a:bodyPr/>
          <a:lstStyle/>
          <a:p>
            <a:r>
              <a:rPr lang="en-US" sz="2000" dirty="0"/>
              <a:t>Whatever a STA’s capability</a:t>
            </a:r>
          </a:p>
          <a:p>
            <a:pPr lvl="1"/>
            <a:r>
              <a:rPr lang="en-US" sz="1600" dirty="0"/>
              <a:t>20 MHz only, 160 MHz</a:t>
            </a:r>
          </a:p>
          <a:p>
            <a:r>
              <a:rPr lang="en-US" sz="2000" dirty="0"/>
              <a:t>Whatever a STA’s power saving mode</a:t>
            </a:r>
          </a:p>
          <a:p>
            <a:pPr lvl="1"/>
            <a:r>
              <a:rPr lang="en-US" sz="1600" dirty="0"/>
              <a:t>20 / 40 / 80 /160 MHz</a:t>
            </a:r>
          </a:p>
          <a:p>
            <a:r>
              <a:rPr lang="en-US" sz="2000" dirty="0"/>
              <a:t>Whatever subchannel the STA is parked on (P20 or another via SST or similar)</a:t>
            </a:r>
          </a:p>
          <a:p>
            <a:pPr lvl="1"/>
            <a:r>
              <a:rPr lang="en-US" sz="1600" dirty="0"/>
              <a:t>P20 / S20 / 20 MHz in S40 / 20 MHz in S80 / 20 MHz in S160</a:t>
            </a:r>
          </a:p>
          <a:p>
            <a:r>
              <a:rPr lang="en-US" sz="2000" dirty="0"/>
              <a:t>Whatever is the EHTMU or EHTTB transmission bandwidth determined by the AP</a:t>
            </a:r>
          </a:p>
          <a:p>
            <a:pPr lvl="1"/>
            <a:r>
              <a:rPr lang="en-US" sz="1600" dirty="0"/>
              <a:t>20 / 40/ 80 / 160 / 320 MHz</a:t>
            </a:r>
          </a:p>
          <a:p>
            <a:r>
              <a:rPr lang="en-US" sz="2000" dirty="0"/>
              <a:t>Whatever subchannels need to be punctured</a:t>
            </a:r>
          </a:p>
          <a:p>
            <a:pPr lvl="1"/>
            <a:r>
              <a:rPr lang="en-US" sz="1600" dirty="0"/>
              <a:t>20 / 40 / 60 / 80 / 100 / 120 …</a:t>
            </a:r>
          </a:p>
          <a:p>
            <a:r>
              <a:rPr lang="en-US" sz="2000" dirty="0"/>
              <a:t>… the 802.11be PHY must define mandatory modes that enable the STA to participate in the transmission.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FFB8F9-08AB-47FB-BF6D-D514B2123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44742" y="6475413"/>
            <a:ext cx="1699183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71304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509127"/>
            <a:ext cx="7772400" cy="1066800"/>
          </a:xfrm>
        </p:spPr>
        <p:txBody>
          <a:bodyPr/>
          <a:lstStyle/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Helpful Technology: A Better Tone Plan</a:t>
            </a:r>
            <a:b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Design Principles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77222-AB5C-4DC9-A284-21E939B19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714" y="1514029"/>
            <a:ext cx="8376781" cy="4834844"/>
          </a:xfrm>
        </p:spPr>
        <p:txBody>
          <a:bodyPr/>
          <a:lstStyle/>
          <a:p>
            <a:r>
              <a:rPr lang="en-US" sz="2000" dirty="0"/>
              <a:t>Seek a 20MHz-aligned tone plan with a much reuse and symmetry</a:t>
            </a:r>
          </a:p>
          <a:p>
            <a:pPr lvl="1"/>
            <a:r>
              <a:rPr lang="en-US" sz="1600" dirty="0"/>
              <a:t>For different bandwidths</a:t>
            </a:r>
          </a:p>
          <a:p>
            <a:pPr lvl="1"/>
            <a:r>
              <a:rPr lang="en-US" sz="1600" dirty="0"/>
              <a:t>With respect to 11ax</a:t>
            </a:r>
          </a:p>
          <a:p>
            <a:r>
              <a:rPr lang="en-US" sz="2000" dirty="0"/>
              <a:t>Design a tone plan for a 20 MHz tile and replicate it to 40 and 80 MHz</a:t>
            </a:r>
          </a:p>
          <a:p>
            <a:pPr lvl="1"/>
            <a:r>
              <a:rPr lang="en-US" sz="1600" dirty="0"/>
              <a:t>Works equally well for 80+80, 160, 160+160, 320 MHz and so forth</a:t>
            </a:r>
          </a:p>
          <a:p>
            <a:r>
              <a:rPr lang="en-US" sz="2000" dirty="0"/>
              <a:t>To support TX/RX with 20/40/80 MHz BWs centered on any 20/40/80 MHz channel,</a:t>
            </a:r>
          </a:p>
          <a:p>
            <a:pPr lvl="1"/>
            <a:r>
              <a:rPr lang="en-US" sz="1600" dirty="0"/>
              <a:t>The tone plan includes DC tones every n*10 MHz, </a:t>
            </a:r>
          </a:p>
          <a:p>
            <a:pPr lvl="1"/>
            <a:r>
              <a:rPr lang="en-US" sz="1600" dirty="0"/>
              <a:t>The tone plan generally avoids RUs that near a 20 MHz boundary</a:t>
            </a:r>
          </a:p>
          <a:p>
            <a:r>
              <a:rPr lang="en-US" sz="2000" dirty="0"/>
              <a:t>To avoid inefficiency, a new RU, RU18, is defined to occupy the otherwise-unused subcarriers between adjacent 20 MHz tiles </a:t>
            </a:r>
          </a:p>
          <a:p>
            <a:pPr lvl="1"/>
            <a:r>
              <a:rPr lang="en-US" sz="1600" dirty="0"/>
              <a:t>Not used at the band-edge</a:t>
            </a:r>
          </a:p>
          <a:p>
            <a:pPr lvl="1"/>
            <a:r>
              <a:rPr lang="en-US" sz="1600" dirty="0"/>
              <a:t>Still has room for 5 DC subcarriers for 40 and 80 MHz STAs</a:t>
            </a:r>
          </a:p>
          <a:p>
            <a:r>
              <a:rPr lang="en-US" sz="2000" dirty="0"/>
              <a:t>The RU size is selected to maximize commonality with existing RUs</a:t>
            </a:r>
          </a:p>
          <a:p>
            <a:pPr lvl="1"/>
            <a:r>
              <a:rPr lang="en-US" sz="1600" dirty="0"/>
              <a:t>This is possible for the larger RUs but not all of the smaller RUs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FFB8F9-08AB-47FB-BF6D-D514B2123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44742" y="6475413"/>
            <a:ext cx="1699183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6905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FFB8F9-08AB-47FB-BF6D-D514B2123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44742" y="6475413"/>
            <a:ext cx="1699183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33CD894-73EB-4F2A-8815-3859A704BD35}"/>
              </a:ext>
            </a:extLst>
          </p:cNvPr>
          <p:cNvSpPr/>
          <p:nvPr/>
        </p:nvSpPr>
        <p:spPr bwMode="auto">
          <a:xfrm>
            <a:off x="3779912" y="0"/>
            <a:ext cx="5364088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562000"/>
            <a:ext cx="7772400" cy="1066800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Helpful </a:t>
            </a:r>
            <a:b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Technology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6DF5E876-BCF9-4F53-BB1D-E331AB72A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0419" y="1772816"/>
            <a:ext cx="3295477" cy="4432041"/>
          </a:xfrm>
        </p:spPr>
        <p:txBody>
          <a:bodyPr/>
          <a:lstStyle/>
          <a:p>
            <a:r>
              <a:rPr lang="en-US" sz="1600" dirty="0"/>
              <a:t>The 20 MHz tile (top right) is colored cyan </a:t>
            </a:r>
          </a:p>
          <a:p>
            <a:r>
              <a:rPr lang="en-US" sz="1600" dirty="0"/>
              <a:t>The extended 20 MHz tile (right) merges the left and/or right guard tones with an RU and is colored green</a:t>
            </a:r>
          </a:p>
          <a:p>
            <a:r>
              <a:rPr lang="en-US" sz="1600" dirty="0"/>
              <a:t>The guard and DC tones are white; the null tones are black</a:t>
            </a:r>
          </a:p>
          <a:p>
            <a:r>
              <a:rPr lang="en-US" sz="1600" dirty="0"/>
              <a:t>RU18 is colored yellow. RU18 and 5DC tones replace the guard tones between two 20 MHz tiles</a:t>
            </a:r>
          </a:p>
          <a:p>
            <a:r>
              <a:rPr lang="en-US" sz="1600" dirty="0"/>
              <a:t>Extreme consistency across 20 MHz tiles and PPDU bandwidths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FCC77AD-358D-434C-9E1B-4B27C7D9DB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855" y="0"/>
            <a:ext cx="528614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407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509127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Helpful Technology: RU Details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FFB8F9-08AB-47FB-BF6D-D514B2123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44742" y="6475413"/>
            <a:ext cx="1699183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D67FD6A2-740F-4343-B899-EECD328BC5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0347286"/>
              </p:ext>
            </p:extLst>
          </p:nvPr>
        </p:nvGraphicFramePr>
        <p:xfrm>
          <a:off x="323528" y="1397744"/>
          <a:ext cx="8352930" cy="33274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92155">
                  <a:extLst>
                    <a:ext uri="{9D8B030D-6E8A-4147-A177-3AD203B41FA5}">
                      <a16:colId xmlns:a16="http://schemas.microsoft.com/office/drawing/2014/main" val="1544710080"/>
                    </a:ext>
                  </a:extLst>
                </a:gridCol>
                <a:gridCol w="1392155">
                  <a:extLst>
                    <a:ext uri="{9D8B030D-6E8A-4147-A177-3AD203B41FA5}">
                      <a16:colId xmlns:a16="http://schemas.microsoft.com/office/drawing/2014/main" val="4268182857"/>
                    </a:ext>
                  </a:extLst>
                </a:gridCol>
                <a:gridCol w="1392155">
                  <a:extLst>
                    <a:ext uri="{9D8B030D-6E8A-4147-A177-3AD203B41FA5}">
                      <a16:colId xmlns:a16="http://schemas.microsoft.com/office/drawing/2014/main" val="1246169402"/>
                    </a:ext>
                  </a:extLst>
                </a:gridCol>
                <a:gridCol w="1392155">
                  <a:extLst>
                    <a:ext uri="{9D8B030D-6E8A-4147-A177-3AD203B41FA5}">
                      <a16:colId xmlns:a16="http://schemas.microsoft.com/office/drawing/2014/main" val="2293109584"/>
                    </a:ext>
                  </a:extLst>
                </a:gridCol>
                <a:gridCol w="1392155">
                  <a:extLst>
                    <a:ext uri="{9D8B030D-6E8A-4147-A177-3AD203B41FA5}">
                      <a16:colId xmlns:a16="http://schemas.microsoft.com/office/drawing/2014/main" val="3920170522"/>
                    </a:ext>
                  </a:extLst>
                </a:gridCol>
                <a:gridCol w="1392155">
                  <a:extLst>
                    <a:ext uri="{9D8B030D-6E8A-4147-A177-3AD203B41FA5}">
                      <a16:colId xmlns:a16="http://schemas.microsoft.com/office/drawing/2014/main" val="32085082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RU / </a:t>
                      </a:r>
                      <a:r>
                        <a:rPr lang="en-US" sz="1400" dirty="0" err="1"/>
                        <a:t>nUsedTones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/>
                        <a:t>nDataTones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/>
                        <a:t>nPilotTones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Reuses existing blocks?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Efficiency </a:t>
                      </a:r>
                      <a:r>
                        <a:rPr lang="en-US" sz="1400" dirty="0" err="1"/>
                        <a:t>wrt</a:t>
                      </a:r>
                      <a:r>
                        <a:rPr lang="en-US" sz="1400" dirty="0"/>
                        <a:t> 80M 11ax STAs in 80M BSS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Efficiency </a:t>
                      </a:r>
                      <a:r>
                        <a:rPr lang="en-US" sz="1400" dirty="0" err="1"/>
                        <a:t>wrt</a:t>
                      </a:r>
                      <a:r>
                        <a:rPr lang="en-US" sz="1400" dirty="0"/>
                        <a:t> 20M 11ax STAs in 80M BSS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3984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RU18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2848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RU28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26 (or 24)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 (or 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 (or Y)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99.1%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122.2%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7556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RU56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 (11n/ac)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99.1%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131%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887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RU114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 (11n/ac)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97.4%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149%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9225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RU230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97.5%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78469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RU484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99.2%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101.7%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455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RU996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5762621"/>
                  </a:ext>
                </a:extLst>
              </a:tr>
            </a:tbl>
          </a:graphicData>
        </a:graphic>
      </p:graphicFrame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4C142D97-7603-40C0-AD40-718446836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4725144"/>
            <a:ext cx="9144000" cy="897951"/>
          </a:xfrm>
        </p:spPr>
        <p:txBody>
          <a:bodyPr/>
          <a:lstStyle/>
          <a:p>
            <a:pPr marL="0" indent="0">
              <a:buNone/>
            </a:pPr>
            <a:r>
              <a:rPr lang="en-US" sz="1400" dirty="0"/>
              <a:t>This is remarkably beautiful</a:t>
            </a:r>
          </a:p>
          <a:p>
            <a:r>
              <a:rPr lang="en-US" sz="1400" b="0" dirty="0"/>
              <a:t>The largest RUs are unchanged from 11ax</a:t>
            </a:r>
          </a:p>
          <a:p>
            <a:r>
              <a:rPr lang="en-US" sz="1400" b="0" dirty="0"/>
              <a:t>For the corner case of all STAs operating at 80 MHz, the efficiency of the tone plan is very similar to 11ax</a:t>
            </a:r>
          </a:p>
          <a:p>
            <a:r>
              <a:rPr lang="en-US" sz="1400" b="0" dirty="0"/>
              <a:t>For a poor case of all 20MHz-only STAs with SST, the tone plan is never worse and up to 49% more efficient than 11ax</a:t>
            </a:r>
          </a:p>
          <a:p>
            <a:r>
              <a:rPr lang="en-US" sz="1400" b="0" dirty="0"/>
              <a:t>For the worst case of all 20 MHz-operating STAs, easily augmented with SST in 11be due to the more favorable tone plan, the tone plan is approx. </a:t>
            </a:r>
            <a:r>
              <a:rPr lang="en-US" sz="1400" dirty="0"/>
              <a:t>300%</a:t>
            </a:r>
            <a:r>
              <a:rPr lang="en-US" sz="1400" b="0" dirty="0"/>
              <a:t> more efficient than 11ax</a:t>
            </a:r>
          </a:p>
        </p:txBody>
      </p:sp>
    </p:spTree>
    <p:extLst>
      <p:ext uri="{BB962C8B-B14F-4D97-AF65-F5344CB8AC3E}">
        <p14:creationId xmlns:p14="http://schemas.microsoft.com/office/powerpoint/2010/main" val="145654221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83386</TotalTime>
  <Words>1299</Words>
  <Application>Microsoft Office PowerPoint</Application>
  <PresentationFormat>On-screen Show (4:3)</PresentationFormat>
  <Paragraphs>201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Times New Roman</vt:lpstr>
      <vt:lpstr>802-11-Submission</vt:lpstr>
      <vt:lpstr>Revisiting the 20/40/80 MHz Tone Plan</vt:lpstr>
      <vt:lpstr>Situation A</vt:lpstr>
      <vt:lpstr>Problem A</vt:lpstr>
      <vt:lpstr>Situation B</vt:lpstr>
      <vt:lpstr>Problem B</vt:lpstr>
      <vt:lpstr>Overarching Goal Will be vital for 160 and 320MHz</vt:lpstr>
      <vt:lpstr>Helpful Technology: A Better Tone Plan Design Principles</vt:lpstr>
      <vt:lpstr>Helpful  Technology</vt:lpstr>
      <vt:lpstr>Helpful Technology: RU Details</vt:lpstr>
      <vt:lpstr>Conclusion</vt:lpstr>
      <vt:lpstr>Backup</vt:lpstr>
      <vt:lpstr>Strawpoll 1</vt:lpstr>
      <vt:lpstr>Strawpoll 2</vt:lpstr>
      <vt:lpstr>Just the Figures …</vt:lpstr>
    </vt:vector>
  </TitlesOfParts>
  <Company>Cisco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Revisiting the 20/40/80 MHz Tone Plan</dc:title>
  <dc:subject>19/1340r3</dc:subject>
  <dc:creator>Brian Hart</dc:creator>
  <cp:lastModifiedBy>Brian Hart (brianh)</cp:lastModifiedBy>
  <cp:revision>1459</cp:revision>
  <cp:lastPrinted>1998-02-10T13:28:06Z</cp:lastPrinted>
  <dcterms:created xsi:type="dcterms:W3CDTF">2004-12-02T14:01:45Z</dcterms:created>
  <dcterms:modified xsi:type="dcterms:W3CDTF">2019-11-11T17:34:49Z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