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868" r:id="rId3"/>
    <p:sldId id="869" r:id="rId4"/>
    <p:sldId id="875" r:id="rId5"/>
    <p:sldId id="876" r:id="rId6"/>
    <p:sldId id="870" r:id="rId7"/>
    <p:sldId id="871" r:id="rId8"/>
    <p:sldId id="872" r:id="rId9"/>
    <p:sldId id="873" r:id="rId10"/>
    <p:sldId id="877" r:id="rId11"/>
    <p:sldId id="878" r:id="rId12"/>
    <p:sldId id="874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9" d="100"/>
          <a:sy n="89" d="100"/>
        </p:scale>
        <p:origin x="1056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4742" y="6475413"/>
            <a:ext cx="16991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802.11-19/1340r2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8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Brian Hart (Cisco Systems)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Revisiting the 20/40/80 MHz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36988"/>
              </p:ext>
            </p:extLst>
          </p:nvPr>
        </p:nvGraphicFramePr>
        <p:xfrm>
          <a:off x="1152525" y="2998720"/>
          <a:ext cx="7391400" cy="13894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Brian Hart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Cisco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170 W Tasman Dr, San Jose CA 95134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brianh@cisco.com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4152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Strawpoll 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Do you support that 11be shall support the ability for an 11be non-AP STA, whatever its operating bandwidth, to:</a:t>
            </a:r>
          </a:p>
          <a:p>
            <a:pPr lvl="1"/>
            <a:r>
              <a:rPr lang="en-US" sz="1600" dirty="0"/>
              <a:t>Transmit an RU, within the STA’s operating bandwidth, of an EHT-TB PPDU sent as part of a collection of EHT-TB PPDUs that span any bandwidth</a:t>
            </a:r>
          </a:p>
          <a:p>
            <a:pPr lvl="1"/>
            <a:r>
              <a:rPr lang="en-US" sz="1600" dirty="0"/>
              <a:t>Receive an RU, within the STA’s operating bandwidth, from an EHT-MU PPDU of any bandwidth</a:t>
            </a:r>
          </a:p>
          <a:p>
            <a:pPr lvl="1"/>
            <a:endParaRPr lang="en-US" sz="1600" dirty="0"/>
          </a:p>
          <a:p>
            <a:r>
              <a:rPr lang="en-US" sz="2000" dirty="0"/>
              <a:t>Y / N / 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10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Strawpoll 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Do you support that the 11be tone plan should be designed to improve support, </a:t>
            </a:r>
            <a:r>
              <a:rPr lang="en-US" sz="2000"/>
              <a:t>with respect to the </a:t>
            </a:r>
            <a:r>
              <a:rPr lang="en-US" sz="2000" dirty="0"/>
              <a:t>11ax tone plan, for 20 MHz-only STAs, preamble puncturing and STAs that reduce their operating bandwidth below the BSS operating bandwidth?</a:t>
            </a:r>
          </a:p>
          <a:p>
            <a:pPr lvl="1"/>
            <a:endParaRPr lang="en-US" sz="1600" dirty="0"/>
          </a:p>
          <a:p>
            <a:r>
              <a:rPr lang="en-US" sz="2000" dirty="0"/>
              <a:t>Y / N / 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897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Backup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1E398A-016C-44B8-AC05-AB6611036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509120"/>
            <a:ext cx="8597180" cy="18513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895043-5202-4035-B3B8-406D7375F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47" y="1412776"/>
            <a:ext cx="4877962" cy="29322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61953E-D395-40D8-8279-05C30EA8A0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239" y="651546"/>
            <a:ext cx="399211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8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 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11ax developed a tone plan optimized for throughput and the presence of the central RU26, with one distinct tone plan per bandwidth</a:t>
            </a:r>
          </a:p>
          <a:p>
            <a:r>
              <a:rPr lang="en-US" sz="2000" dirty="0"/>
              <a:t>At the development time, certain ultimate 11ax features were unknown, unclear or TBD: </a:t>
            </a:r>
          </a:p>
          <a:p>
            <a:pPr lvl="1"/>
            <a:r>
              <a:rPr lang="en-US" sz="1600" dirty="0"/>
              <a:t>20 MHz-only STAs</a:t>
            </a:r>
          </a:p>
          <a:p>
            <a:pPr lvl="1"/>
            <a:r>
              <a:rPr lang="en-US" sz="1600" dirty="0"/>
              <a:t>STAs reducing their BW for power savings</a:t>
            </a:r>
          </a:p>
          <a:p>
            <a:pPr lvl="1"/>
            <a:r>
              <a:rPr lang="en-US" sz="1600" dirty="0"/>
              <a:t>Preamble-puncturing</a:t>
            </a:r>
          </a:p>
          <a:p>
            <a:r>
              <a:rPr lang="en-US" sz="2000" dirty="0"/>
              <a:t>This tone plan is implemented in all 11ax devices</a:t>
            </a:r>
          </a:p>
          <a:p>
            <a:endParaRPr lang="en-US" sz="2000" dirty="0"/>
          </a:p>
          <a:p>
            <a:r>
              <a:rPr lang="en-US" sz="2000" dirty="0"/>
              <a:t>802.11 has performed do-overs in the past</a:t>
            </a:r>
          </a:p>
          <a:p>
            <a:pPr lvl="1"/>
            <a:r>
              <a:rPr lang="en-US" sz="1600" dirty="0"/>
              <a:t>e.g. 11ac simplified the pilot tone design </a:t>
            </a:r>
            <a:r>
              <a:rPr lang="en-US" sz="1600" dirty="0" err="1"/>
              <a:t>wrt</a:t>
            </a:r>
            <a:r>
              <a:rPr lang="en-US" sz="1600" dirty="0"/>
              <a:t> 11n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 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7368669" cy="4834844"/>
          </a:xfrm>
        </p:spPr>
        <p:txBody>
          <a:bodyPr/>
          <a:lstStyle/>
          <a:p>
            <a:r>
              <a:rPr lang="en-US" sz="2000" dirty="0"/>
              <a:t>Certain RUs are close to a </a:t>
            </a:r>
            <a:br>
              <a:rPr lang="en-US" sz="2000" dirty="0"/>
            </a:br>
            <a:r>
              <a:rPr lang="en-US" sz="2000" dirty="0"/>
              <a:t>band edge or near a DC tone, </a:t>
            </a:r>
            <a:br>
              <a:rPr lang="en-US" sz="2000" dirty="0"/>
            </a:br>
            <a:r>
              <a:rPr lang="en-US" sz="2000" dirty="0"/>
              <a:t>and these RUs are unavailable </a:t>
            </a:r>
            <a:br>
              <a:rPr lang="en-US" sz="2000" dirty="0"/>
            </a:br>
            <a:r>
              <a:rPr lang="en-US" sz="2000" dirty="0"/>
              <a:t>to:</a:t>
            </a:r>
          </a:p>
          <a:p>
            <a:pPr lvl="1"/>
            <a:r>
              <a:rPr lang="en-US" sz="1600" dirty="0"/>
              <a:t>20 MHz-only STAs</a:t>
            </a:r>
          </a:p>
          <a:p>
            <a:pPr lvl="1"/>
            <a:r>
              <a:rPr lang="en-US" sz="1600" dirty="0"/>
              <a:t>STAs reducing their BW for power </a:t>
            </a:r>
            <a:br>
              <a:rPr lang="en-US" sz="1600" dirty="0"/>
            </a:br>
            <a:r>
              <a:rPr lang="en-US" sz="1600" dirty="0"/>
              <a:t>savings</a:t>
            </a:r>
          </a:p>
          <a:p>
            <a:pPr lvl="1"/>
            <a:r>
              <a:rPr lang="en-US" sz="1600" dirty="0"/>
              <a:t>Preamble-puncturing (edge RUs only)</a:t>
            </a:r>
          </a:p>
          <a:p>
            <a:r>
              <a:rPr lang="en-US" sz="2000" dirty="0"/>
              <a:t>i.e. very difficult for a scheduler </a:t>
            </a:r>
            <a:br>
              <a:rPr lang="en-US" sz="2000" dirty="0"/>
            </a:br>
            <a:r>
              <a:rPr lang="en-US" sz="2000" dirty="0"/>
              <a:t>to allocate</a:t>
            </a:r>
          </a:p>
          <a:p>
            <a:r>
              <a:rPr lang="en-US" sz="2000" dirty="0"/>
              <a:t>For example, for each row of the figure, when these RUs are unallocated, there is an efficiency loss of [19 24 35 2.5 2.5 0]%</a:t>
            </a:r>
          </a:p>
          <a:p>
            <a:r>
              <a:rPr lang="en-US" sz="2000" dirty="0"/>
              <a:t>Conversely, any new plan without these disadvantages will be a new tone plan, so 11be devices must implement both 11ax and 11be tone plans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8C9D8F-EBBC-4C93-AC14-F1760DAD4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221" y="1340768"/>
            <a:ext cx="4187846" cy="313997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4D117C2-E90F-4BA0-84B3-77086A73C7C2}"/>
              </a:ext>
            </a:extLst>
          </p:cNvPr>
          <p:cNvSpPr/>
          <p:nvPr/>
        </p:nvSpPr>
        <p:spPr bwMode="auto">
          <a:xfrm>
            <a:off x="5276132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94335-DC46-42A6-9D91-360482587317}"/>
              </a:ext>
            </a:extLst>
          </p:cNvPr>
          <p:cNvSpPr/>
          <p:nvPr/>
        </p:nvSpPr>
        <p:spPr bwMode="auto">
          <a:xfrm>
            <a:off x="5792798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A7A7A4-42CC-4314-A1C0-BD0A82B42DC1}"/>
              </a:ext>
            </a:extLst>
          </p:cNvPr>
          <p:cNvSpPr/>
          <p:nvPr/>
        </p:nvSpPr>
        <p:spPr bwMode="auto">
          <a:xfrm>
            <a:off x="6221639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DB2DC58-977A-4CCA-AA27-8E5505249092}"/>
              </a:ext>
            </a:extLst>
          </p:cNvPr>
          <p:cNvSpPr/>
          <p:nvPr/>
        </p:nvSpPr>
        <p:spPr bwMode="auto">
          <a:xfrm>
            <a:off x="6764136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00BF0D-1A40-4B8E-BBF1-5B6B091159F6}"/>
              </a:ext>
            </a:extLst>
          </p:cNvPr>
          <p:cNvSpPr/>
          <p:nvPr/>
        </p:nvSpPr>
        <p:spPr bwMode="auto">
          <a:xfrm>
            <a:off x="7305310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43EA09-B50F-42BB-A70A-DC837739280D}"/>
              </a:ext>
            </a:extLst>
          </p:cNvPr>
          <p:cNvSpPr/>
          <p:nvPr/>
        </p:nvSpPr>
        <p:spPr bwMode="auto">
          <a:xfrm>
            <a:off x="7732136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516F8E3-4145-40FD-859A-A44660E01B9A}"/>
              </a:ext>
            </a:extLst>
          </p:cNvPr>
          <p:cNvSpPr/>
          <p:nvPr/>
        </p:nvSpPr>
        <p:spPr bwMode="auto">
          <a:xfrm>
            <a:off x="8253811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C10499-0FAC-4FE8-8954-53AF7712548B}"/>
              </a:ext>
            </a:extLst>
          </p:cNvPr>
          <p:cNvSpPr/>
          <p:nvPr/>
        </p:nvSpPr>
        <p:spPr bwMode="auto">
          <a:xfrm>
            <a:off x="5854174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3D92FE2-8159-4901-BC6B-C4C433D5579D}"/>
              </a:ext>
            </a:extLst>
          </p:cNvPr>
          <p:cNvSpPr/>
          <p:nvPr/>
        </p:nvSpPr>
        <p:spPr bwMode="auto">
          <a:xfrm>
            <a:off x="7673657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D4F46EC-F0FB-4CB3-83B0-A6D1FE4CF86F}"/>
              </a:ext>
            </a:extLst>
          </p:cNvPr>
          <p:cNvSpPr/>
          <p:nvPr/>
        </p:nvSpPr>
        <p:spPr bwMode="auto">
          <a:xfrm>
            <a:off x="5964316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7130D15-8315-4FFA-B1FB-1E9C286DDAD6}"/>
              </a:ext>
            </a:extLst>
          </p:cNvPr>
          <p:cNvSpPr/>
          <p:nvPr/>
        </p:nvSpPr>
        <p:spPr bwMode="auto">
          <a:xfrm>
            <a:off x="7561540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6F74A40-C9F9-47B4-85B8-8EDB2F7E378A}"/>
              </a:ext>
            </a:extLst>
          </p:cNvPr>
          <p:cNvSpPr/>
          <p:nvPr/>
        </p:nvSpPr>
        <p:spPr bwMode="auto">
          <a:xfrm>
            <a:off x="5273674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C0C1955-FABA-4F11-9B8F-5A5AAFCCD2E4}"/>
              </a:ext>
            </a:extLst>
          </p:cNvPr>
          <p:cNvSpPr/>
          <p:nvPr/>
        </p:nvSpPr>
        <p:spPr bwMode="auto">
          <a:xfrm>
            <a:off x="5271216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6661E72-9B6B-45D7-97C5-EC6DB8568542}"/>
              </a:ext>
            </a:extLst>
          </p:cNvPr>
          <p:cNvSpPr/>
          <p:nvPr/>
        </p:nvSpPr>
        <p:spPr bwMode="auto">
          <a:xfrm>
            <a:off x="6221639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0F0439-E6CC-4AC1-9CE5-610AD5197F75}"/>
              </a:ext>
            </a:extLst>
          </p:cNvPr>
          <p:cNvSpPr/>
          <p:nvPr/>
        </p:nvSpPr>
        <p:spPr bwMode="auto">
          <a:xfrm>
            <a:off x="6221639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6AFC2AC-4FDC-438E-9C01-D7AD0BB76650}"/>
              </a:ext>
            </a:extLst>
          </p:cNvPr>
          <p:cNvSpPr/>
          <p:nvPr/>
        </p:nvSpPr>
        <p:spPr bwMode="auto">
          <a:xfrm>
            <a:off x="6759713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0BADDBA-9DEE-496C-B452-2996FD3949CC}"/>
              </a:ext>
            </a:extLst>
          </p:cNvPr>
          <p:cNvSpPr/>
          <p:nvPr/>
        </p:nvSpPr>
        <p:spPr bwMode="auto">
          <a:xfrm>
            <a:off x="6757255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F81564A-6770-4BED-B2D7-F3C59349932B}"/>
              </a:ext>
            </a:extLst>
          </p:cNvPr>
          <p:cNvSpPr/>
          <p:nvPr/>
        </p:nvSpPr>
        <p:spPr bwMode="auto">
          <a:xfrm>
            <a:off x="7305310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BE9C39D-B95A-4F13-AE2E-DDC0589586CE}"/>
              </a:ext>
            </a:extLst>
          </p:cNvPr>
          <p:cNvSpPr/>
          <p:nvPr/>
        </p:nvSpPr>
        <p:spPr bwMode="auto">
          <a:xfrm>
            <a:off x="7305310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04562F2-33D9-40BD-A7CE-81E6A226FF7D}"/>
              </a:ext>
            </a:extLst>
          </p:cNvPr>
          <p:cNvSpPr/>
          <p:nvPr/>
        </p:nvSpPr>
        <p:spPr bwMode="auto">
          <a:xfrm>
            <a:off x="8253811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4D809A8-36A7-479F-BCFC-E003E15308C3}"/>
              </a:ext>
            </a:extLst>
          </p:cNvPr>
          <p:cNvSpPr/>
          <p:nvPr/>
        </p:nvSpPr>
        <p:spPr bwMode="auto">
          <a:xfrm>
            <a:off x="8253811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588863F-7813-46D0-902B-75191CC0AD23}"/>
              </a:ext>
            </a:extLst>
          </p:cNvPr>
          <p:cNvSpPr/>
          <p:nvPr/>
        </p:nvSpPr>
        <p:spPr bwMode="auto">
          <a:xfrm>
            <a:off x="6764136" y="3204450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144A8E-450A-4BCA-BFD5-C75C818D2535}"/>
              </a:ext>
            </a:extLst>
          </p:cNvPr>
          <p:cNvSpPr/>
          <p:nvPr/>
        </p:nvSpPr>
        <p:spPr bwMode="auto">
          <a:xfrm>
            <a:off x="6764136" y="3567700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1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 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A 20 MHz-only STA or 20 MHz operating STA may support SST whereupon it can occupy any 20 MHz and can participate in the TX/RX of OFDMA PPDUs of any bandwidth</a:t>
            </a:r>
          </a:p>
          <a:p>
            <a:r>
              <a:rPr lang="en-US" sz="2000" dirty="0"/>
              <a:t>A normal STA operating with 80 MHz bandwidth can participate in the TX/RX of OFDMA PPDUs of 80/160/80+80 MHz</a:t>
            </a:r>
          </a:p>
          <a:p>
            <a:pPr lvl="1"/>
            <a:r>
              <a:rPr lang="en-US" sz="1600" dirty="0"/>
              <a:t>A normal STA may support SST where it can occupy any 80 MHz within 160/80+80 MHz</a:t>
            </a:r>
          </a:p>
          <a:p>
            <a:endParaRPr lang="en-US" sz="2000" dirty="0"/>
          </a:p>
          <a:p>
            <a:r>
              <a:rPr lang="en-US" sz="2000" dirty="0"/>
              <a:t>A 20 MHz-only STA or 20 MHz operating STA that does not support SST can  participate in the TX/RX of </a:t>
            </a:r>
            <a:r>
              <a:rPr lang="en-US" sz="2000" i="1" dirty="0"/>
              <a:t>some </a:t>
            </a:r>
            <a:r>
              <a:rPr lang="en-US" sz="2000" dirty="0"/>
              <a:t>RUs in the P20 of an OFDMA PPDU of any bandwidth</a:t>
            </a:r>
          </a:p>
          <a:p>
            <a:r>
              <a:rPr lang="en-US" sz="2000" dirty="0"/>
              <a:t>A normal 11ax STA operating with 40 MHz bandwidth can only participate in the TX/RX of OFDMA PPDUs of 20/40 MHz bandwidth</a:t>
            </a:r>
          </a:p>
          <a:p>
            <a:endParaRPr lang="en-US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209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64216"/>
            <a:ext cx="8700953" cy="2995091"/>
          </a:xfrm>
        </p:spPr>
        <p:txBody>
          <a:bodyPr/>
          <a:lstStyle/>
          <a:p>
            <a:r>
              <a:rPr lang="en-US" sz="2000" dirty="0"/>
              <a:t>Normal non-SST 11ax STAs operating with a 20 or 40 MHz bandwidth in an 80/160/80+80 MHz BSS are hugely inefficient, and their impact will worsen with 11be</a:t>
            </a:r>
          </a:p>
          <a:p>
            <a:pPr lvl="1"/>
            <a:r>
              <a:rPr lang="en-US" sz="1600" dirty="0"/>
              <a:t>An SU or MU transmission involving the STAs in an 80 MHz BSS </a:t>
            </a:r>
            <a:br>
              <a:rPr lang="en-US" sz="1600" dirty="0"/>
            </a:br>
            <a:r>
              <a:rPr lang="en-US" sz="1600" b="1" dirty="0"/>
              <a:t>wastes 60 or 40 MHz of spectrum </a:t>
            </a:r>
            <a:r>
              <a:rPr lang="en-US" sz="1600" dirty="0"/>
              <a:t>respectively</a:t>
            </a:r>
          </a:p>
          <a:p>
            <a:pPr lvl="1"/>
            <a:r>
              <a:rPr lang="en-US" sz="1600" dirty="0"/>
              <a:t>An SU or MU transmission involving the STAs in an 160/80+80 MHz BSS </a:t>
            </a:r>
            <a:br>
              <a:rPr lang="en-US" sz="1600" dirty="0"/>
            </a:br>
            <a:r>
              <a:rPr lang="en-US" sz="1600" b="1" dirty="0"/>
              <a:t>wastes 140 or 120 MHz of spectrum</a:t>
            </a:r>
            <a:r>
              <a:rPr lang="en-US" sz="1600" dirty="0"/>
              <a:t> respectively</a:t>
            </a:r>
          </a:p>
          <a:p>
            <a:pPr lvl="1"/>
            <a:r>
              <a:rPr lang="en-US" sz="1600" dirty="0"/>
              <a:t>An SU or MU transmission involving the STAs in a 320/160+160 MHz BSS </a:t>
            </a:r>
            <a:br>
              <a:rPr lang="en-US" sz="1600" dirty="0"/>
            </a:br>
            <a:r>
              <a:rPr lang="en-US" sz="1600" b="1" dirty="0"/>
              <a:t>wastes 300 or 280 MHz of spectrum</a:t>
            </a:r>
            <a:r>
              <a:rPr lang="en-US" sz="1600" dirty="0"/>
              <a:t> respectively</a:t>
            </a:r>
          </a:p>
          <a:p>
            <a:r>
              <a:rPr lang="en-US" sz="2000" dirty="0"/>
              <a:t>This is a side-effect of the 11ax tone plan: it’s a lot more complicated to schedule 20 or 40 MHz operating devices in an 80/160/80+80 MHz PPDU, and not-quite-trivial to receive an 80/160/80+80 MHz PPDU when operating in 20 or 40 MHz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 B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6DA39B-C252-4450-8F16-FD5BDF54CBC4}"/>
              </a:ext>
            </a:extLst>
          </p:cNvPr>
          <p:cNvSpPr/>
          <p:nvPr/>
        </p:nvSpPr>
        <p:spPr bwMode="auto">
          <a:xfrm>
            <a:off x="1295128" y="6165304"/>
            <a:ext cx="1872208" cy="18256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5A0EB4-9C4F-4E98-9FFD-26F3AA8D1DD2}"/>
              </a:ext>
            </a:extLst>
          </p:cNvPr>
          <p:cNvSpPr/>
          <p:nvPr/>
        </p:nvSpPr>
        <p:spPr bwMode="auto">
          <a:xfrm>
            <a:off x="1295128" y="5921623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1C42F3-3170-4B29-B300-81D54C75EA5D}"/>
              </a:ext>
            </a:extLst>
          </p:cNvPr>
          <p:cNvSpPr/>
          <p:nvPr/>
        </p:nvSpPr>
        <p:spPr bwMode="auto">
          <a:xfrm>
            <a:off x="1295128" y="5677942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2DB52B-340C-4AA7-8ACA-E60EAE61E490}"/>
              </a:ext>
            </a:extLst>
          </p:cNvPr>
          <p:cNvSpPr/>
          <p:nvPr/>
        </p:nvSpPr>
        <p:spPr bwMode="auto">
          <a:xfrm>
            <a:off x="1295128" y="5434261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CFCEFD-CBE0-4940-AD9D-71259696C9AC}"/>
              </a:ext>
            </a:extLst>
          </p:cNvPr>
          <p:cNvSpPr/>
          <p:nvPr/>
        </p:nvSpPr>
        <p:spPr bwMode="auto">
          <a:xfrm>
            <a:off x="4535488" y="5929693"/>
            <a:ext cx="1872208" cy="41817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7E524E8-370A-491A-ABA4-E581C2F20006}"/>
              </a:ext>
            </a:extLst>
          </p:cNvPr>
          <p:cNvSpPr/>
          <p:nvPr/>
        </p:nvSpPr>
        <p:spPr bwMode="auto">
          <a:xfrm>
            <a:off x="4535488" y="5677942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DF151A-CAA9-4F2E-8D08-F5F45F81CC97}"/>
              </a:ext>
            </a:extLst>
          </p:cNvPr>
          <p:cNvSpPr/>
          <p:nvPr/>
        </p:nvSpPr>
        <p:spPr bwMode="auto">
          <a:xfrm>
            <a:off x="4535488" y="5434261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44CA06-3DE5-4904-BD38-D02FFD691B6E}"/>
              </a:ext>
            </a:extLst>
          </p:cNvPr>
          <p:cNvSpPr/>
          <p:nvPr/>
        </p:nvSpPr>
        <p:spPr bwMode="auto">
          <a:xfrm>
            <a:off x="7153300" y="5445224"/>
            <a:ext cx="1872208" cy="90264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3FEA1CA-BF96-4B3E-BD2B-DEBC79101717}"/>
              </a:ext>
            </a:extLst>
          </p:cNvPr>
          <p:cNvCxnSpPr/>
          <p:nvPr/>
        </p:nvCxnSpPr>
        <p:spPr bwMode="auto">
          <a:xfrm>
            <a:off x="1655168" y="5218311"/>
            <a:ext cx="1080120" cy="9469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9AABB4D-D3FB-42C9-8534-4010E4F0D58A}"/>
              </a:ext>
            </a:extLst>
          </p:cNvPr>
          <p:cNvCxnSpPr>
            <a:cxnSpLocks/>
          </p:cNvCxnSpPr>
          <p:nvPr/>
        </p:nvCxnSpPr>
        <p:spPr bwMode="auto">
          <a:xfrm flipH="1">
            <a:off x="1749152" y="5214396"/>
            <a:ext cx="986136" cy="95090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976ED93-FEC3-4EE1-B39E-FDDE90FC0F4D}"/>
              </a:ext>
            </a:extLst>
          </p:cNvPr>
          <p:cNvGrpSpPr/>
          <p:nvPr/>
        </p:nvGrpSpPr>
        <p:grpSpPr>
          <a:xfrm>
            <a:off x="4921697" y="5214396"/>
            <a:ext cx="1080120" cy="712364"/>
            <a:chOff x="3795093" y="4975852"/>
            <a:chExt cx="1080120" cy="950908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2FDDDA0-9CDD-482F-805A-0E2E6725A458}"/>
                </a:ext>
              </a:extLst>
            </p:cNvPr>
            <p:cNvCxnSpPr/>
            <p:nvPr/>
          </p:nvCxnSpPr>
          <p:spPr bwMode="auto">
            <a:xfrm>
              <a:off x="3795093" y="4979767"/>
              <a:ext cx="1080120" cy="94699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FBB9D0D-52D9-4431-A78C-A7C699B316C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89077" y="4975852"/>
              <a:ext cx="986136" cy="9509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C2302566-394D-4845-A674-F6D329B9D2DC}"/>
              </a:ext>
            </a:extLst>
          </p:cNvPr>
          <p:cNvSpPr txBox="1"/>
          <p:nvPr/>
        </p:nvSpPr>
        <p:spPr>
          <a:xfrm>
            <a:off x="-5209" y="5493784"/>
            <a:ext cx="1322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Schedule 20MHz non-SST STAs when dominant: 60+ MHz wasted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93376B1-F65F-4631-B731-2726D5A53E4E}"/>
              </a:ext>
            </a:extLst>
          </p:cNvPr>
          <p:cNvSpPr txBox="1"/>
          <p:nvPr/>
        </p:nvSpPr>
        <p:spPr>
          <a:xfrm>
            <a:off x="3115680" y="5506378"/>
            <a:ext cx="1425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Schedule 20MHz SST &amp; 40MHz operating STAs: 40+ MHz wasted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C8345E1-F5CD-49E8-BCC3-D58B826E19DC}"/>
              </a:ext>
            </a:extLst>
          </p:cNvPr>
          <p:cNvSpPr txBox="1"/>
          <p:nvPr/>
        </p:nvSpPr>
        <p:spPr>
          <a:xfrm>
            <a:off x="6295665" y="5445224"/>
            <a:ext cx="907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Schedule 20M SST &amp; 80MHz operating STAs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75856A-C99C-481A-B76C-3D35DB364E06}"/>
              </a:ext>
            </a:extLst>
          </p:cNvPr>
          <p:cNvSpPr/>
          <p:nvPr/>
        </p:nvSpPr>
        <p:spPr bwMode="auto">
          <a:xfrm>
            <a:off x="1845023" y="6188389"/>
            <a:ext cx="1322313" cy="1594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 MHz non-SST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2F7702D-B4AB-4A4E-BA90-B181591A2DBB}"/>
              </a:ext>
            </a:extLst>
          </p:cNvPr>
          <p:cNvSpPr/>
          <p:nvPr/>
        </p:nvSpPr>
        <p:spPr bwMode="auto">
          <a:xfrm>
            <a:off x="5085383" y="6188389"/>
            <a:ext cx="1322313" cy="1594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 MHz non-SST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0CB988-C5DF-413C-9F4C-6C0637BD497F}"/>
              </a:ext>
            </a:extLst>
          </p:cNvPr>
          <p:cNvSpPr/>
          <p:nvPr/>
        </p:nvSpPr>
        <p:spPr bwMode="auto">
          <a:xfrm>
            <a:off x="7703195" y="6188389"/>
            <a:ext cx="1322313" cy="1594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 MHz non-SST</a:t>
            </a:r>
          </a:p>
        </p:txBody>
      </p:sp>
    </p:spTree>
    <p:extLst>
      <p:ext uri="{BB962C8B-B14F-4D97-AF65-F5344CB8AC3E}">
        <p14:creationId xmlns:p14="http://schemas.microsoft.com/office/powerpoint/2010/main" val="406727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Solution: Design Principles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Seek a streamlined tone plan with a very high degree of reuse</a:t>
            </a:r>
          </a:p>
          <a:p>
            <a:pPr lvl="1"/>
            <a:r>
              <a:rPr lang="en-US" sz="1600" dirty="0"/>
              <a:t>For different bandwidths</a:t>
            </a:r>
          </a:p>
          <a:p>
            <a:pPr lvl="1"/>
            <a:r>
              <a:rPr lang="en-US" sz="1600" dirty="0"/>
              <a:t>With respect to 11ax</a:t>
            </a:r>
          </a:p>
          <a:p>
            <a:r>
              <a:rPr lang="en-US" sz="2000" dirty="0"/>
              <a:t>Design a tone plan for a 20 MHz tile and replicate it to 40 and 80 MHz</a:t>
            </a:r>
          </a:p>
          <a:p>
            <a:pPr lvl="1"/>
            <a:r>
              <a:rPr lang="en-US" sz="1600" dirty="0"/>
              <a:t>Works equally well for 80+80, 160, 160+160 MHz and so forth</a:t>
            </a:r>
          </a:p>
          <a:p>
            <a:r>
              <a:rPr lang="en-US" sz="2000" dirty="0"/>
              <a:t>To support RXs with 20/40/80 MHz BWs centered on any 20/40/80 MHz channel,</a:t>
            </a:r>
          </a:p>
          <a:p>
            <a:pPr lvl="1"/>
            <a:r>
              <a:rPr lang="en-US" sz="1600" dirty="0"/>
              <a:t>The tone plan includes DC tones every n*10 MHz, </a:t>
            </a:r>
          </a:p>
          <a:p>
            <a:pPr lvl="1"/>
            <a:r>
              <a:rPr lang="en-US" sz="1600" dirty="0"/>
              <a:t>The tone plan generally avoids RUs that near a 20 MHz boundary</a:t>
            </a:r>
          </a:p>
          <a:p>
            <a:r>
              <a:rPr lang="en-US" sz="2000" dirty="0"/>
              <a:t>To avoid inefficiency, a new RU, RU18, is defined to occupy the otherwise-unused subcarriers between the 20 MHz tiles </a:t>
            </a:r>
          </a:p>
          <a:p>
            <a:pPr lvl="1"/>
            <a:r>
              <a:rPr lang="en-US" sz="1600" dirty="0"/>
              <a:t>Not used at the band-edge</a:t>
            </a:r>
          </a:p>
          <a:p>
            <a:pPr lvl="1"/>
            <a:r>
              <a:rPr lang="en-US" sz="1600" dirty="0"/>
              <a:t>Still has room for 5 DC subcarriers for 40 and 80 MHz STAs</a:t>
            </a:r>
          </a:p>
          <a:p>
            <a:r>
              <a:rPr lang="en-US" sz="2000" dirty="0"/>
              <a:t>The RU size is selected to maximize commonality with existing RUs</a:t>
            </a:r>
          </a:p>
          <a:p>
            <a:pPr lvl="1"/>
            <a:r>
              <a:rPr lang="en-US" sz="1600" dirty="0"/>
              <a:t>This is possible for the larger RUs but not all of the smaller RUs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130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3CD894-73EB-4F2A-8815-3859A704BD35}"/>
              </a:ext>
            </a:extLst>
          </p:cNvPr>
          <p:cNvSpPr/>
          <p:nvPr/>
        </p:nvSpPr>
        <p:spPr bwMode="auto"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404664"/>
            <a:ext cx="7772400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DF5E876-BCF9-4F53-BB1D-E331AB72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19" y="1268760"/>
            <a:ext cx="3295477" cy="4936097"/>
          </a:xfrm>
        </p:spPr>
        <p:txBody>
          <a:bodyPr/>
          <a:lstStyle/>
          <a:p>
            <a:r>
              <a:rPr lang="en-US" sz="1600" dirty="0"/>
              <a:t>The 20 MHz tile (top right) is colored cyan </a:t>
            </a:r>
          </a:p>
          <a:p>
            <a:r>
              <a:rPr lang="en-US" sz="1600" dirty="0"/>
              <a:t>The extended 20 MHz tile (right) merges the left and/or right guard tones with an RU and is colored green</a:t>
            </a:r>
          </a:p>
          <a:p>
            <a:r>
              <a:rPr lang="en-US" sz="1600" dirty="0"/>
              <a:t>The guard and DC tones are white; the null tones are black</a:t>
            </a:r>
          </a:p>
          <a:p>
            <a:r>
              <a:rPr lang="en-US" sz="1600" dirty="0"/>
              <a:t>RU18 is colored yellow. RU18 and 5DC tones replace the guard tones between two 20 MHz tiles</a:t>
            </a:r>
          </a:p>
          <a:p>
            <a:r>
              <a:rPr lang="en-US" sz="1600" dirty="0"/>
              <a:t>Extreme consistency across 20 MHz tiles and PPDU bandwidths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CC77AD-358D-434C-9E1B-4B27C7D9D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855" y="0"/>
            <a:ext cx="52861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0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Solution: RU Details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67FD6A2-740F-4343-B899-EECD328BC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003761"/>
              </p:ext>
            </p:extLst>
          </p:nvPr>
        </p:nvGraphicFramePr>
        <p:xfrm>
          <a:off x="323528" y="1397744"/>
          <a:ext cx="8352930" cy="3327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1544710080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4268182857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124616940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293109584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392017052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3208508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 / </a:t>
                      </a:r>
                      <a:r>
                        <a:rPr lang="en-US" sz="1400" dirty="0" err="1"/>
                        <a:t>nUsedTones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nDataTones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nPilotTones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Reuses existing blocks?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 </a:t>
                      </a:r>
                      <a:r>
                        <a:rPr lang="en-US" sz="1400" dirty="0" err="1"/>
                        <a:t>wrt</a:t>
                      </a:r>
                      <a:r>
                        <a:rPr lang="en-US" sz="1400" dirty="0"/>
                        <a:t> 80M 11ax STAs in 80M BSS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 </a:t>
                      </a:r>
                      <a:r>
                        <a:rPr lang="en-US" sz="1400" dirty="0" err="1"/>
                        <a:t>wrt</a:t>
                      </a:r>
                      <a:r>
                        <a:rPr lang="en-US" sz="1400" dirty="0"/>
                        <a:t> 20M 11ax STAs in 80M BSS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984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84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 (or 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 (or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 (or Y)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122.2%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5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131%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87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149%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22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46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101.7%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5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762621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C142D97-7603-40C0-AD40-718446836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25144"/>
            <a:ext cx="9144000" cy="897951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This is remarkably beautiful</a:t>
            </a:r>
          </a:p>
          <a:p>
            <a:r>
              <a:rPr lang="en-US" sz="1400" b="0" dirty="0"/>
              <a:t>The largest RUs are unchanged from 11ax</a:t>
            </a:r>
          </a:p>
          <a:p>
            <a:r>
              <a:rPr lang="en-US" sz="1400" b="0" dirty="0"/>
              <a:t>For the corner case of all STAs operating at 80 MHz, the efficiency of the tone plan is very similar to 11ax</a:t>
            </a:r>
          </a:p>
          <a:p>
            <a:r>
              <a:rPr lang="en-US" sz="1400" b="0" dirty="0"/>
              <a:t>For a poor case of all 20MHz-only STAs with SST, the tone plan is never worse and up to 49% more efficient than 11ax</a:t>
            </a:r>
          </a:p>
          <a:p>
            <a:r>
              <a:rPr lang="en-US" sz="1400" b="0" dirty="0"/>
              <a:t>For the worst case of all 20 MHz-operating STAs, easily augmented with SST in 11be due to the more favorable tone plan, the tone plan is approx. 300% more efficient than 11ax</a:t>
            </a:r>
          </a:p>
        </p:txBody>
      </p:sp>
    </p:spTree>
    <p:extLst>
      <p:ext uri="{BB962C8B-B14F-4D97-AF65-F5344CB8AC3E}">
        <p14:creationId xmlns:p14="http://schemas.microsoft.com/office/powerpoint/2010/main" val="1456542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We propose a do-over of the tone plan for 20/40/80 MHz</a:t>
            </a:r>
          </a:p>
          <a:p>
            <a:r>
              <a:rPr lang="en-US" sz="2000" dirty="0"/>
              <a:t>This tone plan is </a:t>
            </a:r>
            <a:r>
              <a:rPr lang="en-US" sz="2000" i="1" dirty="0"/>
              <a:t>very </a:t>
            </a:r>
            <a:r>
              <a:rPr lang="en-US" sz="2000" dirty="0"/>
              <a:t>well matched to:</a:t>
            </a:r>
          </a:p>
          <a:p>
            <a:pPr lvl="1"/>
            <a:r>
              <a:rPr lang="en-US" sz="1600" dirty="0"/>
              <a:t>20MHz-only STAs</a:t>
            </a:r>
          </a:p>
          <a:p>
            <a:pPr lvl="1"/>
            <a:r>
              <a:rPr lang="en-US" sz="1600" dirty="0"/>
              <a:t>STAs that reduce their bandwidth below 80 MHz for power saving reasons, and SST</a:t>
            </a:r>
          </a:p>
          <a:p>
            <a:pPr lvl="1"/>
            <a:r>
              <a:rPr lang="en-US" sz="1600" dirty="0"/>
              <a:t>Preamble puncturing</a:t>
            </a:r>
          </a:p>
          <a:p>
            <a:r>
              <a:rPr lang="en-US" sz="2000" dirty="0"/>
              <a:t>This tone plan is </a:t>
            </a:r>
            <a:r>
              <a:rPr lang="en-US" sz="2000" i="1" dirty="0"/>
              <a:t>much </a:t>
            </a:r>
            <a:r>
              <a:rPr lang="en-US" sz="2000" dirty="0"/>
              <a:t>simpler than the 11ax tone plan, due to its very high degree of consistency and symmetry</a:t>
            </a:r>
          </a:p>
          <a:p>
            <a:endParaRPr lang="en-US" sz="2000" dirty="0"/>
          </a:p>
          <a:p>
            <a:r>
              <a:rPr lang="en-US" sz="2000" dirty="0"/>
              <a:t>As a TG, we reflexively prefer an legacy-based design because it is already-implemented yet, when the gains and simplicity are high, we have chosen a different, simpler path in the past.</a:t>
            </a:r>
          </a:p>
          <a:p>
            <a:r>
              <a:rPr lang="en-US" sz="2000" dirty="0"/>
              <a:t>This is the last chance to upgrade the tone plan, since whatever we pick will be reused for 11bv, 11cg, 11ct 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6790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78286</TotalTime>
  <Words>1121</Words>
  <Application>Microsoft Office PowerPoint</Application>
  <PresentationFormat>On-screen Show (4:3)</PresentationFormat>
  <Paragraphs>173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802-11-Submission</vt:lpstr>
      <vt:lpstr>Revisiting the 20/40/80 MHz Tone Plan</vt:lpstr>
      <vt:lpstr>Situation A</vt:lpstr>
      <vt:lpstr>Problem A</vt:lpstr>
      <vt:lpstr>Situation B</vt:lpstr>
      <vt:lpstr>Problem B</vt:lpstr>
      <vt:lpstr>Solution: Design Principles</vt:lpstr>
      <vt:lpstr>Solution</vt:lpstr>
      <vt:lpstr>Solution: RU Details</vt:lpstr>
      <vt:lpstr>Conclusion</vt:lpstr>
      <vt:lpstr>Strawpoll 1</vt:lpstr>
      <vt:lpstr>Strawpoll 2</vt:lpstr>
      <vt:lpstr>Backup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Revisiting the 20/40/80 MHz Tone Plan</dc:title>
  <dc:subject>19/1340r2</dc:subject>
  <dc:creator>Brian Hart</dc:creator>
  <cp:lastModifiedBy>Brian Hart (brianh)</cp:lastModifiedBy>
  <cp:revision>1446</cp:revision>
  <cp:lastPrinted>1998-02-10T13:28:06Z</cp:lastPrinted>
  <dcterms:created xsi:type="dcterms:W3CDTF">2004-12-02T14:01:45Z</dcterms:created>
  <dcterms:modified xsi:type="dcterms:W3CDTF">2019-09-20T05:43:38Z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