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331" r:id="rId2"/>
    <p:sldId id="868" r:id="rId3"/>
    <p:sldId id="869" r:id="rId4"/>
    <p:sldId id="875" r:id="rId5"/>
    <p:sldId id="876" r:id="rId6"/>
    <p:sldId id="870" r:id="rId7"/>
    <p:sldId id="871" r:id="rId8"/>
    <p:sldId id="872" r:id="rId9"/>
    <p:sldId id="873" r:id="rId10"/>
    <p:sldId id="877" r:id="rId11"/>
    <p:sldId id="878" r:id="rId12"/>
    <p:sldId id="874" r:id="rId13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339AA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46" autoAdjust="0"/>
    <p:restoredTop sz="94737" autoAdjust="0"/>
  </p:normalViewPr>
  <p:slideViewPr>
    <p:cSldViewPr>
      <p:cViewPr varScale="1">
        <p:scale>
          <a:sx n="89" d="100"/>
          <a:sy n="89" d="100"/>
        </p:scale>
        <p:origin x="1056" y="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3426" y="-72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5FA4C3-EA6F-4DEC-9A5B-DA9F4B2DCCD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286125" y="206375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C3847927-4241-4395-85F2-4DA1D4673C1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6375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0835B85C-0C92-4AAB-B5CD-5874F0F84968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779838" y="9612313"/>
            <a:ext cx="2409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216F8561-CC11-4763-86D6-E7ED36EFF48D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A7A4710E-391E-40EE-B9A8-9D33E6E9238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5F56412F-514B-4C5E-8C72-CCE02BB37E88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1511" name="Rectangle 7">
            <a:extLst>
              <a:ext uri="{FF2B5EF4-FFF2-40B4-BE49-F238E27FC236}">
                <a16:creationId xmlns:a16="http://schemas.microsoft.com/office/drawing/2014/main" id="{EE46596A-ED38-406F-B588-A1AE73AFE6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BD52F7B8-7212-4565-994E-D2E4DC0E1C8C}"/>
              </a:ext>
            </a:extLst>
          </p:cNvPr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A165344A-BCBA-4503-B758-E91B7019013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328988" y="120650"/>
            <a:ext cx="28257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802.11-12/0866r0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92CFA2B8-A839-4F7B-A8F9-45D426ADBAD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20462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12586DF-74E9-42FA-92D8-CB004E81097A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5E92402-188A-4BA7-8E2B-60EBEB15FFE6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E2EF01C8-FB3D-4155-B52F-C120FD4754F2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286125" y="9615488"/>
            <a:ext cx="286861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CBACD2E4-B6D6-47BB-8DEB-DC83A37FBF3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D97498F-4D25-4339-A505-6DFAF1C539A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1272" name="Rectangle 8">
            <a:extLst>
              <a:ext uri="{FF2B5EF4-FFF2-40B4-BE49-F238E27FC236}">
                <a16:creationId xmlns:a16="http://schemas.microsoft.com/office/drawing/2014/main" id="{5AB43281-AFEB-4794-91F4-4DEB6BFEFF65}"/>
              </a:ext>
            </a:extLst>
          </p:cNvPr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86DC4FDC-7731-4889-B2D9-586AD7BC58BF}"/>
              </a:ext>
            </a:extLst>
          </p:cNvPr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A608F1E5-A3E0-4039-9B0C-798F9ECC1885}"/>
              </a:ext>
            </a:extLst>
          </p:cNvPr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>
            <a:extLst>
              <a:ext uri="{FF2B5EF4-FFF2-40B4-BE49-F238E27FC236}">
                <a16:creationId xmlns:a16="http://schemas.microsoft.com/office/drawing/2014/main" id="{F360D31C-0BCD-4994-837B-7A36503701B9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49943552-E89A-4A9E-AAEF-4B47750FB3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xfrm>
            <a:off x="5513388" y="120650"/>
            <a:ext cx="641350" cy="2127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802.11-12/0866r0</a:t>
            </a:r>
          </a:p>
        </p:txBody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6389D189-BBDC-4D3B-87C2-07BBB8BCAA06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 b="1"/>
              <a:t>September 2012</a:t>
            </a:r>
          </a:p>
        </p:txBody>
      </p:sp>
      <p:sp>
        <p:nvSpPr>
          <p:cNvPr id="16389" name="Rectangle 6">
            <a:extLst>
              <a:ext uri="{FF2B5EF4-FFF2-40B4-BE49-F238E27FC236}">
                <a16:creationId xmlns:a16="http://schemas.microsoft.com/office/drawing/2014/main" id="{44F662B7-7009-4912-B6F1-2566616E04FB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xfrm>
            <a:off x="5230813" y="9615488"/>
            <a:ext cx="9239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6390" name="Rectangle 7">
            <a:extLst>
              <a:ext uri="{FF2B5EF4-FFF2-40B4-BE49-F238E27FC236}">
                <a16:creationId xmlns:a16="http://schemas.microsoft.com/office/drawing/2014/main" id="{B391E2D3-A1E1-4C5E-92B9-D1E2EC5F3D3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5BBD4055-202F-46DB-9486-BD49C6FC6D52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1" name="Rectangle 2">
            <a:extLst>
              <a:ext uri="{FF2B5EF4-FFF2-40B4-BE49-F238E27FC236}">
                <a16:creationId xmlns:a16="http://schemas.microsoft.com/office/drawing/2014/main" id="{580814C7-1F51-4760-8C05-47A916B4AC3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16392" name="Rectangle 3">
            <a:extLst>
              <a:ext uri="{FF2B5EF4-FFF2-40B4-BE49-F238E27FC236}">
                <a16:creationId xmlns:a16="http://schemas.microsoft.com/office/drawing/2014/main" id="{BE9BB772-6625-4649-81F5-E381AB6E634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CFF25A-AE5D-4878-BC4A-E0F2E0863D1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Jul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3CA8882-3F16-471A-B8DB-2643B3170DF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24A0396-1A4E-4409-96DE-494DDD5FDCE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4724FB4-94AE-4750-B841-108DEBC86DE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057073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346AB4A-F2D2-4CAE-A247-7BBB1DA6E2B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27150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Jul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2FBBCEAB-3AB2-4B43-892C-9CC9AB0F996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E2C725E-CEC6-4239-BAB5-230F69D8940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26052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42C5AA8A-721E-4701-979E-BF5C4138F95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Jul 2019</a:t>
            </a:r>
            <a:endParaRPr lang="en-GB" altLang="en-US" dirty="0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B6A99CE-AF1B-49DE-AF80-A702BAA04D6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75855FF-BF19-459E-A397-045CECD5D68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A8E2A3D-E627-4495-87FA-07CADBD1A42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99926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47B849B-93E3-4CC8-9DB0-6FACE6085CC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Jul 2019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9D8205-394C-426D-8FC1-81C9ED9A72F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F7E5C-8145-4D78-8DFD-A73CB80D81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4FD36828-69CB-428A-B4D6-804E25381CB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70619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07747953-910E-41D0-B426-8321125775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Jul 2019</a:t>
            </a:r>
            <a:endParaRPr lang="en-GB" altLang="en-US" dirty="0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7A8A164E-69A0-4853-A527-D828C50BA87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C392964-DCA8-4B8C-A88B-DD33598E9DC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8B5B38-3CA6-4065-9CD5-5260489CB60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948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14D0DD47-63E1-499C-8731-3DDE6710EC4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Jul 2019</a:t>
            </a:r>
            <a:endParaRPr lang="en-GB" altLang="en-US" dirty="0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14C39687-C892-4869-B452-F4F727B58AB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FEC452D-85C8-46D2-93FA-90CCD7DE0B0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2E413AC-0033-4B91-B3E5-414687900E6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284322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3C34B0A-1C2A-4887-9294-5C1D0A38A82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Jul 2019</a:t>
            </a:r>
            <a:endParaRPr lang="en-GB" altLang="en-US" dirty="0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2FFC688-9613-4E32-80B7-218FD81F5AD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933CA27-7287-4786-B3D2-342F4ACB5C7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136951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4EF4FFA-7CBB-4BED-8002-05D415428ED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 dirty="0"/>
              <a:t>Jul 2019</a:t>
            </a:r>
            <a:endParaRPr lang="en-GB" alt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E9ED55F-DE47-4B7D-B013-E46C475092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228FD3-0ADC-4BF3-9A41-2994D88922A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97E2182-2EB9-4C7C-9FBE-667E76C7165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671195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B4A7A8C-72DF-41BA-8169-B042054B5E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58C2B0C1-6B28-42F7-BBBE-C47739494AD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989138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1CADB04A-8BC5-4077-AD64-B68ADEED3033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271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altLang="en-US" dirty="0"/>
              <a:t>Jul 2019</a:t>
            </a:r>
            <a:endParaRPr lang="en-GB" alt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38AB3E98-49DA-464A-B03C-7E5902DC0D58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844742" y="6475413"/>
            <a:ext cx="169918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DEC7A05B-326C-4C35-B0D7-96B86EFC799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9C4EAE-3D00-4EB7-8462-25329E06137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>
            <a:extLst>
              <a:ext uri="{FF2B5EF4-FFF2-40B4-BE49-F238E27FC236}">
                <a16:creationId xmlns:a16="http://schemas.microsoft.com/office/drawing/2014/main" id="{F47EBAF5-52AC-49CF-A3FD-31E596F2D8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29148" y="331014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802.11-19/1340r1</a:t>
            </a:r>
          </a:p>
        </p:txBody>
      </p:sp>
      <p:sp>
        <p:nvSpPr>
          <p:cNvPr id="1032" name="Line 8">
            <a:extLst>
              <a:ext uri="{FF2B5EF4-FFF2-40B4-BE49-F238E27FC236}">
                <a16:creationId xmlns:a16="http://schemas.microsoft.com/office/drawing/2014/main" id="{FDC60003-D664-41D3-9C89-AA78BAF9E527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>
            <a:extLst>
              <a:ext uri="{FF2B5EF4-FFF2-40B4-BE49-F238E27FC236}">
                <a16:creationId xmlns:a16="http://schemas.microsoft.com/office/drawing/2014/main" id="{8031D55B-1F73-4D59-B8F1-227F435EA8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>
            <a:extLst>
              <a:ext uri="{FF2B5EF4-FFF2-40B4-BE49-F238E27FC236}">
                <a16:creationId xmlns:a16="http://schemas.microsoft.com/office/drawing/2014/main" id="{A5E172D9-FA67-45B8-9FE7-7DF4FC3AC9D3}"/>
              </a:ext>
            </a:extLst>
          </p:cNvPr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5760" r:id="rId1"/>
    <p:sldLayoutId id="2147485761" r:id="rId2"/>
    <p:sldLayoutId id="2147485762" r:id="rId3"/>
    <p:sldLayoutId id="2147485763" r:id="rId4"/>
    <p:sldLayoutId id="2147485764" r:id="rId5"/>
    <p:sldLayoutId id="2147485765" r:id="rId6"/>
    <p:sldLayoutId id="2147485766" r:id="rId7"/>
    <p:sldLayoutId id="2147485768" r:id="rId8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Footer Placeholder 4">
            <a:extLst>
              <a:ext uri="{FF2B5EF4-FFF2-40B4-BE49-F238E27FC236}">
                <a16:creationId xmlns:a16="http://schemas.microsoft.com/office/drawing/2014/main" id="{847A99CA-C5E5-4B9C-A2B5-1603C75E0C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Brian Hart (Cisco Systems)</a:t>
            </a:r>
          </a:p>
        </p:txBody>
      </p:sp>
      <p:sp>
        <p:nvSpPr>
          <p:cNvPr id="15364" name="Slide Number Placeholder 5">
            <a:extLst>
              <a:ext uri="{FF2B5EF4-FFF2-40B4-BE49-F238E27FC236}">
                <a16:creationId xmlns:a16="http://schemas.microsoft.com/office/drawing/2014/main" id="{4DFE3077-6BFB-4E1C-9218-0E8E2CEA90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9B20EFD3-9F87-4CC4-BE12-53B84810E182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5" name="Rectangle 2">
            <a:extLst>
              <a:ext uri="{FF2B5EF4-FFF2-40B4-BE49-F238E27FC236}">
                <a16:creationId xmlns:a16="http://schemas.microsoft.com/office/drawing/2014/main" id="{5EB80220-6DDA-46D8-A532-4F8294B75F3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Revisiting the 20/40/80 MHz Tone Plan</a:t>
            </a:r>
          </a:p>
        </p:txBody>
      </p:sp>
      <p:sp>
        <p:nvSpPr>
          <p:cNvPr id="15366" name="Rectangle 4">
            <a:extLst>
              <a:ext uri="{FF2B5EF4-FFF2-40B4-BE49-F238E27FC236}">
                <a16:creationId xmlns:a16="http://schemas.microsoft.com/office/drawing/2014/main" id="{AAB4AADD-B9F4-45B4-B9D2-5B5E3506E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799" y="1971369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2019-09-19</a:t>
            </a:r>
          </a:p>
        </p:txBody>
      </p:sp>
      <p:sp>
        <p:nvSpPr>
          <p:cNvPr id="15368" name="Rectangle 6">
            <a:extLst>
              <a:ext uri="{FF2B5EF4-FFF2-40B4-BE49-F238E27FC236}">
                <a16:creationId xmlns:a16="http://schemas.microsoft.com/office/drawing/2014/main" id="{1F254AD5-AF47-4227-BA6A-AD2DFF84AC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00" y="2352369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1EEAD0EE-0DFD-4F81-B0C3-618EF9CBFB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1936988"/>
              </p:ext>
            </p:extLst>
          </p:nvPr>
        </p:nvGraphicFramePr>
        <p:xfrm>
          <a:off x="1152525" y="2998720"/>
          <a:ext cx="7391400" cy="1389443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44563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0689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Brian Hart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Cisco Systems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170 W Tasman Dr, San Jose CA 95134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brianh@cisco.com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7041526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Strawpoll 1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714" y="1514029"/>
            <a:ext cx="8376781" cy="4834844"/>
          </a:xfrm>
        </p:spPr>
        <p:txBody>
          <a:bodyPr/>
          <a:lstStyle/>
          <a:p>
            <a:r>
              <a:rPr lang="en-US" sz="2000" dirty="0"/>
              <a:t>Do you support that 11be shall support the ability for an 11be non-AP STA, whatever its operating bandwidth, to:</a:t>
            </a:r>
          </a:p>
          <a:p>
            <a:pPr lvl="1"/>
            <a:r>
              <a:rPr lang="en-US" sz="1600" dirty="0"/>
              <a:t>Transmit an RU, within the STA’s operating bandwidth, of an EHT-TB PPDU sent as part of a collection of EHT-TB PPDUs that span any bandwidth</a:t>
            </a:r>
          </a:p>
          <a:p>
            <a:pPr lvl="1"/>
            <a:r>
              <a:rPr lang="en-US" sz="1600" dirty="0"/>
              <a:t>Receive an RU, within the STA’s operating bandwidth, from an EHT-MU PPDU of any bandwidth</a:t>
            </a:r>
          </a:p>
          <a:p>
            <a:pPr lvl="1"/>
            <a:endParaRPr lang="en-US" sz="1600" dirty="0"/>
          </a:p>
          <a:p>
            <a:r>
              <a:rPr lang="en-US" sz="2000" dirty="0"/>
              <a:t>Y / N / A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10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81048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Strawpoll 2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714" y="1514029"/>
            <a:ext cx="8376781" cy="4834844"/>
          </a:xfrm>
        </p:spPr>
        <p:txBody>
          <a:bodyPr/>
          <a:lstStyle/>
          <a:p>
            <a:r>
              <a:rPr lang="en-US" sz="2000" dirty="0"/>
              <a:t>Do you support that the 11be tone plan should be designed to improve support, </a:t>
            </a:r>
            <a:r>
              <a:rPr lang="en-US" sz="2000"/>
              <a:t>with respect to the </a:t>
            </a:r>
            <a:r>
              <a:rPr lang="en-US" sz="2000" dirty="0"/>
              <a:t>11ax tone plan, for 20 MHz-only STAs, preamble puncturing and STAs that reduce their operating bandwidth below the BSS operating bandwidth?</a:t>
            </a:r>
          </a:p>
          <a:p>
            <a:pPr lvl="1"/>
            <a:endParaRPr lang="en-US" sz="1600" dirty="0"/>
          </a:p>
          <a:p>
            <a:r>
              <a:rPr lang="en-US" sz="2000" dirty="0"/>
              <a:t>Y / N / A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998971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Backup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12</a:t>
            </a:fld>
            <a:endParaRPr lang="en-GB" alt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C1E398A-016C-44B8-AC05-AB66110366A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1520" y="4509120"/>
            <a:ext cx="8597180" cy="185138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79895043-5202-4035-B3B8-406D7375FEE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1847" y="1412776"/>
            <a:ext cx="4877962" cy="293228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F61953E-D395-40D8-8279-05C30EA8A07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6239" y="651546"/>
            <a:ext cx="3992114" cy="3672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02870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Situation 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714" y="1514029"/>
            <a:ext cx="8376781" cy="4834844"/>
          </a:xfrm>
        </p:spPr>
        <p:txBody>
          <a:bodyPr/>
          <a:lstStyle/>
          <a:p>
            <a:r>
              <a:rPr lang="en-US" sz="2000" dirty="0"/>
              <a:t>11ax developed a tone plan optimized for throughput and the presence of the central RU26, with one distinct tone plan per bandwidth</a:t>
            </a:r>
          </a:p>
          <a:p>
            <a:r>
              <a:rPr lang="en-US" sz="2000" dirty="0"/>
              <a:t>At the development time, certain ultimate 11ax features were unknown, unclear or TBD: </a:t>
            </a:r>
          </a:p>
          <a:p>
            <a:pPr lvl="1"/>
            <a:r>
              <a:rPr lang="en-US" sz="1600" dirty="0"/>
              <a:t>20 MHz-only STAs</a:t>
            </a:r>
          </a:p>
          <a:p>
            <a:pPr lvl="1"/>
            <a:r>
              <a:rPr lang="en-US" sz="1600" dirty="0"/>
              <a:t>STAs reducing their BW for power savings</a:t>
            </a:r>
          </a:p>
          <a:p>
            <a:pPr lvl="1"/>
            <a:r>
              <a:rPr lang="en-US" sz="1600" dirty="0"/>
              <a:t>Preamble-puncturing</a:t>
            </a:r>
          </a:p>
          <a:p>
            <a:r>
              <a:rPr lang="en-US" sz="2000" dirty="0"/>
              <a:t>This tone plan is implemented in all 11ax devices</a:t>
            </a:r>
          </a:p>
          <a:p>
            <a:endParaRPr lang="en-US" sz="2000" dirty="0"/>
          </a:p>
          <a:p>
            <a:r>
              <a:rPr lang="en-US" sz="2000" dirty="0"/>
              <a:t>802.11 has performed do-overs in the past</a:t>
            </a:r>
          </a:p>
          <a:p>
            <a:pPr lvl="1"/>
            <a:r>
              <a:rPr lang="en-US" sz="1600" dirty="0"/>
              <a:t>e.g. 11ac simplified the pilot tone design </a:t>
            </a:r>
            <a:r>
              <a:rPr lang="en-US" sz="1600" dirty="0" err="1"/>
              <a:t>wrt</a:t>
            </a:r>
            <a:r>
              <a:rPr lang="en-US" sz="1600" dirty="0"/>
              <a:t> 11n</a:t>
            </a:r>
          </a:p>
          <a:p>
            <a:pPr marL="0" indent="0">
              <a:buNone/>
            </a:pPr>
            <a:endParaRPr lang="en-US" sz="2000" dirty="0"/>
          </a:p>
          <a:p>
            <a:endParaRPr lang="en-US" sz="20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8704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Problem A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714" y="1514029"/>
            <a:ext cx="7368669" cy="4834844"/>
          </a:xfrm>
        </p:spPr>
        <p:txBody>
          <a:bodyPr/>
          <a:lstStyle/>
          <a:p>
            <a:r>
              <a:rPr lang="en-US" sz="2000" dirty="0"/>
              <a:t>Certain RUs are close to a </a:t>
            </a:r>
            <a:br>
              <a:rPr lang="en-US" sz="2000" dirty="0"/>
            </a:br>
            <a:r>
              <a:rPr lang="en-US" sz="2000" dirty="0"/>
              <a:t>band edge or near a DC tone, </a:t>
            </a:r>
            <a:br>
              <a:rPr lang="en-US" sz="2000" dirty="0"/>
            </a:br>
            <a:r>
              <a:rPr lang="en-US" sz="2000" dirty="0"/>
              <a:t>and these RUs are unavailable </a:t>
            </a:r>
            <a:br>
              <a:rPr lang="en-US" sz="2000" dirty="0"/>
            </a:br>
            <a:r>
              <a:rPr lang="en-US" sz="2000" dirty="0"/>
              <a:t>to:</a:t>
            </a:r>
          </a:p>
          <a:p>
            <a:pPr lvl="1"/>
            <a:r>
              <a:rPr lang="en-US" sz="1600" dirty="0"/>
              <a:t>20 MHz-only STAs</a:t>
            </a:r>
          </a:p>
          <a:p>
            <a:pPr lvl="1"/>
            <a:r>
              <a:rPr lang="en-US" sz="1600" dirty="0"/>
              <a:t>STAs reducing their BW for power </a:t>
            </a:r>
            <a:br>
              <a:rPr lang="en-US" sz="1600" dirty="0"/>
            </a:br>
            <a:r>
              <a:rPr lang="en-US" sz="1600" dirty="0"/>
              <a:t>savings</a:t>
            </a:r>
          </a:p>
          <a:p>
            <a:pPr lvl="1"/>
            <a:r>
              <a:rPr lang="en-US" sz="1600" dirty="0"/>
              <a:t>Preamble-puncturing (edge RUs only)</a:t>
            </a:r>
          </a:p>
          <a:p>
            <a:r>
              <a:rPr lang="en-US" sz="2000" dirty="0"/>
              <a:t>i.e. very difficult for a scheduler </a:t>
            </a:r>
            <a:br>
              <a:rPr lang="en-US" sz="2000" dirty="0"/>
            </a:br>
            <a:r>
              <a:rPr lang="en-US" sz="2000" dirty="0"/>
              <a:t>to allocate</a:t>
            </a:r>
          </a:p>
          <a:p>
            <a:r>
              <a:rPr lang="en-US" sz="2000" dirty="0"/>
              <a:t>For example, for each row of the figure, when these RUs are unallocated, there is an efficiency loss of [19 24 35 2.5 2.5 0]%</a:t>
            </a:r>
          </a:p>
          <a:p>
            <a:r>
              <a:rPr lang="en-US" sz="2000" dirty="0"/>
              <a:t>Conversely, any new plan without these disadvantages will be a new tone plan, so 11be devices must implement both 11ax and 11be tone plans</a:t>
            </a:r>
            <a:endParaRPr lang="en-US" sz="1600" dirty="0"/>
          </a:p>
          <a:p>
            <a:endParaRPr lang="en-US" sz="16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2C8C9D8F-EBBC-4C93-AC14-F1760DAD47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9221" y="1340768"/>
            <a:ext cx="4187846" cy="3139975"/>
          </a:xfrm>
          <a:prstGeom prst="rect">
            <a:avLst/>
          </a:prstGeom>
        </p:spPr>
      </p:pic>
      <p:sp>
        <p:nvSpPr>
          <p:cNvPr id="7" name="Oval 6">
            <a:extLst>
              <a:ext uri="{FF2B5EF4-FFF2-40B4-BE49-F238E27FC236}">
                <a16:creationId xmlns:a16="http://schemas.microsoft.com/office/drawing/2014/main" id="{E4D117C2-E90F-4BA0-84B3-77086A73C7C2}"/>
              </a:ext>
            </a:extLst>
          </p:cNvPr>
          <p:cNvSpPr/>
          <p:nvPr/>
        </p:nvSpPr>
        <p:spPr bwMode="auto">
          <a:xfrm>
            <a:off x="5276132" y="206084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44694335-DC46-42A6-9D91-360482587317}"/>
              </a:ext>
            </a:extLst>
          </p:cNvPr>
          <p:cNvSpPr/>
          <p:nvPr/>
        </p:nvSpPr>
        <p:spPr bwMode="auto">
          <a:xfrm>
            <a:off x="5792798" y="206084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21A7A7A4-42CC-4314-A1C0-BD0A82B42DC1}"/>
              </a:ext>
            </a:extLst>
          </p:cNvPr>
          <p:cNvSpPr/>
          <p:nvPr/>
        </p:nvSpPr>
        <p:spPr bwMode="auto">
          <a:xfrm>
            <a:off x="6221639" y="206084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6DB2DC58-977A-4CCA-AA27-8E5505249092}"/>
              </a:ext>
            </a:extLst>
          </p:cNvPr>
          <p:cNvSpPr/>
          <p:nvPr/>
        </p:nvSpPr>
        <p:spPr bwMode="auto">
          <a:xfrm>
            <a:off x="6764136" y="206084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4000BF0D-1A40-4B8E-BBF1-5B6B091159F6}"/>
              </a:ext>
            </a:extLst>
          </p:cNvPr>
          <p:cNvSpPr/>
          <p:nvPr/>
        </p:nvSpPr>
        <p:spPr bwMode="auto">
          <a:xfrm>
            <a:off x="7305310" y="206084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3243EA09-B50F-42BB-A70A-DC837739280D}"/>
              </a:ext>
            </a:extLst>
          </p:cNvPr>
          <p:cNvSpPr/>
          <p:nvPr/>
        </p:nvSpPr>
        <p:spPr bwMode="auto">
          <a:xfrm>
            <a:off x="7732136" y="206084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Oval 12">
            <a:extLst>
              <a:ext uri="{FF2B5EF4-FFF2-40B4-BE49-F238E27FC236}">
                <a16:creationId xmlns:a16="http://schemas.microsoft.com/office/drawing/2014/main" id="{B516F8E3-4145-40FD-859A-A44660E01B9A}"/>
              </a:ext>
            </a:extLst>
          </p:cNvPr>
          <p:cNvSpPr/>
          <p:nvPr/>
        </p:nvSpPr>
        <p:spPr bwMode="auto">
          <a:xfrm>
            <a:off x="8253811" y="206084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E1C10499-0FAC-4FE8-8954-53AF7712548B}"/>
              </a:ext>
            </a:extLst>
          </p:cNvPr>
          <p:cNvSpPr/>
          <p:nvPr/>
        </p:nvSpPr>
        <p:spPr bwMode="auto">
          <a:xfrm>
            <a:off x="5854174" y="244449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3D92FE2-8159-4901-BC6B-C4C433D5579D}"/>
              </a:ext>
            </a:extLst>
          </p:cNvPr>
          <p:cNvSpPr/>
          <p:nvPr/>
        </p:nvSpPr>
        <p:spPr bwMode="auto">
          <a:xfrm>
            <a:off x="7673657" y="244449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5D4F46EC-F0FB-4CB3-83B0-A6D1FE4CF86F}"/>
              </a:ext>
            </a:extLst>
          </p:cNvPr>
          <p:cNvSpPr/>
          <p:nvPr/>
        </p:nvSpPr>
        <p:spPr bwMode="auto">
          <a:xfrm>
            <a:off x="5964316" y="2818604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7130D15-8315-4FFA-B1FB-1E9C286DDAD6}"/>
              </a:ext>
            </a:extLst>
          </p:cNvPr>
          <p:cNvSpPr/>
          <p:nvPr/>
        </p:nvSpPr>
        <p:spPr bwMode="auto">
          <a:xfrm>
            <a:off x="7561540" y="2818604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6F74A40-C9F9-47B4-85B8-8EDB2F7E378A}"/>
              </a:ext>
            </a:extLst>
          </p:cNvPr>
          <p:cNvSpPr/>
          <p:nvPr/>
        </p:nvSpPr>
        <p:spPr bwMode="auto">
          <a:xfrm>
            <a:off x="5273674" y="244449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9C0C1955-FABA-4F11-9B8F-5A5AAFCCD2E4}"/>
              </a:ext>
            </a:extLst>
          </p:cNvPr>
          <p:cNvSpPr/>
          <p:nvPr/>
        </p:nvSpPr>
        <p:spPr bwMode="auto">
          <a:xfrm>
            <a:off x="5271216" y="2818604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6661E72-9B6B-45D7-97C5-EC6DB8568542}"/>
              </a:ext>
            </a:extLst>
          </p:cNvPr>
          <p:cNvSpPr/>
          <p:nvPr/>
        </p:nvSpPr>
        <p:spPr bwMode="auto">
          <a:xfrm>
            <a:off x="6221639" y="244449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960F0439-E6CC-4AC1-9CE5-610AD5197F75}"/>
              </a:ext>
            </a:extLst>
          </p:cNvPr>
          <p:cNvSpPr/>
          <p:nvPr/>
        </p:nvSpPr>
        <p:spPr bwMode="auto">
          <a:xfrm>
            <a:off x="6221639" y="2818604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96AFC2AC-4FDC-438E-9C01-D7AD0BB76650}"/>
              </a:ext>
            </a:extLst>
          </p:cNvPr>
          <p:cNvSpPr/>
          <p:nvPr/>
        </p:nvSpPr>
        <p:spPr bwMode="auto">
          <a:xfrm>
            <a:off x="6759713" y="244449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40BADDBA-9DEE-496C-B452-2996FD3949CC}"/>
              </a:ext>
            </a:extLst>
          </p:cNvPr>
          <p:cNvSpPr/>
          <p:nvPr/>
        </p:nvSpPr>
        <p:spPr bwMode="auto">
          <a:xfrm>
            <a:off x="6757255" y="2818604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EF81564A-6770-4BED-B2D7-F3C59349932B}"/>
              </a:ext>
            </a:extLst>
          </p:cNvPr>
          <p:cNvSpPr/>
          <p:nvPr/>
        </p:nvSpPr>
        <p:spPr bwMode="auto">
          <a:xfrm>
            <a:off x="7305310" y="244449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BBE9C39D-B95A-4F13-AE2E-DDC0589586CE}"/>
              </a:ext>
            </a:extLst>
          </p:cNvPr>
          <p:cNvSpPr/>
          <p:nvPr/>
        </p:nvSpPr>
        <p:spPr bwMode="auto">
          <a:xfrm>
            <a:off x="7305310" y="2818604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904562F2-33D9-40BD-A7CE-81E6A226FF7D}"/>
              </a:ext>
            </a:extLst>
          </p:cNvPr>
          <p:cNvSpPr/>
          <p:nvPr/>
        </p:nvSpPr>
        <p:spPr bwMode="auto">
          <a:xfrm>
            <a:off x="8253811" y="2444498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C4D809A8-36A7-479F-BCFC-E003E15308C3}"/>
              </a:ext>
            </a:extLst>
          </p:cNvPr>
          <p:cNvSpPr/>
          <p:nvPr/>
        </p:nvSpPr>
        <p:spPr bwMode="auto">
          <a:xfrm>
            <a:off x="8253811" y="2818604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1588863F-7813-46D0-902B-75191CC0AD23}"/>
              </a:ext>
            </a:extLst>
          </p:cNvPr>
          <p:cNvSpPr/>
          <p:nvPr/>
        </p:nvSpPr>
        <p:spPr bwMode="auto">
          <a:xfrm>
            <a:off x="6764136" y="3204450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0D144A8E-450A-4BCA-BFD5-C75C818D2535}"/>
              </a:ext>
            </a:extLst>
          </p:cNvPr>
          <p:cNvSpPr/>
          <p:nvPr/>
        </p:nvSpPr>
        <p:spPr bwMode="auto">
          <a:xfrm>
            <a:off x="6764136" y="3567700"/>
            <a:ext cx="144016" cy="144016"/>
          </a:xfrm>
          <a:prstGeom prst="ellipse">
            <a:avLst/>
          </a:prstGeom>
          <a:solidFill>
            <a:srgbClr val="FF3300"/>
          </a:solidFill>
          <a:ln w="19050" cap="flat" cmpd="sng" algn="ctr">
            <a:solidFill>
              <a:srgbClr val="FFFF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1714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Situation B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714" y="1514029"/>
            <a:ext cx="8376781" cy="4834844"/>
          </a:xfrm>
        </p:spPr>
        <p:txBody>
          <a:bodyPr/>
          <a:lstStyle/>
          <a:p>
            <a:r>
              <a:rPr lang="en-US" sz="2000" dirty="0"/>
              <a:t>A 20 MHz-only STA or 20 MHz operating STA may support SST whereupon it can occupy any 20 MHz and can participate in the TX/RX of OFDMA PPDUs of any bandwidth</a:t>
            </a:r>
          </a:p>
          <a:p>
            <a:r>
              <a:rPr lang="en-US" sz="2000" dirty="0"/>
              <a:t>A normal STA operating with 80 MHz bandwidth can participate in the TX/RX of OFDMA PPDUs of 80/160/80+80 MHz</a:t>
            </a:r>
          </a:p>
          <a:p>
            <a:pPr lvl="1"/>
            <a:r>
              <a:rPr lang="en-US" sz="1600" dirty="0"/>
              <a:t>A normal STA may support SST where it can occupy any 80 MHz within 160/80+80 MHz</a:t>
            </a:r>
          </a:p>
          <a:p>
            <a:endParaRPr lang="en-US" sz="2000" dirty="0"/>
          </a:p>
          <a:p>
            <a:r>
              <a:rPr lang="en-US" sz="2000" dirty="0"/>
              <a:t>A 20 MHz-only STA or 20 MHz operating STA that does not support SST can  participate in the TX/RX of </a:t>
            </a:r>
            <a:r>
              <a:rPr lang="en-US" sz="2000" i="1" dirty="0"/>
              <a:t>some </a:t>
            </a:r>
            <a:r>
              <a:rPr lang="en-US" sz="2000" dirty="0"/>
              <a:t>RUs in the P20 of an OFDMA PPDU of any bandwidth</a:t>
            </a:r>
          </a:p>
          <a:p>
            <a:r>
              <a:rPr lang="en-US" sz="2000" dirty="0"/>
              <a:t>A normal 11ax STA operating with 40 MHz bandwidth can only participate in the TX/RX of OFDMA PPDUs of 20/40 MHz bandwidth</a:t>
            </a:r>
          </a:p>
          <a:p>
            <a:endParaRPr lang="en-US" sz="1600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44209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528" y="1364216"/>
            <a:ext cx="8700953" cy="2995091"/>
          </a:xfrm>
        </p:spPr>
        <p:txBody>
          <a:bodyPr/>
          <a:lstStyle/>
          <a:p>
            <a:r>
              <a:rPr lang="en-US" sz="2000" dirty="0"/>
              <a:t>Normal non-SST 11ax STAs operating with a 20 or 40 MHz bandwidth in an 80/160/80+80 MHz BSS are hugely inefficient, and their impact will worsen with 11be</a:t>
            </a:r>
          </a:p>
          <a:p>
            <a:pPr lvl="1"/>
            <a:r>
              <a:rPr lang="en-US" sz="1600" dirty="0"/>
              <a:t>An SU or MU transmission involving the STAs in an 80 MHz BSS </a:t>
            </a:r>
            <a:br>
              <a:rPr lang="en-US" sz="1600" dirty="0"/>
            </a:br>
            <a:r>
              <a:rPr lang="en-US" sz="1600" b="1" dirty="0"/>
              <a:t>wastes 60 or 40 MHz of spectrum </a:t>
            </a:r>
            <a:r>
              <a:rPr lang="en-US" sz="1600" dirty="0"/>
              <a:t>respectively</a:t>
            </a:r>
          </a:p>
          <a:p>
            <a:pPr lvl="1"/>
            <a:r>
              <a:rPr lang="en-US" sz="1600" dirty="0"/>
              <a:t>An SU or MU transmission involving the STAs in an 160/80+80 MHz BSS </a:t>
            </a:r>
            <a:br>
              <a:rPr lang="en-US" sz="1600" dirty="0"/>
            </a:br>
            <a:r>
              <a:rPr lang="en-US" sz="1600" b="1" dirty="0"/>
              <a:t>wastes 140 or 120 MHz of spectrum</a:t>
            </a:r>
            <a:r>
              <a:rPr lang="en-US" sz="1600" dirty="0"/>
              <a:t> respectively</a:t>
            </a:r>
          </a:p>
          <a:p>
            <a:pPr lvl="1"/>
            <a:r>
              <a:rPr lang="en-US" sz="1600" dirty="0"/>
              <a:t>An SU or MU transmission involving the STAs in a 320/160+160 MHz BSS </a:t>
            </a:r>
            <a:br>
              <a:rPr lang="en-US" sz="1600" dirty="0"/>
            </a:br>
            <a:r>
              <a:rPr lang="en-US" sz="1600" b="1" dirty="0"/>
              <a:t>wastes 300 or 280 MHz of spectrum</a:t>
            </a:r>
            <a:r>
              <a:rPr lang="en-US" sz="1600" dirty="0"/>
              <a:t> respectively</a:t>
            </a:r>
          </a:p>
          <a:p>
            <a:r>
              <a:rPr lang="en-US" sz="2000" dirty="0"/>
              <a:t>This is a side-effect of the 11ax tone plan: it’s a lot more complicated to schedule 20 or 40 MHz operating devices in an 80/160/80+80 MHz PPDU, and not-quite-trivial to receive an 80/160/80+80 MHz PPDU when operating in 20 or 40 MHz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Problem B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5</a:t>
            </a:fld>
            <a:endParaRPr lang="en-GB" alt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D66DA39B-C252-4450-8F16-FD5BDF54CBC4}"/>
              </a:ext>
            </a:extLst>
          </p:cNvPr>
          <p:cNvSpPr/>
          <p:nvPr/>
        </p:nvSpPr>
        <p:spPr bwMode="auto">
          <a:xfrm>
            <a:off x="1295128" y="6165304"/>
            <a:ext cx="1872208" cy="182562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E55A0EB4-9C4F-4E98-9FFD-26F3AA8D1DD2}"/>
              </a:ext>
            </a:extLst>
          </p:cNvPr>
          <p:cNvSpPr/>
          <p:nvPr/>
        </p:nvSpPr>
        <p:spPr bwMode="auto">
          <a:xfrm>
            <a:off x="1295128" y="5921623"/>
            <a:ext cx="1872208" cy="182562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DF1C42F3-3170-4B29-B300-81D54C75EA5D}"/>
              </a:ext>
            </a:extLst>
          </p:cNvPr>
          <p:cNvSpPr/>
          <p:nvPr/>
        </p:nvSpPr>
        <p:spPr bwMode="auto">
          <a:xfrm>
            <a:off x="1295128" y="5677942"/>
            <a:ext cx="1872208" cy="182562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072DB52B-340C-4AA7-8ACA-E60EAE61E490}"/>
              </a:ext>
            </a:extLst>
          </p:cNvPr>
          <p:cNvSpPr/>
          <p:nvPr/>
        </p:nvSpPr>
        <p:spPr bwMode="auto">
          <a:xfrm>
            <a:off x="1295128" y="5434261"/>
            <a:ext cx="1872208" cy="182562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BDCFCEFD-CBE0-4940-AD9D-71259696C9AC}"/>
              </a:ext>
            </a:extLst>
          </p:cNvPr>
          <p:cNvSpPr/>
          <p:nvPr/>
        </p:nvSpPr>
        <p:spPr bwMode="auto">
          <a:xfrm>
            <a:off x="4535488" y="5929693"/>
            <a:ext cx="1872208" cy="418173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7E524E8-370A-491A-ABA4-E581C2F20006}"/>
              </a:ext>
            </a:extLst>
          </p:cNvPr>
          <p:cNvSpPr/>
          <p:nvPr/>
        </p:nvSpPr>
        <p:spPr bwMode="auto">
          <a:xfrm>
            <a:off x="4535488" y="5677942"/>
            <a:ext cx="1872208" cy="182562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C8DF151A-CAA9-4F2E-8D08-F5F45F81CC97}"/>
              </a:ext>
            </a:extLst>
          </p:cNvPr>
          <p:cNvSpPr/>
          <p:nvPr/>
        </p:nvSpPr>
        <p:spPr bwMode="auto">
          <a:xfrm>
            <a:off x="4535488" y="5434261"/>
            <a:ext cx="1872208" cy="182562"/>
          </a:xfrm>
          <a:prstGeom prst="rect">
            <a:avLst/>
          </a:prstGeom>
          <a:solidFill>
            <a:srgbClr val="FFC00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C044CA06-3DE5-4904-BD38-D02FFD691B6E}"/>
              </a:ext>
            </a:extLst>
          </p:cNvPr>
          <p:cNvSpPr/>
          <p:nvPr/>
        </p:nvSpPr>
        <p:spPr bwMode="auto">
          <a:xfrm>
            <a:off x="7153300" y="5445224"/>
            <a:ext cx="1872208" cy="902642"/>
          </a:xfrm>
          <a:prstGeom prst="rect">
            <a:avLst/>
          </a:prstGeom>
          <a:solidFill>
            <a:srgbClr val="00B0F0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A3FEA1CA-BF96-4B3E-BD2B-DEBC79101717}"/>
              </a:ext>
            </a:extLst>
          </p:cNvPr>
          <p:cNvCxnSpPr/>
          <p:nvPr/>
        </p:nvCxnSpPr>
        <p:spPr bwMode="auto">
          <a:xfrm>
            <a:off x="1655168" y="5218311"/>
            <a:ext cx="1080120" cy="946993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79AABB4D-D3FB-42C9-8534-4010E4F0D58A}"/>
              </a:ext>
            </a:extLst>
          </p:cNvPr>
          <p:cNvCxnSpPr>
            <a:cxnSpLocks/>
          </p:cNvCxnSpPr>
          <p:nvPr/>
        </p:nvCxnSpPr>
        <p:spPr bwMode="auto">
          <a:xfrm flipH="1">
            <a:off x="1749152" y="5214396"/>
            <a:ext cx="986136" cy="95090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rgbClr val="FF0000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grpSp>
        <p:nvGrpSpPr>
          <p:cNvPr id="42" name="Group 41">
            <a:extLst>
              <a:ext uri="{FF2B5EF4-FFF2-40B4-BE49-F238E27FC236}">
                <a16:creationId xmlns:a16="http://schemas.microsoft.com/office/drawing/2014/main" id="{9976ED93-FEC3-4EE1-B39E-FDDE90FC0F4D}"/>
              </a:ext>
            </a:extLst>
          </p:cNvPr>
          <p:cNvGrpSpPr/>
          <p:nvPr/>
        </p:nvGrpSpPr>
        <p:grpSpPr>
          <a:xfrm>
            <a:off x="4921697" y="5214396"/>
            <a:ext cx="1080120" cy="712364"/>
            <a:chOff x="3795093" y="4975852"/>
            <a:chExt cx="1080120" cy="950908"/>
          </a:xfrm>
        </p:grpSpPr>
        <p:cxnSp>
          <p:nvCxnSpPr>
            <p:cNvPr id="40" name="Straight Connector 39">
              <a:extLst>
                <a:ext uri="{FF2B5EF4-FFF2-40B4-BE49-F238E27FC236}">
                  <a16:creationId xmlns:a16="http://schemas.microsoft.com/office/drawing/2014/main" id="{12FDDDA0-9CDD-482F-805A-0E2E6725A458}"/>
                </a:ext>
              </a:extLst>
            </p:cNvPr>
            <p:cNvCxnSpPr/>
            <p:nvPr/>
          </p:nvCxnSpPr>
          <p:spPr bwMode="auto">
            <a:xfrm>
              <a:off x="3795093" y="4979767"/>
              <a:ext cx="1080120" cy="946993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cxnSp>
          <p:nvCxnSpPr>
            <p:cNvPr id="41" name="Straight Connector 40">
              <a:extLst>
                <a:ext uri="{FF2B5EF4-FFF2-40B4-BE49-F238E27FC236}">
                  <a16:creationId xmlns:a16="http://schemas.microsoft.com/office/drawing/2014/main" id="{DFBB9D0D-52D9-4431-A78C-A7C699B316CB}"/>
                </a:ext>
              </a:extLst>
            </p:cNvPr>
            <p:cNvCxnSpPr>
              <a:cxnSpLocks/>
            </p:cNvCxnSpPr>
            <p:nvPr/>
          </p:nvCxnSpPr>
          <p:spPr bwMode="auto">
            <a:xfrm flipH="1">
              <a:off x="3889077" y="4975852"/>
              <a:ext cx="986136" cy="950908"/>
            </a:xfrm>
            <a:prstGeom prst="line">
              <a:avLst/>
            </a:prstGeom>
            <a:solidFill>
              <a:schemeClr val="accent1"/>
            </a:solidFill>
            <a:ln w="38100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</p:grpSp>
      <p:sp>
        <p:nvSpPr>
          <p:cNvPr id="43" name="TextBox 42">
            <a:extLst>
              <a:ext uri="{FF2B5EF4-FFF2-40B4-BE49-F238E27FC236}">
                <a16:creationId xmlns:a16="http://schemas.microsoft.com/office/drawing/2014/main" id="{C2302566-394D-4845-A674-F6D329B9D2DC}"/>
              </a:ext>
            </a:extLst>
          </p:cNvPr>
          <p:cNvSpPr txBox="1"/>
          <p:nvPr/>
        </p:nvSpPr>
        <p:spPr>
          <a:xfrm>
            <a:off x="167036" y="5493784"/>
            <a:ext cx="115006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Schedule 20MHz non-SST STAs: 60+ MHz wasted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493376B1-F65F-4631-B731-2726D5A53E4E}"/>
              </a:ext>
            </a:extLst>
          </p:cNvPr>
          <p:cNvSpPr txBox="1"/>
          <p:nvPr/>
        </p:nvSpPr>
        <p:spPr>
          <a:xfrm>
            <a:off x="3115680" y="5506378"/>
            <a:ext cx="142562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Schedule 20MHz SST &amp; 40MHz operating STAs: 40+ MHz wasted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2C8345E1-F5CD-49E8-BCC3-D58B826E19DC}"/>
              </a:ext>
            </a:extLst>
          </p:cNvPr>
          <p:cNvSpPr txBox="1"/>
          <p:nvPr/>
        </p:nvSpPr>
        <p:spPr>
          <a:xfrm>
            <a:off x="6295665" y="5445224"/>
            <a:ext cx="907876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Schedule 20M SST &amp; 80MHz operating STAs</a:t>
            </a:r>
          </a:p>
        </p:txBody>
      </p:sp>
    </p:spTree>
    <p:extLst>
      <p:ext uri="{BB962C8B-B14F-4D97-AF65-F5344CB8AC3E}">
        <p14:creationId xmlns:p14="http://schemas.microsoft.com/office/powerpoint/2010/main" val="40672742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Solution: Design Principles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714" y="1514029"/>
            <a:ext cx="8376781" cy="4834844"/>
          </a:xfrm>
        </p:spPr>
        <p:txBody>
          <a:bodyPr/>
          <a:lstStyle/>
          <a:p>
            <a:r>
              <a:rPr lang="en-US" sz="2000" dirty="0"/>
              <a:t>Seek a streamlined tone plan with a very high degree of reuse</a:t>
            </a:r>
          </a:p>
          <a:p>
            <a:pPr lvl="1"/>
            <a:r>
              <a:rPr lang="en-US" sz="1600" dirty="0"/>
              <a:t>For different bandwidths</a:t>
            </a:r>
          </a:p>
          <a:p>
            <a:pPr lvl="1"/>
            <a:r>
              <a:rPr lang="en-US" sz="1600" dirty="0"/>
              <a:t>With respect to 11ax</a:t>
            </a:r>
          </a:p>
          <a:p>
            <a:r>
              <a:rPr lang="en-US" sz="2000" dirty="0"/>
              <a:t>Design a tone plan for a 20 MHz tile and replicate it to 40 and 80 MHz</a:t>
            </a:r>
          </a:p>
          <a:p>
            <a:pPr lvl="1"/>
            <a:r>
              <a:rPr lang="en-US" sz="1600" dirty="0"/>
              <a:t>Works equally well for 80+80, 160, 160+160 MHz and so forth</a:t>
            </a:r>
          </a:p>
          <a:p>
            <a:r>
              <a:rPr lang="en-US" sz="2000" dirty="0"/>
              <a:t>To support RXs with 20/40/80 MHz BWs centered on any 20/40/80 MHz channel,</a:t>
            </a:r>
          </a:p>
          <a:p>
            <a:pPr lvl="1"/>
            <a:r>
              <a:rPr lang="en-US" sz="1600" dirty="0"/>
              <a:t>The tone plan includes DC tones every n*10 MHz, </a:t>
            </a:r>
          </a:p>
          <a:p>
            <a:pPr lvl="1"/>
            <a:r>
              <a:rPr lang="en-US" sz="1600" dirty="0"/>
              <a:t>The tone plan generally avoids RUs that near a 20 MHz boundary</a:t>
            </a:r>
          </a:p>
          <a:p>
            <a:r>
              <a:rPr lang="en-US" sz="2000" dirty="0"/>
              <a:t>To avoid inefficiency, a new RU, RU18, is defined to occupy the otherwise-unused subcarriers between the 20 MHz tiles </a:t>
            </a:r>
          </a:p>
          <a:p>
            <a:pPr lvl="1"/>
            <a:r>
              <a:rPr lang="en-US" sz="1600" dirty="0"/>
              <a:t>Not used at the band-edge</a:t>
            </a:r>
          </a:p>
          <a:p>
            <a:pPr lvl="1"/>
            <a:r>
              <a:rPr lang="en-US" sz="1600" dirty="0"/>
              <a:t>Still has room for 5 DC subcarriers for 40 and 80 MHz STAs</a:t>
            </a:r>
          </a:p>
          <a:p>
            <a:r>
              <a:rPr lang="en-US" sz="2000" dirty="0"/>
              <a:t>The RU size is selected to maximize commonality with existing RUs</a:t>
            </a:r>
          </a:p>
          <a:p>
            <a:pPr lvl="1"/>
            <a:r>
              <a:rPr lang="en-US" sz="1600" dirty="0"/>
              <a:t>This is possible for the larger RUs but not all of the smaller RUs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6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71304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633CD894-73EB-4F2A-8815-3859A704BD35}"/>
              </a:ext>
            </a:extLst>
          </p:cNvPr>
          <p:cNvSpPr/>
          <p:nvPr/>
        </p:nvSpPr>
        <p:spPr bwMode="auto">
          <a:xfrm>
            <a:off x="3779912" y="0"/>
            <a:ext cx="5364088" cy="6858000"/>
          </a:xfrm>
          <a:prstGeom prst="rect">
            <a:avLst/>
          </a:prstGeom>
          <a:solidFill>
            <a:schemeClr val="bg1"/>
          </a:solidFill>
          <a:ln w="12700" cap="flat" cmpd="sng" algn="ctr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404664"/>
            <a:ext cx="7772400" cy="1066800"/>
          </a:xfrm>
        </p:spPr>
        <p:txBody>
          <a:bodyPr/>
          <a:lstStyle/>
          <a:p>
            <a:pPr algn="l"/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Solution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7</a:t>
            </a:fld>
            <a:endParaRPr lang="en-GB" altLang="en-US"/>
          </a:p>
        </p:txBody>
      </p:sp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6DF5E876-BCF9-4F53-BB1D-E331AB72A2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0419" y="1268760"/>
            <a:ext cx="3295477" cy="4936097"/>
          </a:xfrm>
        </p:spPr>
        <p:txBody>
          <a:bodyPr/>
          <a:lstStyle/>
          <a:p>
            <a:r>
              <a:rPr lang="en-US" sz="1600" dirty="0"/>
              <a:t>The 20 MHz tile (top right) is colored cyan </a:t>
            </a:r>
          </a:p>
          <a:p>
            <a:r>
              <a:rPr lang="en-US" sz="1600" dirty="0"/>
              <a:t>The extended 20 MHz tile (right) merges the left and/or right guard tones with an RU and is colored green</a:t>
            </a:r>
          </a:p>
          <a:p>
            <a:r>
              <a:rPr lang="en-US" sz="1600" dirty="0"/>
              <a:t>The guard and DC tones are white; the null tones are black</a:t>
            </a:r>
          </a:p>
          <a:p>
            <a:r>
              <a:rPr lang="en-US" sz="1600" dirty="0"/>
              <a:t>RU18 is colored yellow. RU18 and 5DC tones replace the guard tones between two 20 MHz tiles</a:t>
            </a:r>
          </a:p>
          <a:p>
            <a:r>
              <a:rPr lang="en-US" sz="1600" dirty="0"/>
              <a:t>Extreme consistency across 20 MHz tiles and PPDU bandwidths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FCC77AD-358D-434C-9E1B-4B27C7D9DB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7855" y="0"/>
            <a:ext cx="528614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24079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Solution: RU Details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8</a:t>
            </a:fld>
            <a:endParaRPr lang="en-GB" altLang="en-US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D67FD6A2-740F-4343-B899-EECD328BC5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003761"/>
              </p:ext>
            </p:extLst>
          </p:nvPr>
        </p:nvGraphicFramePr>
        <p:xfrm>
          <a:off x="323528" y="1397744"/>
          <a:ext cx="8352930" cy="33274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1392155">
                  <a:extLst>
                    <a:ext uri="{9D8B030D-6E8A-4147-A177-3AD203B41FA5}">
                      <a16:colId xmlns:a16="http://schemas.microsoft.com/office/drawing/2014/main" val="1544710080"/>
                    </a:ext>
                  </a:extLst>
                </a:gridCol>
                <a:gridCol w="1392155">
                  <a:extLst>
                    <a:ext uri="{9D8B030D-6E8A-4147-A177-3AD203B41FA5}">
                      <a16:colId xmlns:a16="http://schemas.microsoft.com/office/drawing/2014/main" val="4268182857"/>
                    </a:ext>
                  </a:extLst>
                </a:gridCol>
                <a:gridCol w="1392155">
                  <a:extLst>
                    <a:ext uri="{9D8B030D-6E8A-4147-A177-3AD203B41FA5}">
                      <a16:colId xmlns:a16="http://schemas.microsoft.com/office/drawing/2014/main" val="1246169402"/>
                    </a:ext>
                  </a:extLst>
                </a:gridCol>
                <a:gridCol w="1392155">
                  <a:extLst>
                    <a:ext uri="{9D8B030D-6E8A-4147-A177-3AD203B41FA5}">
                      <a16:colId xmlns:a16="http://schemas.microsoft.com/office/drawing/2014/main" val="2293109584"/>
                    </a:ext>
                  </a:extLst>
                </a:gridCol>
                <a:gridCol w="1392155">
                  <a:extLst>
                    <a:ext uri="{9D8B030D-6E8A-4147-A177-3AD203B41FA5}">
                      <a16:colId xmlns:a16="http://schemas.microsoft.com/office/drawing/2014/main" val="3920170522"/>
                    </a:ext>
                  </a:extLst>
                </a:gridCol>
                <a:gridCol w="1392155">
                  <a:extLst>
                    <a:ext uri="{9D8B030D-6E8A-4147-A177-3AD203B41FA5}">
                      <a16:colId xmlns:a16="http://schemas.microsoft.com/office/drawing/2014/main" val="320850825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RU / </a:t>
                      </a:r>
                      <a:r>
                        <a:rPr lang="en-US" sz="1400" dirty="0" err="1"/>
                        <a:t>nUsedTones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nDataTones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err="1"/>
                        <a:t>nPilotTones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/>
                        <a:t>Reuses existing blocks?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Efficiency </a:t>
                      </a:r>
                      <a:r>
                        <a:rPr lang="en-US" sz="1400" dirty="0" err="1"/>
                        <a:t>wrt</a:t>
                      </a:r>
                      <a:r>
                        <a:rPr lang="en-US" sz="1400" dirty="0"/>
                        <a:t> 80M 11ax STAs in 80M BSS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Efficiency </a:t>
                      </a:r>
                      <a:r>
                        <a:rPr lang="en-US" sz="1400" dirty="0" err="1"/>
                        <a:t>wrt</a:t>
                      </a:r>
                      <a:r>
                        <a:rPr lang="en-US" sz="1400" dirty="0"/>
                        <a:t> 20M 11ax STAs in 80M BSS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939849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RU18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N/A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28489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RU28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26 (or 24)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 (or 4)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 (or Y)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99.1%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122.2%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75568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RU56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52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99.1%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131%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058872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RU114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97.4%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149%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9225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RU230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222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97.5%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78469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RU484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468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99.2%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101.7%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45566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RU996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980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Y</a:t>
                      </a:r>
                    </a:p>
                  </a:txBody>
                  <a:tcPr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35762621"/>
                  </a:ext>
                </a:extLst>
              </a:tr>
            </a:tbl>
          </a:graphicData>
        </a:graphic>
      </p:graphicFrame>
      <p:sp>
        <p:nvSpPr>
          <p:cNvPr id="9" name="Content Placeholder 5">
            <a:extLst>
              <a:ext uri="{FF2B5EF4-FFF2-40B4-BE49-F238E27FC236}">
                <a16:creationId xmlns:a16="http://schemas.microsoft.com/office/drawing/2014/main" id="{4C142D97-7603-40C0-AD40-718446836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4725144"/>
            <a:ext cx="9144000" cy="897951"/>
          </a:xfrm>
        </p:spPr>
        <p:txBody>
          <a:bodyPr/>
          <a:lstStyle/>
          <a:p>
            <a:pPr marL="0" indent="0">
              <a:buNone/>
            </a:pPr>
            <a:r>
              <a:rPr lang="en-US" sz="1400" dirty="0"/>
              <a:t>This is remarkably beautiful</a:t>
            </a:r>
          </a:p>
          <a:p>
            <a:r>
              <a:rPr lang="en-US" sz="1400" b="0" dirty="0"/>
              <a:t>The largest RUs are unchanged from 11ax</a:t>
            </a:r>
          </a:p>
          <a:p>
            <a:r>
              <a:rPr lang="en-US" sz="1400" b="0" dirty="0"/>
              <a:t>For the corner case of all STAs operating at 80 MHz, the efficiency of the tone plan is very similar to 11ax</a:t>
            </a:r>
          </a:p>
          <a:p>
            <a:r>
              <a:rPr lang="en-US" sz="1400" b="0" dirty="0"/>
              <a:t>For a poor case of all 20MHz-only STAs with SST, the tone plan is never worse and up to 49% more efficient than 11ax</a:t>
            </a:r>
          </a:p>
          <a:p>
            <a:r>
              <a:rPr lang="en-US" sz="1400" b="0" dirty="0"/>
              <a:t>For the worst case of all 20 MHz-operating STAs, easily augmented with SST in 11be due to the more favorable tone plan, the tone plan is approx. 300% more efficient than 11ax</a:t>
            </a:r>
          </a:p>
        </p:txBody>
      </p:sp>
    </p:spTree>
    <p:extLst>
      <p:ext uri="{BB962C8B-B14F-4D97-AF65-F5344CB8AC3E}">
        <p14:creationId xmlns:p14="http://schemas.microsoft.com/office/powerpoint/2010/main" val="14565422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C5476C97-2AB5-46A4-BDB0-67FF27AE8C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3900" y="509127"/>
            <a:ext cx="7772400" cy="1066800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Conclusion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C77222-AB5C-4DC9-A284-21E939B19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9714" y="1514029"/>
            <a:ext cx="8376781" cy="4834844"/>
          </a:xfrm>
        </p:spPr>
        <p:txBody>
          <a:bodyPr/>
          <a:lstStyle/>
          <a:p>
            <a:r>
              <a:rPr lang="en-US" sz="2000" dirty="0"/>
              <a:t>We propose a do-over of the tone plan for 20/40/80 MHz</a:t>
            </a:r>
          </a:p>
          <a:p>
            <a:r>
              <a:rPr lang="en-US" sz="2000" dirty="0"/>
              <a:t>This tone plan is </a:t>
            </a:r>
            <a:r>
              <a:rPr lang="en-US" sz="2000" i="1" dirty="0"/>
              <a:t>very </a:t>
            </a:r>
            <a:r>
              <a:rPr lang="en-US" sz="2000" dirty="0"/>
              <a:t>well matched to:</a:t>
            </a:r>
          </a:p>
          <a:p>
            <a:pPr lvl="1"/>
            <a:r>
              <a:rPr lang="en-US" sz="1600" dirty="0"/>
              <a:t>20MHz-only STAs</a:t>
            </a:r>
          </a:p>
          <a:p>
            <a:pPr lvl="1"/>
            <a:r>
              <a:rPr lang="en-US" sz="1600" dirty="0"/>
              <a:t>STAs that reduce their bandwidth below 80 MHz for power saving reasons, and SST</a:t>
            </a:r>
          </a:p>
          <a:p>
            <a:pPr lvl="1"/>
            <a:r>
              <a:rPr lang="en-US" sz="1600" dirty="0"/>
              <a:t>Preamble puncturing</a:t>
            </a:r>
          </a:p>
          <a:p>
            <a:r>
              <a:rPr lang="en-US" sz="2000" dirty="0"/>
              <a:t>This tone plan is </a:t>
            </a:r>
            <a:r>
              <a:rPr lang="en-US" sz="2000" i="1" dirty="0"/>
              <a:t>much </a:t>
            </a:r>
            <a:r>
              <a:rPr lang="en-US" sz="2000" dirty="0"/>
              <a:t>simpler than the 11ax tone plan, due to its very high degree of consistency and symmetry</a:t>
            </a:r>
          </a:p>
          <a:p>
            <a:endParaRPr lang="en-US" sz="2000" dirty="0"/>
          </a:p>
          <a:p>
            <a:r>
              <a:rPr lang="en-US" sz="2000" dirty="0"/>
              <a:t>As a TG, we reflexively prefer an legacy-based design because it is already-implemented yet, when the gains and simplicity are high, we have chosen a different, simpler path in the past.</a:t>
            </a:r>
          </a:p>
          <a:p>
            <a:r>
              <a:rPr lang="en-US" sz="2000" dirty="0"/>
              <a:t>This is the last chance to upgrade the tone plan, since whatever we pick will be reused for 11bv, 11cg, 11ct …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4FFB8F9-08AB-47FB-BF6D-D514B2123D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6844742" y="6475413"/>
            <a:ext cx="1699183" cy="184666"/>
          </a:xfrm>
        </p:spPr>
        <p:txBody>
          <a:bodyPr/>
          <a:lstStyle/>
          <a:p>
            <a:pPr>
              <a:defRPr/>
            </a:pPr>
            <a:r>
              <a:rPr lang="en-GB" dirty="0"/>
              <a:t>Brian Hart (Cisco Systems)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C5F769-9129-4DE4-AD4D-6A0E35818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36058778-6F47-4E07-8D0C-6A1D61C757ED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5367905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78283</TotalTime>
  <Words>1110</Words>
  <Application>Microsoft Office PowerPoint</Application>
  <PresentationFormat>On-screen Show (4:3)</PresentationFormat>
  <Paragraphs>170</Paragraphs>
  <Slides>12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Times New Roman</vt:lpstr>
      <vt:lpstr>802-11-Submission</vt:lpstr>
      <vt:lpstr>Revisiting the 20/40/80 MHz Tone Plan</vt:lpstr>
      <vt:lpstr>Situation A</vt:lpstr>
      <vt:lpstr>Problem A</vt:lpstr>
      <vt:lpstr>Situation B</vt:lpstr>
      <vt:lpstr>Problem B</vt:lpstr>
      <vt:lpstr>Solution: Design Principles</vt:lpstr>
      <vt:lpstr>Solution</vt:lpstr>
      <vt:lpstr>Solution: RU Details</vt:lpstr>
      <vt:lpstr>Conclusion</vt:lpstr>
      <vt:lpstr>Strawpoll 1</vt:lpstr>
      <vt:lpstr>Strawpoll 2</vt:lpstr>
      <vt:lpstr>Backup</vt:lpstr>
    </vt:vector>
  </TitlesOfParts>
  <Company>Cisco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Revisiting the 20/40/80 MHz Tone Plan</dc:title>
  <dc:subject>19/1340r1</dc:subject>
  <dc:creator>Brian Hart</dc:creator>
  <cp:lastModifiedBy>Brian Hart (brianh)</cp:lastModifiedBy>
  <cp:revision>1445</cp:revision>
  <cp:lastPrinted>1998-02-10T13:28:06Z</cp:lastPrinted>
  <dcterms:created xsi:type="dcterms:W3CDTF">2004-12-02T14:01:45Z</dcterms:created>
  <dcterms:modified xsi:type="dcterms:W3CDTF">2019-09-20T05:24:53Z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