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31" r:id="rId2"/>
    <p:sldId id="868" r:id="rId3"/>
    <p:sldId id="869" r:id="rId4"/>
    <p:sldId id="870" r:id="rId5"/>
    <p:sldId id="871" r:id="rId6"/>
    <p:sldId id="872" r:id="rId7"/>
    <p:sldId id="873" r:id="rId8"/>
    <p:sldId id="874" r:id="rId9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6" autoAdjust="0"/>
    <p:restoredTop sz="94737" autoAdjust="0"/>
  </p:normalViewPr>
  <p:slideViewPr>
    <p:cSldViewPr>
      <p:cViewPr varScale="1">
        <p:scale>
          <a:sx n="89" d="100"/>
          <a:sy n="89" d="100"/>
        </p:scale>
        <p:origin x="330" y="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Jul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2715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Jul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Jul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Jul 2019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Jul 2019</a:t>
            </a:r>
            <a:endParaRPr lang="en-GB" alt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Jul 2019</a:t>
            </a:r>
            <a:endParaRPr lang="en-GB" alt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Jul 2019</a:t>
            </a:r>
            <a:endParaRPr lang="en-GB" alt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Jul 2019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Jul 2019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44742" y="6475413"/>
            <a:ext cx="16991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802.11-19/1340r0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8" r:id="rId8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>
            <a:extLst>
              <a:ext uri="{FF2B5EF4-FFF2-40B4-BE49-F238E27FC236}">
                <a16:creationId xmlns:a16="http://schemas.microsoft.com/office/drawing/2014/main" id="{847A99CA-C5E5-4B9C-A2B5-1603C75E0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Brian Hart (Cisco Systems)</a:t>
            </a:r>
          </a:p>
        </p:txBody>
      </p:sp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Revisiting the 20/40/80 MHz Tone Plan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2019-09-06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936988"/>
              </p:ext>
            </p:extLst>
          </p:nvPr>
        </p:nvGraphicFramePr>
        <p:xfrm>
          <a:off x="1152525" y="2998720"/>
          <a:ext cx="7391400" cy="138944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Brian Hart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Cisco Systems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170 W Tasman Dr, San Jose CA 95134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brianh@cisco.com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041526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Situation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714" y="1514029"/>
            <a:ext cx="8376781" cy="4834844"/>
          </a:xfrm>
        </p:spPr>
        <p:txBody>
          <a:bodyPr/>
          <a:lstStyle/>
          <a:p>
            <a:r>
              <a:rPr lang="en-US" sz="2000" dirty="0"/>
              <a:t>11ax developed a tone plan optimized for throughput and the presence of the central RU26, with one distinct tone plan per bandwidth</a:t>
            </a:r>
          </a:p>
          <a:p>
            <a:r>
              <a:rPr lang="en-US" sz="2000" dirty="0"/>
              <a:t>At the development time, certain ultimate 11ax features were unknown, unclear or TBD: </a:t>
            </a:r>
          </a:p>
          <a:p>
            <a:pPr lvl="1"/>
            <a:r>
              <a:rPr lang="en-US" sz="1600" dirty="0"/>
              <a:t>20 MHz-only STAs</a:t>
            </a:r>
          </a:p>
          <a:p>
            <a:pPr lvl="1"/>
            <a:r>
              <a:rPr lang="en-US" sz="1600" dirty="0"/>
              <a:t>STAs reducing their BW for power savings</a:t>
            </a:r>
          </a:p>
          <a:p>
            <a:pPr lvl="1"/>
            <a:r>
              <a:rPr lang="en-US" sz="1600" dirty="0"/>
              <a:t>Preamble-puncturing</a:t>
            </a:r>
          </a:p>
          <a:p>
            <a:r>
              <a:rPr lang="en-US" sz="2000" dirty="0"/>
              <a:t>This tone plan is implemented in all 11ax devices</a:t>
            </a:r>
          </a:p>
          <a:p>
            <a:endParaRPr lang="en-US" sz="2000" dirty="0"/>
          </a:p>
          <a:p>
            <a:r>
              <a:rPr lang="en-US" sz="2000" dirty="0"/>
              <a:t>802.11 has performed do-overs in the past</a:t>
            </a:r>
          </a:p>
          <a:p>
            <a:pPr lvl="1"/>
            <a:r>
              <a:rPr lang="en-US" sz="1600" dirty="0"/>
              <a:t>e.g. 11ac simplified the pilot tone design </a:t>
            </a:r>
            <a:r>
              <a:rPr lang="en-US" sz="1600" dirty="0" err="1"/>
              <a:t>wrt</a:t>
            </a:r>
            <a:r>
              <a:rPr lang="en-US" sz="1600" dirty="0"/>
              <a:t> 11n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8704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Problem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714" y="1514029"/>
            <a:ext cx="7368669" cy="4834844"/>
          </a:xfrm>
        </p:spPr>
        <p:txBody>
          <a:bodyPr/>
          <a:lstStyle/>
          <a:p>
            <a:r>
              <a:rPr lang="en-US" sz="2000" dirty="0"/>
              <a:t>Certain RUs are close to a </a:t>
            </a:r>
            <a:br>
              <a:rPr lang="en-US" sz="2000" dirty="0"/>
            </a:br>
            <a:r>
              <a:rPr lang="en-US" sz="2000" dirty="0"/>
              <a:t>band edge or near a DC tone, </a:t>
            </a:r>
            <a:br>
              <a:rPr lang="en-US" sz="2000" dirty="0"/>
            </a:br>
            <a:r>
              <a:rPr lang="en-US" sz="2000" dirty="0"/>
              <a:t>and these RUs are unavailable </a:t>
            </a:r>
            <a:br>
              <a:rPr lang="en-US" sz="2000" dirty="0"/>
            </a:br>
            <a:r>
              <a:rPr lang="en-US" sz="2000" dirty="0"/>
              <a:t>to:</a:t>
            </a:r>
          </a:p>
          <a:p>
            <a:pPr lvl="1"/>
            <a:r>
              <a:rPr lang="en-US" sz="1600" dirty="0"/>
              <a:t>20 MHz-only STAs</a:t>
            </a:r>
          </a:p>
          <a:p>
            <a:pPr lvl="1"/>
            <a:r>
              <a:rPr lang="en-US" sz="1600" dirty="0"/>
              <a:t>STAs reducing their BW for power </a:t>
            </a:r>
            <a:br>
              <a:rPr lang="en-US" sz="1600" dirty="0"/>
            </a:br>
            <a:r>
              <a:rPr lang="en-US" sz="1600" dirty="0"/>
              <a:t>savings</a:t>
            </a:r>
          </a:p>
          <a:p>
            <a:pPr lvl="1"/>
            <a:r>
              <a:rPr lang="en-US" sz="1600" dirty="0"/>
              <a:t>Preamble-puncturing (edge RUs only)</a:t>
            </a:r>
          </a:p>
          <a:p>
            <a:r>
              <a:rPr lang="en-US" sz="2000" dirty="0"/>
              <a:t>i.e. very difficult for a scheduler </a:t>
            </a:r>
            <a:br>
              <a:rPr lang="en-US" sz="2000" dirty="0"/>
            </a:br>
            <a:r>
              <a:rPr lang="en-US" sz="2000" dirty="0"/>
              <a:t>to allocate</a:t>
            </a:r>
          </a:p>
          <a:p>
            <a:r>
              <a:rPr lang="en-US" sz="2000" dirty="0"/>
              <a:t>For example, for each row of the figure, when these RUs are unallocated, there is an efficiency loss of [19 24 35 2.5 2.5 0]%</a:t>
            </a:r>
          </a:p>
          <a:p>
            <a:r>
              <a:rPr lang="en-US" sz="2000" dirty="0"/>
              <a:t>Conversely, any new plan without these disadvantages will be a new tone plan, so 11be devices must implement both 11ax and 11be tone plans</a:t>
            </a:r>
            <a:endParaRPr lang="en-US" sz="1600" dirty="0"/>
          </a:p>
          <a:p>
            <a:endParaRPr lang="en-US" sz="16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C8C9D8F-EBBC-4C93-AC14-F1760DAD47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9221" y="1340768"/>
            <a:ext cx="4187846" cy="3139975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E4D117C2-E90F-4BA0-84B3-77086A73C7C2}"/>
              </a:ext>
            </a:extLst>
          </p:cNvPr>
          <p:cNvSpPr/>
          <p:nvPr/>
        </p:nvSpPr>
        <p:spPr bwMode="auto">
          <a:xfrm>
            <a:off x="5276132" y="206084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4694335-DC46-42A6-9D91-360482587317}"/>
              </a:ext>
            </a:extLst>
          </p:cNvPr>
          <p:cNvSpPr/>
          <p:nvPr/>
        </p:nvSpPr>
        <p:spPr bwMode="auto">
          <a:xfrm>
            <a:off x="5792798" y="206084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1A7A7A4-42CC-4314-A1C0-BD0A82B42DC1}"/>
              </a:ext>
            </a:extLst>
          </p:cNvPr>
          <p:cNvSpPr/>
          <p:nvPr/>
        </p:nvSpPr>
        <p:spPr bwMode="auto">
          <a:xfrm>
            <a:off x="6221639" y="206084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DB2DC58-977A-4CCA-AA27-8E5505249092}"/>
              </a:ext>
            </a:extLst>
          </p:cNvPr>
          <p:cNvSpPr/>
          <p:nvPr/>
        </p:nvSpPr>
        <p:spPr bwMode="auto">
          <a:xfrm>
            <a:off x="6764136" y="206084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00BF0D-1A40-4B8E-BBF1-5B6B091159F6}"/>
              </a:ext>
            </a:extLst>
          </p:cNvPr>
          <p:cNvSpPr/>
          <p:nvPr/>
        </p:nvSpPr>
        <p:spPr bwMode="auto">
          <a:xfrm>
            <a:off x="7305310" y="206084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243EA09-B50F-42BB-A70A-DC837739280D}"/>
              </a:ext>
            </a:extLst>
          </p:cNvPr>
          <p:cNvSpPr/>
          <p:nvPr/>
        </p:nvSpPr>
        <p:spPr bwMode="auto">
          <a:xfrm>
            <a:off x="7732136" y="206084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516F8E3-4145-40FD-859A-A44660E01B9A}"/>
              </a:ext>
            </a:extLst>
          </p:cNvPr>
          <p:cNvSpPr/>
          <p:nvPr/>
        </p:nvSpPr>
        <p:spPr bwMode="auto">
          <a:xfrm>
            <a:off x="8253811" y="206084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1C10499-0FAC-4FE8-8954-53AF7712548B}"/>
              </a:ext>
            </a:extLst>
          </p:cNvPr>
          <p:cNvSpPr/>
          <p:nvPr/>
        </p:nvSpPr>
        <p:spPr bwMode="auto">
          <a:xfrm>
            <a:off x="5854174" y="244449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3D92FE2-8159-4901-BC6B-C4C433D5579D}"/>
              </a:ext>
            </a:extLst>
          </p:cNvPr>
          <p:cNvSpPr/>
          <p:nvPr/>
        </p:nvSpPr>
        <p:spPr bwMode="auto">
          <a:xfrm>
            <a:off x="7673657" y="244449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D4F46EC-F0FB-4CB3-83B0-A6D1FE4CF86F}"/>
              </a:ext>
            </a:extLst>
          </p:cNvPr>
          <p:cNvSpPr/>
          <p:nvPr/>
        </p:nvSpPr>
        <p:spPr bwMode="auto">
          <a:xfrm>
            <a:off x="5964316" y="2818604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7130D15-8315-4FFA-B1FB-1E9C286DDAD6}"/>
              </a:ext>
            </a:extLst>
          </p:cNvPr>
          <p:cNvSpPr/>
          <p:nvPr/>
        </p:nvSpPr>
        <p:spPr bwMode="auto">
          <a:xfrm>
            <a:off x="7561540" y="2818604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6F74A40-C9F9-47B4-85B8-8EDB2F7E378A}"/>
              </a:ext>
            </a:extLst>
          </p:cNvPr>
          <p:cNvSpPr/>
          <p:nvPr/>
        </p:nvSpPr>
        <p:spPr bwMode="auto">
          <a:xfrm>
            <a:off x="5273674" y="244449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C0C1955-FABA-4F11-9B8F-5A5AAFCCD2E4}"/>
              </a:ext>
            </a:extLst>
          </p:cNvPr>
          <p:cNvSpPr/>
          <p:nvPr/>
        </p:nvSpPr>
        <p:spPr bwMode="auto">
          <a:xfrm>
            <a:off x="5271216" y="2818604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6661E72-9B6B-45D7-97C5-EC6DB8568542}"/>
              </a:ext>
            </a:extLst>
          </p:cNvPr>
          <p:cNvSpPr/>
          <p:nvPr/>
        </p:nvSpPr>
        <p:spPr bwMode="auto">
          <a:xfrm>
            <a:off x="6221639" y="244449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60F0439-E6CC-4AC1-9CE5-610AD5197F75}"/>
              </a:ext>
            </a:extLst>
          </p:cNvPr>
          <p:cNvSpPr/>
          <p:nvPr/>
        </p:nvSpPr>
        <p:spPr bwMode="auto">
          <a:xfrm>
            <a:off x="6221639" y="2818604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6AFC2AC-4FDC-438E-9C01-D7AD0BB76650}"/>
              </a:ext>
            </a:extLst>
          </p:cNvPr>
          <p:cNvSpPr/>
          <p:nvPr/>
        </p:nvSpPr>
        <p:spPr bwMode="auto">
          <a:xfrm>
            <a:off x="6759713" y="244449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0BADDBA-9DEE-496C-B452-2996FD3949CC}"/>
              </a:ext>
            </a:extLst>
          </p:cNvPr>
          <p:cNvSpPr/>
          <p:nvPr/>
        </p:nvSpPr>
        <p:spPr bwMode="auto">
          <a:xfrm>
            <a:off x="6757255" y="2818604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F81564A-6770-4BED-B2D7-F3C59349932B}"/>
              </a:ext>
            </a:extLst>
          </p:cNvPr>
          <p:cNvSpPr/>
          <p:nvPr/>
        </p:nvSpPr>
        <p:spPr bwMode="auto">
          <a:xfrm>
            <a:off x="7305310" y="244449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BE9C39D-B95A-4F13-AE2E-DDC0589586CE}"/>
              </a:ext>
            </a:extLst>
          </p:cNvPr>
          <p:cNvSpPr/>
          <p:nvPr/>
        </p:nvSpPr>
        <p:spPr bwMode="auto">
          <a:xfrm>
            <a:off x="7305310" y="2818604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04562F2-33D9-40BD-A7CE-81E6A226FF7D}"/>
              </a:ext>
            </a:extLst>
          </p:cNvPr>
          <p:cNvSpPr/>
          <p:nvPr/>
        </p:nvSpPr>
        <p:spPr bwMode="auto">
          <a:xfrm>
            <a:off x="8253811" y="244449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4D809A8-36A7-479F-BCFC-E003E15308C3}"/>
              </a:ext>
            </a:extLst>
          </p:cNvPr>
          <p:cNvSpPr/>
          <p:nvPr/>
        </p:nvSpPr>
        <p:spPr bwMode="auto">
          <a:xfrm>
            <a:off x="8253811" y="2818604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588863F-7813-46D0-902B-75191CC0AD23}"/>
              </a:ext>
            </a:extLst>
          </p:cNvPr>
          <p:cNvSpPr/>
          <p:nvPr/>
        </p:nvSpPr>
        <p:spPr bwMode="auto">
          <a:xfrm>
            <a:off x="6764136" y="3204450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D144A8E-450A-4BCA-BFD5-C75C818D2535}"/>
              </a:ext>
            </a:extLst>
          </p:cNvPr>
          <p:cNvSpPr/>
          <p:nvPr/>
        </p:nvSpPr>
        <p:spPr bwMode="auto">
          <a:xfrm>
            <a:off x="6764136" y="3567700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714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Solution: Design Principles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714" y="1514029"/>
            <a:ext cx="8376781" cy="4834844"/>
          </a:xfrm>
        </p:spPr>
        <p:txBody>
          <a:bodyPr/>
          <a:lstStyle/>
          <a:p>
            <a:r>
              <a:rPr lang="en-US" sz="2000" dirty="0"/>
              <a:t>Seek a streamlined tone plan with a very high degree of reuse</a:t>
            </a:r>
          </a:p>
          <a:p>
            <a:pPr lvl="1"/>
            <a:r>
              <a:rPr lang="en-US" sz="1600" dirty="0"/>
              <a:t>For different bandwidths</a:t>
            </a:r>
          </a:p>
          <a:p>
            <a:pPr lvl="1"/>
            <a:r>
              <a:rPr lang="en-US" sz="1600" dirty="0"/>
              <a:t>With respect to 11ax</a:t>
            </a:r>
          </a:p>
          <a:p>
            <a:r>
              <a:rPr lang="en-US" sz="2000" dirty="0"/>
              <a:t>Design a tone plan for a 20 MHz tile and replicate it to 40 and 80 MHz</a:t>
            </a:r>
          </a:p>
          <a:p>
            <a:pPr lvl="1"/>
            <a:r>
              <a:rPr lang="en-US" sz="1600" dirty="0"/>
              <a:t>Works equally well for 80+80, 160, 160+160 MHz and so forth</a:t>
            </a:r>
          </a:p>
          <a:p>
            <a:r>
              <a:rPr lang="en-US" sz="2000" dirty="0"/>
              <a:t>The tone plan includes DC tones every n*10 MHz, to support RXs with 20/40/80 MHz BWs centered on any 20/40/80 MHz channel</a:t>
            </a:r>
          </a:p>
          <a:p>
            <a:r>
              <a:rPr lang="en-US" sz="2000" dirty="0"/>
              <a:t>To avoid inefficiency, a new RU, RU18, is defined to occupy the otherwise-unused subcarriers between the 20 MHz tiles </a:t>
            </a:r>
          </a:p>
          <a:p>
            <a:pPr lvl="1"/>
            <a:r>
              <a:rPr lang="en-US" sz="1600" dirty="0"/>
              <a:t>Not used at the band-edge</a:t>
            </a:r>
          </a:p>
          <a:p>
            <a:pPr lvl="1"/>
            <a:r>
              <a:rPr lang="en-US" sz="1600" dirty="0"/>
              <a:t>Still has room for 5 DC subcarriers for 40 and 80 MHz STAs</a:t>
            </a:r>
          </a:p>
          <a:p>
            <a:r>
              <a:rPr lang="en-US" sz="2000" dirty="0"/>
              <a:t>The RU size is selected to maximize commonality with existing RUs</a:t>
            </a:r>
          </a:p>
          <a:p>
            <a:pPr lvl="1"/>
            <a:r>
              <a:rPr lang="en-US" sz="1600" dirty="0"/>
              <a:t>This is possible for the larger RUs but not all of the smaller RUs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1304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33CD894-73EB-4F2A-8815-3859A704BD35}"/>
              </a:ext>
            </a:extLst>
          </p:cNvPr>
          <p:cNvSpPr/>
          <p:nvPr/>
        </p:nvSpPr>
        <p:spPr bwMode="auto">
          <a:xfrm>
            <a:off x="3779912" y="0"/>
            <a:ext cx="5364088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404664"/>
            <a:ext cx="7772400" cy="1066800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Solution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6DF5E876-BCF9-4F53-BB1D-E331AB72A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419" y="1268760"/>
            <a:ext cx="3295477" cy="4936097"/>
          </a:xfrm>
        </p:spPr>
        <p:txBody>
          <a:bodyPr/>
          <a:lstStyle/>
          <a:p>
            <a:r>
              <a:rPr lang="en-US" sz="1600" dirty="0"/>
              <a:t>The 20 MHz tile (top right) is colored cyan </a:t>
            </a:r>
          </a:p>
          <a:p>
            <a:r>
              <a:rPr lang="en-US" sz="1600" dirty="0"/>
              <a:t>The extended 20 MHz tile (top right) merges the left and/or right guard tones with an RU and is colored green</a:t>
            </a:r>
          </a:p>
          <a:p>
            <a:r>
              <a:rPr lang="en-US" sz="1600" dirty="0"/>
              <a:t>The guard and DC tones are white; the null tones are black</a:t>
            </a:r>
          </a:p>
          <a:p>
            <a:r>
              <a:rPr lang="en-US" sz="1600" dirty="0"/>
              <a:t>RU18 is colored yellow. RU18 and 5DC tones replace the guard tones between two 20 MHz tiles</a:t>
            </a:r>
          </a:p>
          <a:p>
            <a:r>
              <a:rPr lang="en-US" sz="1600" dirty="0"/>
              <a:t>Extreme consistency across 20 MHz tiles and PPDU bandwidths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81C99E2-8015-4B3F-977E-30A154189C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9404" y="0"/>
            <a:ext cx="526510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407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Solution: RU Details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67FD6A2-740F-4343-B899-EECD328BC5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003761"/>
              </p:ext>
            </p:extLst>
          </p:nvPr>
        </p:nvGraphicFramePr>
        <p:xfrm>
          <a:off x="323528" y="1397744"/>
          <a:ext cx="8352930" cy="3327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92155">
                  <a:extLst>
                    <a:ext uri="{9D8B030D-6E8A-4147-A177-3AD203B41FA5}">
                      <a16:colId xmlns:a16="http://schemas.microsoft.com/office/drawing/2014/main" val="1544710080"/>
                    </a:ext>
                  </a:extLst>
                </a:gridCol>
                <a:gridCol w="1392155">
                  <a:extLst>
                    <a:ext uri="{9D8B030D-6E8A-4147-A177-3AD203B41FA5}">
                      <a16:colId xmlns:a16="http://schemas.microsoft.com/office/drawing/2014/main" val="4268182857"/>
                    </a:ext>
                  </a:extLst>
                </a:gridCol>
                <a:gridCol w="1392155">
                  <a:extLst>
                    <a:ext uri="{9D8B030D-6E8A-4147-A177-3AD203B41FA5}">
                      <a16:colId xmlns:a16="http://schemas.microsoft.com/office/drawing/2014/main" val="1246169402"/>
                    </a:ext>
                  </a:extLst>
                </a:gridCol>
                <a:gridCol w="1392155">
                  <a:extLst>
                    <a:ext uri="{9D8B030D-6E8A-4147-A177-3AD203B41FA5}">
                      <a16:colId xmlns:a16="http://schemas.microsoft.com/office/drawing/2014/main" val="2293109584"/>
                    </a:ext>
                  </a:extLst>
                </a:gridCol>
                <a:gridCol w="1392155">
                  <a:extLst>
                    <a:ext uri="{9D8B030D-6E8A-4147-A177-3AD203B41FA5}">
                      <a16:colId xmlns:a16="http://schemas.microsoft.com/office/drawing/2014/main" val="3920170522"/>
                    </a:ext>
                  </a:extLst>
                </a:gridCol>
                <a:gridCol w="1392155">
                  <a:extLst>
                    <a:ext uri="{9D8B030D-6E8A-4147-A177-3AD203B41FA5}">
                      <a16:colId xmlns:a16="http://schemas.microsoft.com/office/drawing/2014/main" val="32085082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RU / </a:t>
                      </a:r>
                      <a:r>
                        <a:rPr lang="en-US" sz="1400" dirty="0" err="1"/>
                        <a:t>nUsedTones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nDataTones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nPilotTones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Reuses existing blocks?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Efficiency </a:t>
                      </a:r>
                      <a:r>
                        <a:rPr lang="en-US" sz="1400" dirty="0" err="1"/>
                        <a:t>wrt</a:t>
                      </a:r>
                      <a:r>
                        <a:rPr lang="en-US" sz="1400" dirty="0"/>
                        <a:t> 80M 11ax STAs in 80M BSS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Efficiency </a:t>
                      </a:r>
                      <a:r>
                        <a:rPr lang="en-US" sz="1400" dirty="0" err="1"/>
                        <a:t>wrt</a:t>
                      </a:r>
                      <a:r>
                        <a:rPr lang="en-US" sz="1400" dirty="0"/>
                        <a:t> 20M 11ax STAs in 80M BSS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984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RU18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2848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RU28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26 (or 24)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 (or 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 (or Y)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99.1%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122.2%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556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RU56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99.1%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131%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887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RU114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97.4%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149%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225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RU230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97.5%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846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RU484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99.2%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101.7%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455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RU996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5762621"/>
                  </a:ext>
                </a:extLst>
              </a:tr>
            </a:tbl>
          </a:graphicData>
        </a:graphic>
      </p:graphicFrame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4C142D97-7603-40C0-AD40-718446836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759" y="4725144"/>
            <a:ext cx="8376781" cy="897951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This is remarkably beautiful</a:t>
            </a:r>
          </a:p>
          <a:p>
            <a:r>
              <a:rPr lang="en-US" sz="1600" dirty="0"/>
              <a:t>The largest RUs are unchanged from 11ax</a:t>
            </a:r>
          </a:p>
          <a:p>
            <a:r>
              <a:rPr lang="en-US" sz="1600" dirty="0"/>
              <a:t>For the corner case of all STAs operating at 80 MHz, the efficiency of the tone plan is very similar to 11ax</a:t>
            </a:r>
          </a:p>
          <a:p>
            <a:r>
              <a:rPr lang="en-US" sz="1600" dirty="0"/>
              <a:t>For the worst case of all STAs operating at 20 MHz, the tone plan is never worse and up to 49% more efficient than 11ax</a:t>
            </a:r>
          </a:p>
        </p:txBody>
      </p:sp>
    </p:spTree>
    <p:extLst>
      <p:ext uri="{BB962C8B-B14F-4D97-AF65-F5344CB8AC3E}">
        <p14:creationId xmlns:p14="http://schemas.microsoft.com/office/powerpoint/2010/main" val="1456542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Conclusion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714" y="1514029"/>
            <a:ext cx="8376781" cy="4834844"/>
          </a:xfrm>
        </p:spPr>
        <p:txBody>
          <a:bodyPr/>
          <a:lstStyle/>
          <a:p>
            <a:r>
              <a:rPr lang="en-US" sz="2000" dirty="0"/>
              <a:t>We propose a do-over of the tone plan for 20/40/80 MHz</a:t>
            </a:r>
          </a:p>
          <a:p>
            <a:r>
              <a:rPr lang="en-US" sz="2000" dirty="0"/>
              <a:t>This tone plan is </a:t>
            </a:r>
            <a:r>
              <a:rPr lang="en-US" sz="2000" i="1" dirty="0"/>
              <a:t>very </a:t>
            </a:r>
            <a:r>
              <a:rPr lang="en-US" sz="2000" dirty="0"/>
              <a:t>well matched to:</a:t>
            </a:r>
          </a:p>
          <a:p>
            <a:pPr lvl="1"/>
            <a:r>
              <a:rPr lang="en-US" sz="1600" dirty="0"/>
              <a:t>20MHz-only STAs</a:t>
            </a:r>
          </a:p>
          <a:p>
            <a:pPr lvl="1"/>
            <a:r>
              <a:rPr lang="en-US" sz="1600" dirty="0"/>
              <a:t>STAs that reduce their bandwidth below 80 MHz for power saving reasons</a:t>
            </a:r>
          </a:p>
          <a:p>
            <a:pPr lvl="1"/>
            <a:r>
              <a:rPr lang="en-US" sz="1600" dirty="0"/>
              <a:t>Preamble puncturing</a:t>
            </a:r>
          </a:p>
          <a:p>
            <a:r>
              <a:rPr lang="en-US" sz="2000" dirty="0"/>
              <a:t>This tone plan is </a:t>
            </a:r>
            <a:r>
              <a:rPr lang="en-US" sz="2000" i="1" dirty="0"/>
              <a:t>much </a:t>
            </a:r>
            <a:r>
              <a:rPr lang="en-US" sz="2000" dirty="0"/>
              <a:t>simpler than the 11ax tone plan, due to its very high degree of consistency and symmetry</a:t>
            </a:r>
          </a:p>
          <a:p>
            <a:endParaRPr lang="en-US" sz="2000" dirty="0"/>
          </a:p>
          <a:p>
            <a:r>
              <a:rPr lang="en-US" sz="2000" dirty="0"/>
              <a:t>As a TG, we reflexively prefer an legacy-based design because it is already-implemented yet, when the gains and simplicity are high, we have chosen a different, simpler path in the past.</a:t>
            </a:r>
          </a:p>
          <a:p>
            <a:r>
              <a:rPr lang="en-US" sz="2000" dirty="0"/>
              <a:t>This is the last chance to upgrade the tone plan, since whatever we pick will be reused for 11bv, 11cg, 11ct …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3679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Backup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FEA01DA-E56D-47C3-A232-11C36F24D8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2080" y="1844824"/>
            <a:ext cx="3804940" cy="350022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CDBD3E8-A57D-4DFA-8B39-AA182B3F43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96" y="1384695"/>
            <a:ext cx="5077800" cy="3052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28700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78223</TotalTime>
  <Words>702</Words>
  <Application>Microsoft Office PowerPoint</Application>
  <PresentationFormat>On-screen Show (4:3)</PresentationFormat>
  <Paragraphs>133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Times New Roman</vt:lpstr>
      <vt:lpstr>802-11-Submission</vt:lpstr>
      <vt:lpstr>Revisiting the 20/40/80 MHz Tone Plan</vt:lpstr>
      <vt:lpstr>Situation</vt:lpstr>
      <vt:lpstr>Problem</vt:lpstr>
      <vt:lpstr>Solution: Design Principles</vt:lpstr>
      <vt:lpstr>Solution</vt:lpstr>
      <vt:lpstr>Solution: RU Details</vt:lpstr>
      <vt:lpstr>Conclusion</vt:lpstr>
      <vt:lpstr>Backup</vt:lpstr>
    </vt:vector>
  </TitlesOfParts>
  <Company>Cisco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Revisiting the 20/40/80 MHz Tone Plan</dc:title>
  <dc:subject>19/1340r0</dc:subject>
  <dc:creator>Brian Hart</dc:creator>
  <cp:lastModifiedBy>Brian Hart (brianh)</cp:lastModifiedBy>
  <cp:revision>1435</cp:revision>
  <cp:lastPrinted>1998-02-10T13:28:06Z</cp:lastPrinted>
  <dcterms:created xsi:type="dcterms:W3CDTF">2004-12-02T14:01:45Z</dcterms:created>
  <dcterms:modified xsi:type="dcterms:W3CDTF">2019-09-06T20:43:31Z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