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73" r:id="rId5"/>
    <p:sldId id="268" r:id="rId6"/>
    <p:sldId id="274" r:id="rId7"/>
    <p:sldId id="269" r:id="rId8"/>
    <p:sldId id="270" r:id="rId9"/>
    <p:sldId id="267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74" d="100"/>
          <a:sy n="74" d="100"/>
        </p:scale>
        <p:origin x="53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29207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802.11-19/1334r2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Vienna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074127" y="186806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5674" y="292988"/>
            <a:ext cx="2303451" cy="273050"/>
          </a:xfrm>
        </p:spPr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483159"/>
              </p:ext>
            </p:extLst>
          </p:nvPr>
        </p:nvGraphicFramePr>
        <p:xfrm>
          <a:off x="1752600" y="3402852"/>
          <a:ext cx="9067800" cy="1039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0" name="Document" r:id="rId4" imgW="8302326" imgH="1020437" progId="Word.Document.8">
                  <p:embed/>
                </p:oleObj>
              </mc:Choice>
              <mc:Fallback>
                <p:oleObj name="Document" r:id="rId4" imgW="8302326" imgH="1020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02852"/>
                        <a:ext cx="9067800" cy="1039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1981200"/>
            <a:ext cx="89916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Jul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Vienna, Austria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8800"/>
            <a:ext cx="10667999" cy="4646613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5 meeting slots were allocated in the week, including one </a:t>
            </a:r>
            <a:r>
              <a:rPr lang="en-US" altLang="en-US" sz="3400" dirty="0" err="1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 slot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agenda: the last revision of 11-19/0985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meeting minutes for May meeting and Jun CCs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updated SFD document (11-19/0497r2)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PHY/MAC </a:t>
            </a:r>
            <a:r>
              <a:rPr lang="en-US" altLang="en-US" sz="2900" dirty="0" err="1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 co-chairs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James </a:t>
            </a:r>
            <a:r>
              <a:rPr lang="en-US" altLang="en-US" sz="2500" dirty="0" err="1">
                <a:solidFill>
                  <a:schemeClr val="tx1"/>
                </a:solidFill>
                <a:ea typeface="MS PGothic" panose="020B0600070205080204" pitchFamily="34" charset="-128"/>
              </a:rPr>
              <a:t>lepp</a:t>
            </a:r>
            <a:r>
              <a:rPr lang="en-US" alt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/Joseph Levy as MAC </a:t>
            </a:r>
            <a:r>
              <a:rPr lang="en-US" altLang="en-US" sz="2500" dirty="0" err="1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 co-chairs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err="1">
                <a:solidFill>
                  <a:schemeClr val="tx1"/>
                </a:solidFill>
                <a:ea typeface="MS PGothic" panose="020B0600070205080204" pitchFamily="34" charset="-128"/>
              </a:rPr>
              <a:t>Qinghua</a:t>
            </a:r>
            <a:r>
              <a:rPr lang="en-US" alt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 Li/</a:t>
            </a:r>
            <a:r>
              <a:rPr lang="en-US" altLang="en-US" sz="2500" dirty="0" err="1">
                <a:solidFill>
                  <a:schemeClr val="tx1"/>
                </a:solidFill>
                <a:ea typeface="MS PGothic" panose="020B0600070205080204" pitchFamily="34" charset="-128"/>
              </a:rPr>
              <a:t>Hongyuan</a:t>
            </a:r>
            <a:r>
              <a:rPr lang="en-US" alt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 Zhang as PHY </a:t>
            </a:r>
            <a:r>
              <a:rPr lang="en-US" altLang="en-US" sz="2500" dirty="0" err="1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 co-chairs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Review the liaison from IEEE 1609 (11-19/1295r0)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TG use case baseline doc (1342) was created and updated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Review </a:t>
            </a:r>
            <a:r>
              <a:rPr lang="en-US" altLang="en-US" sz="2900" dirty="0" err="1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 timeline, no change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after Jul meeting was settled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19 tech submissions were presented for the week. 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10 motions passed for developing SFD and FRD</a:t>
            </a:r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graphicFrame>
        <p:nvGraphicFramePr>
          <p:cNvPr id="8" name="Table 1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62132"/>
              </p:ext>
            </p:extLst>
          </p:nvPr>
        </p:nvGraphicFramePr>
        <p:xfrm>
          <a:off x="6705600" y="3581400"/>
          <a:ext cx="4343402" cy="21336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1066">
                  <a:extLst>
                    <a:ext uri="{9D8B030D-6E8A-4147-A177-3AD203B41FA5}"/>
                  </a:extLst>
                </a:gridCol>
                <a:gridCol w="663659">
                  <a:extLst>
                    <a:ext uri="{9D8B030D-6E8A-4147-A177-3AD203B41FA5}"/>
                  </a:extLst>
                </a:gridCol>
                <a:gridCol w="948084">
                  <a:extLst>
                    <a:ext uri="{9D8B030D-6E8A-4147-A177-3AD203B41FA5}"/>
                  </a:extLst>
                </a:gridCol>
                <a:gridCol w="968481"/>
                <a:gridCol w="606056">
                  <a:extLst>
                    <a:ext uri="{9D8B030D-6E8A-4147-A177-3AD203B41FA5}"/>
                  </a:extLst>
                </a:gridCol>
                <a:gridCol w="606056">
                  <a:extLst>
                    <a:ext uri="{9D8B030D-6E8A-4147-A177-3AD203B41FA5}"/>
                  </a:extLst>
                </a:gridCol>
              </a:tblGrid>
              <a:tr h="348904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MON</a:t>
                      </a:r>
                    </a:p>
                  </a:txBody>
                  <a:tcPr marT="45721" marB="4572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TUE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WED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THU</a:t>
                      </a:r>
                    </a:p>
                  </a:txBody>
                  <a:tcPr marT="45721" marB="45721"/>
                </a:tc>
                <a:extLst>
                  <a:ext uri="{0D108BD9-81ED-4DB2-BD59-A6C34878D82A}"/>
                </a:extLst>
              </a:tr>
              <a:tr h="389081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AM1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/>
                        <a:t>TGbd</a:t>
                      </a:r>
                      <a:r>
                        <a:rPr lang="en-US" sz="900" dirty="0" smtClean="0"/>
                        <a:t>*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TGbd</a:t>
                      </a:r>
                      <a:r>
                        <a:rPr lang="en-US" sz="900" dirty="0" smtClean="0"/>
                        <a:t> PHY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TGbd</a:t>
                      </a:r>
                      <a:r>
                        <a:rPr lang="en-US" sz="900" dirty="0" smtClean="0"/>
                        <a:t> MAC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/>
                        <a:t>TGbd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34890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AM2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34890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PM1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34890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PM2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  <a:tr h="34890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EVE</a:t>
                      </a:r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</a:txBody>
                  <a:tcPr marT="45721" marB="45721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T="45721" marB="45721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Approve the Adhoc Co-chairs</a:t>
            </a:r>
            <a:endParaRPr lang="zh-CN" altLang="en-US" smtClean="0"/>
          </a:p>
        </p:txBody>
      </p:sp>
      <p:sp>
        <p:nvSpPr>
          <p:cNvPr id="2765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Approve the appointment of PHY/MAC </a:t>
            </a:r>
            <a:r>
              <a:rPr lang="en-US" altLang="zh-CN" dirty="0" err="1" smtClean="0"/>
              <a:t>Adhoc</a:t>
            </a:r>
            <a:r>
              <a:rPr lang="en-US" altLang="zh-CN" dirty="0" smtClean="0"/>
              <a:t> Co-chairs as below:</a:t>
            </a:r>
          </a:p>
          <a:p>
            <a:pPr lvl="1">
              <a:defRPr/>
            </a:pPr>
            <a:r>
              <a:rPr lang="en-US" altLang="zh-CN" dirty="0" smtClean="0"/>
              <a:t>- </a:t>
            </a:r>
            <a:r>
              <a:rPr lang="en-US" altLang="zh-CN" dirty="0" err="1" smtClean="0"/>
              <a:t>Qinghua</a:t>
            </a:r>
            <a:r>
              <a:rPr lang="en-US" altLang="zh-CN" dirty="0" smtClean="0"/>
              <a:t> Li/</a:t>
            </a:r>
            <a:r>
              <a:rPr lang="en-US" altLang="zh-CN" dirty="0" err="1" smtClean="0"/>
              <a:t>Hongyuan</a:t>
            </a:r>
            <a:r>
              <a:rPr lang="en-US" altLang="zh-CN" dirty="0" smtClean="0"/>
              <a:t> Zhang as PHY </a:t>
            </a:r>
            <a:r>
              <a:rPr lang="en-US" altLang="zh-CN" dirty="0" err="1" smtClean="0"/>
              <a:t>Adhoc</a:t>
            </a:r>
            <a:r>
              <a:rPr lang="en-US" altLang="zh-CN" dirty="0" smtClean="0"/>
              <a:t> Co-chairs</a:t>
            </a:r>
          </a:p>
          <a:p>
            <a:pPr lvl="1">
              <a:defRPr/>
            </a:pPr>
            <a:r>
              <a:rPr lang="en-US" altLang="zh-CN" dirty="0" smtClean="0"/>
              <a:t>- James </a:t>
            </a:r>
            <a:r>
              <a:rPr lang="en-US" altLang="zh-CN" dirty="0" err="1" smtClean="0"/>
              <a:t>Lepp</a:t>
            </a:r>
            <a:r>
              <a:rPr lang="en-US" altLang="zh-CN" dirty="0" smtClean="0"/>
              <a:t>/Joseph Levy as MAC </a:t>
            </a:r>
            <a:r>
              <a:rPr lang="en-US" altLang="zh-CN" dirty="0" err="1" smtClean="0"/>
              <a:t>Adhoc</a:t>
            </a:r>
            <a:r>
              <a:rPr lang="en-US" altLang="zh-CN" dirty="0" smtClean="0"/>
              <a:t> Co-chairs</a:t>
            </a:r>
          </a:p>
          <a:p>
            <a:pPr>
              <a:defRPr/>
            </a:pPr>
            <a:endParaRPr lang="en-US" altLang="zh-CN" dirty="0" smtClean="0"/>
          </a:p>
          <a:p>
            <a:pPr marL="0" indent="0">
              <a:defRPr/>
            </a:pPr>
            <a:r>
              <a:rPr lang="en-US" altLang="zh-CN" dirty="0" smtClean="0"/>
              <a:t>Moved: </a:t>
            </a:r>
            <a:r>
              <a:rPr lang="en-US" altLang="zh-CN" dirty="0" err="1" smtClean="0"/>
              <a:t>Rui</a:t>
            </a:r>
            <a:r>
              <a:rPr lang="en-US" altLang="zh-CN" dirty="0" smtClean="0"/>
              <a:t> Cao 		Seconded: Jim Lansford</a:t>
            </a:r>
          </a:p>
          <a:p>
            <a:pPr>
              <a:defRPr/>
            </a:pPr>
            <a:endParaRPr lang="en-US" altLang="zh-CN" dirty="0" smtClean="0"/>
          </a:p>
          <a:p>
            <a:pPr marL="0" indent="0">
              <a:defRPr/>
            </a:pPr>
            <a:r>
              <a:rPr lang="en-US" altLang="zh-CN" dirty="0" smtClean="0"/>
              <a:t>Passed unanimously</a:t>
            </a:r>
            <a:endParaRPr lang="zh-CN" altLang="en-US" dirty="0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>
            <a:off x="7315201" y="6475413"/>
            <a:ext cx="2752725" cy="1841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/>
          </a:p>
        </p:txBody>
      </p:sp>
      <p:sp>
        <p:nvSpPr>
          <p:cNvPr id="2765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1399085-5E3F-4DA6-B024-7F1CF7BEEE2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8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 submissions progress in Jul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408142"/>
              </p:ext>
            </p:extLst>
          </p:nvPr>
        </p:nvGraphicFramePr>
        <p:xfrm>
          <a:off x="1218143" y="2499154"/>
          <a:ext cx="9753600" cy="3749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482"/>
                <a:gridCol w="3196975"/>
                <a:gridCol w="4152091"/>
                <a:gridCol w="1257052"/>
              </a:tblGrid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DCN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Author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Title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Adhoc</a:t>
                      </a:r>
                      <a:r>
                        <a:rPr lang="en-US" altLang="zh-CN" sz="1200" dirty="0" smtClean="0"/>
                        <a:t> Group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11-19/0774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Jianhan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 Liu (MTK)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Modulation Scheme for 11bd Range Extension Update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11-19/0783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Michael Fischer (NXP)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Radio Environment Operational Metric for NGV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11-19/0784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Michael</a:t>
                      </a:r>
                      <a:r>
                        <a:rPr lang="en-US" altLang="zh-CN" sz="1200" b="0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Fischer (NXP)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Adaptive Repetition Scheme for NGV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47262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11-19/0788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Stephan Sand (German Aerospace Center (DLR))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en-US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Considerations on Ranging in NGV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7174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11-19/0808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Hanseul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Hong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Yonsei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Univ.)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11p PPDU transmission with legacy device information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71741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11-19/0809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Hanseul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Hong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Yonsei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Univ.)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Channel usage in NGV: follow-up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11-19/0859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Feng Jiang (Intel)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Ranging Performance in 11bd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11-19/0864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Enrico </a:t>
                      </a:r>
                      <a:r>
                        <a:rPr lang="en-US" altLang="zh-CN" sz="1200" b="0" dirty="0" err="1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Rantala</a:t>
                      </a:r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 (Nokia)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</a:rPr>
                        <a:t>NGV PPDU with Hierarchical MCS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11-19/0840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Hiroyuki 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Motozuka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(Panasonic)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Use Cases for 11bd using High Data Rate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11-19/1070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MIMO Simulations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11-19/1071*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Frame Format Discussions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11-19/1072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20MHz OFDM Numerology Discussions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11-19/1073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Cao (Marvell)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</a:t>
                      </a:r>
                      <a:r>
                        <a:rPr lang="en-US" altLang="zh-CN" sz="1200" b="0" dirty="0" err="1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Midamble</a:t>
                      </a:r>
                      <a:r>
                        <a:rPr lang="en-US" altLang="zh-CN" sz="1200" b="0" dirty="0" smtClean="0">
                          <a:solidFill>
                            <a:srgbClr val="FFC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Period Choice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FFC00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11-19/1076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Liwen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 Chu (Marvell)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medium access with 20 MHz BW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Ioannis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Sarris (u-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blox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NGV PHY Performance Results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28914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11-19/1105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Hanseul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Hong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Yonsei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Univ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 on 20 MHz Channel Access Schemes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62300" y="1600200"/>
            <a:ext cx="5867400" cy="914400"/>
          </a:xfrm>
          <a:prstGeom prst="rect">
            <a:avLst/>
          </a:prstGeom>
          <a:noFill/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1600" b="1" dirty="0"/>
              <a:t>Notes: 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00B050"/>
                </a:solidFill>
              </a:rPr>
              <a:t>Docs in green color have been presented.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Docs in red color have been withdrawn.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tx1"/>
                </a:solidFill>
              </a:rPr>
              <a:t>Docs in black color have NOT been presented.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C000"/>
                </a:solidFill>
              </a:rPr>
              <a:t>Docs presented but need more discussion or deferred</a:t>
            </a:r>
          </a:p>
        </p:txBody>
      </p:sp>
    </p:spTree>
    <p:extLst>
      <p:ext uri="{BB962C8B-B14F-4D97-AF65-F5344CB8AC3E}">
        <p14:creationId xmlns:p14="http://schemas.microsoft.com/office/powerpoint/2010/main" val="112368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 submissions progress in Jul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63921"/>
              </p:ext>
            </p:extLst>
          </p:nvPr>
        </p:nvGraphicFramePr>
        <p:xfrm>
          <a:off x="1200150" y="2850947"/>
          <a:ext cx="9891184" cy="3121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669"/>
                <a:gridCol w="2327338"/>
                <a:gridCol w="4848619"/>
                <a:gridCol w="1551558"/>
              </a:tblGrid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DCN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Author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Title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Adhoc</a:t>
                      </a:r>
                      <a:r>
                        <a:rPr lang="en-US" altLang="zh-CN" sz="1200" dirty="0" smtClean="0"/>
                        <a:t> Group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11-19/1156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Onn Haran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AutoTalks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 MHz channel usage options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11-19/1157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Onn Haran (</a:t>
                      </a: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AutoTalks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 smtClean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Upper layer operation of adjacent channel detector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MAC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11-19/1158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Onn Haran (</a:t>
                      </a:r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AutoTalks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12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Mechanisms for reliable V2X operation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TG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7599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11-19/1162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Hiroyuki </a:t>
                      </a: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Motozuka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(Panasonic)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OCB for 60 GHz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TG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200319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11-19/1103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err="1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Insun</a:t>
                      </a:r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(LGE)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 MHz channel access in 11bd: Follow-up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20031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11-19/1151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Yujin</a:t>
                      </a:r>
                      <a:r>
                        <a:rPr lang="en-US" altLang="zh-CN" sz="1200" dirty="0" smtClean="0"/>
                        <a:t> Noh (</a:t>
                      </a:r>
                      <a:r>
                        <a:rPr lang="en-US" altLang="zh-CN" sz="1200" dirty="0" err="1" smtClean="0"/>
                        <a:t>Newracom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Midamble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NGV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11-19/1152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/>
                        <a:t>Yujin</a:t>
                      </a:r>
                      <a:r>
                        <a:rPr lang="en-US" altLang="zh-CN" sz="1200" dirty="0" smtClean="0"/>
                        <a:t> Noh (</a:t>
                      </a:r>
                      <a:r>
                        <a:rPr lang="en-US" altLang="zh-CN" sz="1200" dirty="0" err="1" smtClean="0"/>
                        <a:t>Newracom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 smtClean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Compressed </a:t>
                      </a:r>
                      <a:r>
                        <a:rPr lang="en-US" altLang="zh-CN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Midamble</a:t>
                      </a: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NGV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11-19/1153*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Yujin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 Noh (</a:t>
                      </a:r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Newracom</a:t>
                      </a:r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NGV PPDU Format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11-19/1154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Yujin</a:t>
                      </a:r>
                      <a:r>
                        <a:rPr lang="en-US" altLang="zh-CN" sz="1200" dirty="0" smtClean="0"/>
                        <a:t> Noh (</a:t>
                      </a:r>
                      <a:r>
                        <a:rPr lang="en-US" altLang="zh-CN" sz="1200" dirty="0" err="1" smtClean="0"/>
                        <a:t>Newracom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 MHz transmission in NGV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11-19/1108*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Dongguk</a:t>
                      </a:r>
                      <a:r>
                        <a:rPr lang="en-US" altLang="zh-CN" sz="1200" baseline="0" dirty="0" smtClean="0">
                          <a:solidFill>
                            <a:srgbClr val="00B050"/>
                          </a:solidFill>
                        </a:rPr>
                        <a:t> Lim (LGE)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Preamble design and auto-detection for 11bd</a:t>
                      </a:r>
                      <a:endParaRPr lang="zh-CN" altLang="en-US" sz="12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PHY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11-19/1109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Dongguk</a:t>
                      </a:r>
                      <a:r>
                        <a:rPr lang="en-US" altLang="zh-CN" sz="1200" baseline="0" dirty="0" smtClean="0"/>
                        <a:t> Lim (LGE)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Further investigation of mid-amble performance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11-19/1299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Sean</a:t>
                      </a:r>
                      <a:r>
                        <a:rPr lang="en-US" altLang="zh-CN" sz="1200" baseline="0" dirty="0" smtClean="0"/>
                        <a:t> Coffey (</a:t>
                      </a:r>
                      <a:r>
                        <a:rPr lang="en-US" altLang="zh-CN" sz="1200" baseline="0" dirty="0" err="1" smtClean="0"/>
                        <a:t>Realtek</a:t>
                      </a:r>
                      <a:r>
                        <a:rPr lang="en-US" altLang="zh-CN" sz="1200" baseline="0" dirty="0" smtClean="0"/>
                        <a:t>)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Extended</a:t>
                      </a:r>
                      <a:r>
                        <a:rPr lang="en-US" altLang="zh-CN" sz="1200" baseline="0" dirty="0" smtClean="0"/>
                        <a:t> rate modes in 11bd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PHY</a:t>
                      </a:r>
                      <a:endParaRPr lang="zh-CN" altLang="en-US" sz="1200" dirty="0"/>
                    </a:p>
                  </a:txBody>
                  <a:tcPr marL="36000" marR="36000" marT="17997" marB="17997"/>
                </a:tc>
              </a:tr>
              <a:tr h="15036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11-19/1324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James </a:t>
                      </a:r>
                      <a:r>
                        <a:rPr lang="en-US" altLang="zh-CN" sz="1200" dirty="0" err="1" smtClean="0">
                          <a:solidFill>
                            <a:srgbClr val="00B050"/>
                          </a:solidFill>
                        </a:rPr>
                        <a:t>Lepp</a:t>
                      </a:r>
                      <a:r>
                        <a:rPr lang="en-US" altLang="zh-CN" sz="1200" baseline="0" dirty="0" smtClean="0">
                          <a:solidFill>
                            <a:srgbClr val="00B050"/>
                          </a:solidFill>
                        </a:rPr>
                        <a:t> (BlackBerry)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20 MHz channel access</a:t>
                      </a:r>
                      <a:r>
                        <a:rPr lang="en-US" altLang="zh-CN" sz="1200" baseline="0" dirty="0" smtClean="0">
                          <a:solidFill>
                            <a:srgbClr val="00B050"/>
                          </a:solidFill>
                        </a:rPr>
                        <a:t> discussion status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rgbClr val="00B050"/>
                          </a:solidFill>
                        </a:rPr>
                        <a:t>MAC</a:t>
                      </a:r>
                      <a:endParaRPr lang="zh-CN" altLang="en-US" sz="120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 marT="17997" marB="17997"/>
                </a:tc>
              </a:tr>
            </a:tbl>
          </a:graphicData>
        </a:graphic>
      </p:graphicFrame>
      <p:sp>
        <p:nvSpPr>
          <p:cNvPr id="10" name="TextBox 8"/>
          <p:cNvSpPr txBox="1"/>
          <p:nvPr/>
        </p:nvSpPr>
        <p:spPr>
          <a:xfrm>
            <a:off x="3200400" y="1831975"/>
            <a:ext cx="5867400" cy="914400"/>
          </a:xfrm>
          <a:prstGeom prst="rect">
            <a:avLst/>
          </a:prstGeom>
          <a:noFill/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1600" b="1" dirty="0"/>
              <a:t>Notes: 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00B050"/>
                </a:solidFill>
              </a:rPr>
              <a:t>Docs in green color have been presented.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Docs in red color have been withdrawn.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chemeClr val="tx1"/>
                </a:solidFill>
              </a:rPr>
              <a:t>Docs in black color have NOT been presented</a:t>
            </a:r>
            <a:r>
              <a:rPr lang="en-US" sz="1600" b="1" dirty="0"/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FFC000"/>
                </a:solidFill>
              </a:rPr>
              <a:t>Docs presented but need more discussion or deferred</a:t>
            </a:r>
          </a:p>
        </p:txBody>
      </p:sp>
    </p:spTree>
    <p:extLst>
      <p:ext uri="{BB962C8B-B14F-4D97-AF65-F5344CB8AC3E}">
        <p14:creationId xmlns:p14="http://schemas.microsoft.com/office/powerpoint/2010/main" val="192884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56623"/>
              </p:ext>
            </p:extLst>
          </p:nvPr>
        </p:nvGraphicFramePr>
        <p:xfrm>
          <a:off x="2124075" y="2209800"/>
          <a:ext cx="7856538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11-19/0441r0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11-19/0441r2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11-19/0514r6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Use Case</a:t>
                      </a:r>
                      <a:r>
                        <a:rPr lang="en-US" altLang="zh-CN" baseline="0" dirty="0" smtClean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11-19/1342r0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(unchanged)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667000" y="1981200"/>
            <a:ext cx="6858000" cy="411480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PAR approved					Dec 2018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First TG meeting					Jan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D0.1 							Sept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D1.0 Letter Ballot				Nov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D2.0 LB recirculation			Mar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Form Sponsor Ballot Pool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LB recirculation	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unchanged recirculation 	July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Initial Sponsor Ballot (D4.0)		Sept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Final 802.11 WG approval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802 EC approval			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err="1" smtClean="0"/>
              <a:t>RevCom</a:t>
            </a:r>
            <a:r>
              <a:rPr lang="en-US" altLang="en-US" dirty="0" smtClean="0"/>
              <a:t> and SASB approval		Sept 2021</a:t>
            </a:r>
          </a:p>
          <a:p>
            <a:pPr marL="0" indent="0"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Sep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982787"/>
            <a:ext cx="9067799" cy="4418013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Planned TC: </a:t>
            </a:r>
            <a:r>
              <a:rPr lang="en-US" altLang="zh-CN" b="0" dirty="0" smtClean="0"/>
              <a:t>Aug 6, from 10:00am to 11:59am</a:t>
            </a:r>
            <a:r>
              <a:rPr lang="en-US" altLang="zh-CN" b="0" dirty="0"/>
              <a:t>, ET</a:t>
            </a:r>
          </a:p>
          <a:p>
            <a:endParaRPr lang="en-US" altLang="zh-CN" dirty="0"/>
          </a:p>
          <a:p>
            <a:r>
              <a:rPr lang="en-US" altLang="zh-CN" dirty="0"/>
              <a:t>New TC plan to be approved:</a:t>
            </a:r>
          </a:p>
          <a:p>
            <a:pPr lvl="1"/>
            <a:r>
              <a:rPr lang="en-US" altLang="zh-CN" dirty="0"/>
              <a:t>Aug 20, Oct </a:t>
            </a:r>
            <a:r>
              <a:rPr lang="en-US" altLang="zh-CN" dirty="0" smtClean="0"/>
              <a:t>8, 	from </a:t>
            </a:r>
            <a:r>
              <a:rPr lang="en-US" altLang="zh-CN" dirty="0"/>
              <a:t>6:00pm to 8:00pm, ET</a:t>
            </a:r>
          </a:p>
          <a:p>
            <a:pPr lvl="1"/>
            <a:r>
              <a:rPr lang="en-US" altLang="zh-CN" dirty="0"/>
              <a:t>Sep 3, </a:t>
            </a:r>
            <a:r>
              <a:rPr lang="en-US" altLang="zh-CN" dirty="0" smtClean="0"/>
              <a:t>			from </a:t>
            </a:r>
            <a:r>
              <a:rPr lang="en-US" altLang="zh-CN" dirty="0"/>
              <a:t>10:00am to 11:59am, </a:t>
            </a:r>
            <a:r>
              <a:rPr lang="en-US" altLang="zh-CN" dirty="0" smtClean="0"/>
              <a:t>ET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Goal for Sep meeting</a:t>
            </a:r>
            <a:endParaRPr lang="en-US" altLang="zh-CN" dirty="0"/>
          </a:p>
          <a:p>
            <a:pPr lvl="1"/>
            <a:r>
              <a:rPr lang="en-US" altLang="zh-CN" dirty="0" smtClean="0"/>
              <a:t>Develop FRD and SFD</a:t>
            </a:r>
          </a:p>
          <a:p>
            <a:pPr lvl="1"/>
            <a:r>
              <a:rPr lang="en-US" altLang="zh-CN" dirty="0" smtClean="0"/>
              <a:t>Call for technical submissions for FRD and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11-19-xxxx-00-0000-month-year-wg-closing-report</Template>
  <TotalTime>2577</TotalTime>
  <Words>851</Words>
  <Application>Microsoft Office PowerPoint</Application>
  <PresentationFormat>宽屏</PresentationFormat>
  <Paragraphs>266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MS PGothic</vt:lpstr>
      <vt:lpstr>Arial</vt:lpstr>
      <vt:lpstr>Calibri</vt:lpstr>
      <vt:lpstr>Times New Roman</vt:lpstr>
      <vt:lpstr>Office Theme</vt:lpstr>
      <vt:lpstr>Microsoft Word 97 - 2003 文档</vt:lpstr>
      <vt:lpstr>TGbd Closing Report – Vienna</vt:lpstr>
      <vt:lpstr>Abstract</vt:lpstr>
      <vt:lpstr>Completed work items in the week</vt:lpstr>
      <vt:lpstr>Approve the Adhoc Co-chairs</vt:lpstr>
      <vt:lpstr>Tech submissions progress in Jul</vt:lpstr>
      <vt:lpstr>Tech submissions progress in Jul</vt:lpstr>
      <vt:lpstr>Approved TG Document</vt:lpstr>
      <vt:lpstr>Timeline (unchanged)</vt:lpstr>
      <vt:lpstr>Teleconferences and Goal for Sep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129</cp:revision>
  <cp:lastPrinted>1601-01-01T00:00:00Z</cp:lastPrinted>
  <dcterms:created xsi:type="dcterms:W3CDTF">2018-05-10T16:46:51Z</dcterms:created>
  <dcterms:modified xsi:type="dcterms:W3CDTF">2019-07-18T19:24:24Z</dcterms:modified>
  <cp:category>May 2018</cp:category>
</cp:coreProperties>
</file>