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1" r:id="rId4"/>
    <p:sldId id="312" r:id="rId5"/>
    <p:sldId id="313" r:id="rId6"/>
    <p:sldId id="315" r:id="rId7"/>
    <p:sldId id="317" r:id="rId8"/>
    <p:sldId id="316" r:id="rId9"/>
    <p:sldId id="314" r:id="rId10"/>
    <p:sldId id="309" r:id="rId11"/>
    <p:sldId id="305" r:id="rId12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CM" initials="BRC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A19DCD-474F-49A0-BD6E-79F9A4CA8838}">
  <a:tblStyle styleId="{A1A19DCD-474F-49A0-BD6E-79F9A4CA88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8" autoAdjust="0"/>
    <p:restoredTop sz="94709" autoAdjust="0"/>
  </p:normalViewPr>
  <p:slideViewPr>
    <p:cSldViewPr>
      <p:cViewPr>
        <p:scale>
          <a:sx n="63" d="100"/>
          <a:sy n="63" d="100"/>
        </p:scale>
        <p:origin x="7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notesViewPr>
    <p:cSldViewPr>
      <p:cViewPr varScale="1">
        <p:scale>
          <a:sx n="50" d="100"/>
          <a:sy n="50" d="100"/>
        </p:scale>
        <p:origin x="-2464" y="-6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3C189-4302-4B95-A356-209735BB4331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132C-FB33-4BA1-9E40-323B478D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542484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0857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605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224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893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422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2790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344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560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3231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5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doc.: IEEE </a:t>
            </a: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802.11-19/1332r0</a:t>
            </a:r>
            <a:endParaRPr sz="20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914400" y="663575"/>
            <a:ext cx="103632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Status of NR-U - Wi-Fi coexistence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828800" y="1463675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2019-07-1</a:t>
            </a:r>
            <a:r>
              <a:rPr lang="en-US" sz="2000" b="0" dirty="0" smtClean="0"/>
              <a:t>8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2" name="Shape 92"/>
          <p:cNvGraphicFramePr/>
          <p:nvPr>
            <p:extLst>
              <p:ext uri="{D42A27DB-BD31-4B8C-83A1-F6EECF244321}">
                <p14:modId xmlns:p14="http://schemas.microsoft.com/office/powerpoint/2010/main" val="3374942755"/>
              </p:ext>
            </p:extLst>
          </p:nvPr>
        </p:nvGraphicFramePr>
        <p:xfrm>
          <a:off x="1044400" y="2471150"/>
          <a:ext cx="10826200" cy="2302723"/>
        </p:xfrm>
        <a:graphic>
          <a:graphicData uri="http://schemas.openxmlformats.org/drawingml/2006/table">
            <a:tbl>
              <a:tblPr>
                <a:noFill/>
                <a:tableStyleId>{A1A19DCD-474F-49A0-BD6E-79F9A4CA8838}</a:tableStyleId>
              </a:tblPr>
              <a:tblGrid>
                <a:gridCol w="2163300"/>
                <a:gridCol w="1840650"/>
                <a:gridCol w="2078525"/>
                <a:gridCol w="1314475"/>
                <a:gridCol w="3429250"/>
              </a:tblGrid>
              <a:tr h="101957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Name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Affiliations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Address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Phone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email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Sindhu</a:t>
                      </a:r>
                      <a:r>
                        <a:rPr lang="en-US" baseline="0" dirty="0" smtClean="0"/>
                        <a:t> Verma</a:t>
                      </a:r>
                      <a:endParaRPr lang="en-US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sindhu.verma@broadcom.com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Shubhodeep Adhikari 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shubhodeep.adhikari@broadcom.com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CW adaptation mechanisms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093213"/>
            <a:ext cx="11028325" cy="5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tabLst>
                <a:tab pos="2062163" algn="l"/>
              </a:tabLst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Proposal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that has been developed in an offline of the ongoing RAN1#97 meeting</a:t>
            </a:r>
          </a:p>
          <a:p>
            <a:pPr marL="0" lvl="0" indent="0">
              <a:spcBef>
                <a:spcPts val="0"/>
              </a:spcBef>
              <a:tabLst>
                <a:tab pos="2062163" algn="l"/>
              </a:tabLst>
            </a:pPr>
            <a:endParaRPr lang="en-US" sz="20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</a:t>
            </a:r>
            <a:r>
              <a:rPr lang="en-US" sz="20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following alternatives have been identified for a definition of reference slot for CWS adjustment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8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1: reference slot for CWS update for PDSCH/PUSCH is defined as </a:t>
            </a:r>
            <a:endParaRPr lang="en-US" sz="1800" b="0" i="1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 first slots of the most recent transmission on the LBT </a:t>
            </a:r>
            <a:r>
              <a:rPr lang="en-US" sz="16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subband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made by </a:t>
            </a:r>
            <a:r>
              <a:rPr lang="en-US" sz="16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or UE, for which at least some HARQ-ACK feedback is expected to be </a:t>
            </a: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available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FFS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 value of n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8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2: reference slot for CWS update for PDSCH/PUSCH is defined as </a:t>
            </a:r>
            <a:endParaRPr lang="en-US" sz="1800" b="0" i="1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 first slots of the most recent transmission on the LBT </a:t>
            </a:r>
            <a:r>
              <a:rPr lang="en-US" sz="16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subband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made by </a:t>
            </a:r>
            <a:r>
              <a:rPr lang="en-US" sz="16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or </a:t>
            </a: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UE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FFS</a:t>
            </a:r>
            <a:r>
              <a:rPr lang="en-US" sz="16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 value of n</a:t>
            </a:r>
          </a:p>
          <a:p>
            <a:pPr marL="0" indent="0">
              <a:spcBef>
                <a:spcPts val="0"/>
              </a:spcBef>
            </a:pPr>
            <a:endParaRPr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indent="0">
              <a:spcBef>
                <a:spcPts val="0"/>
              </a:spcBef>
            </a:pP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2 is Broadcom proposal to align the behavior with the ETSI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BRAN regulations</a:t>
            </a:r>
            <a:endParaRPr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indent="0">
              <a:spcBef>
                <a:spcPts val="0"/>
              </a:spcBef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04377" y="3244047"/>
            <a:ext cx="9906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dirty="0"/>
          </a:p>
          <a:p>
            <a:endParaRPr lang="en-US" sz="800" dirty="0"/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84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PD between 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NR-U and Wi-Fi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July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143000"/>
            <a:ext cx="114300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In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the March,2019 RAN Plenary meeting, the following was agreed </a:t>
            </a:r>
          </a:p>
          <a:p>
            <a:pPr marL="514350" indent="-285750">
              <a:buFontTx/>
              <a:buChar char="-"/>
            </a:pPr>
            <a:r>
              <a:rPr lang="en-US" sz="1800" b="0" i="1" dirty="0" smtClean="0"/>
              <a:t>Both </a:t>
            </a:r>
            <a:r>
              <a:rPr lang="en-US" sz="1800" b="0" i="1" dirty="0"/>
              <a:t>RAN1 WG and TSG-RAN have extensively discussed coexistence aspects, but did not find consensus for adopting a preamble for NR-U. As a consequence, and in accordance with the </a:t>
            </a:r>
            <a:r>
              <a:rPr lang="en-US" sz="1800" b="0" i="1" dirty="0" err="1"/>
              <a:t>workplan</a:t>
            </a:r>
            <a:r>
              <a:rPr lang="en-US" sz="1800" b="0" i="1" dirty="0"/>
              <a:t> outlined in the NR-U Work Item //add link//, RAN1 WG will not address proposals any further on adopting a preamble for NR-U.</a:t>
            </a:r>
            <a:endParaRPr lang="en-US" sz="1800" b="0" dirty="0"/>
          </a:p>
          <a:p>
            <a:pPr marL="514350" indent="-285750">
              <a:buFontTx/>
              <a:buChar char="-"/>
            </a:pPr>
            <a:r>
              <a:rPr lang="en-US" sz="1800" b="0" i="1" dirty="0" smtClean="0"/>
              <a:t>Nevertheless</a:t>
            </a:r>
            <a:r>
              <a:rPr lang="en-US" sz="1800" b="0" i="1" dirty="0"/>
              <a:t>, TSG-RAN is open for further discussions on a common preamble for 6GHz at its next meeting (3-6 June), and will check whether member company views have shifted towards a consensus.  </a:t>
            </a:r>
            <a:endParaRPr lang="en-US" sz="1800" b="0" i="1" dirty="0" smtClean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Subsequently, there were no discussions on this topic in the June, 2019 Plenary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Internally, we have been studying the feasibility and complexity of implementing 802.11a preamble transmission and detection capability in NR-U.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There are 2 solutions:</a:t>
            </a:r>
            <a:endParaRPr lang="en-US" sz="20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Using collocated Wi-Fi module: We have confirmed that current implementations and interfaces can meet all the timing constraints necessary</a:t>
            </a:r>
            <a:endParaRPr lang="en-US" sz="16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Implementation within NR-U: We have studied that this implementation is relatively less complex than what it sounds to be</a:t>
            </a:r>
            <a:endParaRPr lang="en-US" sz="16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We have been circulating the above information among interested parties and also presented it in the NR-U – Wi-Fi coexistence workshop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An alternate solution relying only L-STF and L-LTF allied with energy measurement correlation also needs to be studied regarding implementation feasibility and effectiveness</a:t>
            </a:r>
          </a:p>
        </p:txBody>
      </p:sp>
    </p:spTree>
    <p:extLst>
      <p:ext uri="{BB962C8B-B14F-4D97-AF65-F5344CB8AC3E}">
        <p14:creationId xmlns:p14="http://schemas.microsoft.com/office/powerpoint/2010/main" val="41673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</a:rPr>
              <a:t>This </a:t>
            </a:r>
            <a:r>
              <a:rPr lang="en-US" b="0" dirty="0"/>
              <a:t>presentation</a:t>
            </a:r>
            <a:r>
              <a:rPr lang="en-US" sz="2400" b="0" i="0" u="none" strike="noStrike" cap="none" dirty="0">
                <a:solidFill>
                  <a:srgbClr val="000000"/>
                </a:solidFill>
              </a:rPr>
              <a:t> provides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a recapitulation of the status of </a:t>
            </a:r>
            <a:r>
              <a:rPr lang="en-US" b="0" dirty="0" smtClean="0"/>
              <a:t>topics of coexistence between NR-Unlicensed and 802.11.</a:t>
            </a:r>
            <a:endParaRPr sz="2400" b="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093213"/>
            <a:ext cx="10361100" cy="5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presentation discusses </a:t>
            </a:r>
            <a:r>
              <a:rPr lang="en-US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 of the </a:t>
            </a:r>
            <a:r>
              <a:rPr lang="en-US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following </a:t>
            </a:r>
            <a:r>
              <a:rPr lang="en-US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topics</a:t>
            </a: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</a:t>
            </a:r>
            <a:endParaRPr lang="en-US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transmission </a:t>
            </a: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of DL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control </a:t>
            </a: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messages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for UCI-only PUSCH transmissions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Supported </a:t>
            </a: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sub-slot PDSCH durations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Multi-carrier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channel access schemes </a:t>
            </a:r>
            <a:endParaRPr lang="en-US" sz="22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a 16us gap after a DL transmission and before a UL transmission in a </a:t>
            </a:r>
            <a:r>
              <a:rPr lang="en-US" sz="2200" b="0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-acquired COT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DL transmissions containing only UL grants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CW </a:t>
            </a:r>
            <a:r>
              <a:rPr lang="en-US" sz="22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adaptation mechanisms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PD between </a:t>
            </a:r>
            <a:r>
              <a:rPr lang="en-US" sz="22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NR-U and Wi-Fi in 5 GHz and 6 GHz.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27000" indent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LBT for transmission of DL control messages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343027"/>
            <a:ext cx="10361100" cy="48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DRS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alone or multiplexed with non-unicast data (e.g. OSI, paging, RAR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When </a:t>
            </a: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DRS duty cycle ≤1/20, and the total duration is up to 1 </a:t>
            </a:r>
            <a:r>
              <a:rPr lang="en-US" sz="1600" b="0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ms</a:t>
            </a: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 25 µs Cat 2 LBT is used (as in LAA</a:t>
            </a: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The maximum DRS transmission window duration is 5 </a:t>
            </a:r>
            <a:r>
              <a:rPr lang="en-US" sz="1400" dirty="0" err="1" smtClean="0"/>
              <a:t>ms.</a:t>
            </a:r>
            <a:r>
              <a:rPr lang="en-US" sz="1400" dirty="0" smtClean="0"/>
              <a:t> The </a:t>
            </a:r>
            <a:r>
              <a:rPr lang="en-US" sz="1400" dirty="0"/>
              <a:t>maximum number of candidate SSB positions within a DRS transmission window, Y, is selected as Y = 10 for 15 kHz SCS and Y = 20 for 30 kHz SCS.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</a:t>
            </a:r>
            <a:r>
              <a:rPr lang="en-GB" sz="1400" dirty="0"/>
              <a:t>number of starting points for DRS transmissions with the 5 </a:t>
            </a:r>
            <a:r>
              <a:rPr lang="en-GB" sz="1400" dirty="0" err="1"/>
              <a:t>ms</a:t>
            </a:r>
            <a:r>
              <a:rPr lang="en-GB" sz="1400" dirty="0"/>
              <a:t> window that can use a Cat. 2 LBT is to be discussed further as part of channel access discussions</a:t>
            </a:r>
            <a:r>
              <a:rPr lang="en-GB" sz="1400" dirty="0" smtClean="0"/>
              <a:t>.</a:t>
            </a:r>
            <a:endParaRPr lang="en-US" sz="14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When DRS duty cycle is &gt; 1/20, or total duration &gt; 1 </a:t>
            </a:r>
            <a:r>
              <a:rPr lang="en-US" sz="1600" b="0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ms</a:t>
            </a: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 Cat4 </a:t>
            </a: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with any channel access priority class value can be used </a:t>
            </a:r>
            <a:endParaRPr lang="en-US" sz="16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DRS multiplexed with unicast data </a:t>
            </a: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Channel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access priority class is selected according to the multiplexed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Regarding the request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from IEEE 802.11 to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3GPP RAN1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consider supporting the proposal in ETSI BRAN to ban the use of no LBT and restrict the use of short LBT (to about 1%), the RAN1 view is that the clause 4.2.7.3.3 in EN 301 893 is used by LTE-LAA, even though a short LBT is additionally applied. 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There is no consensus on supporting the proposal to ban the use of no LBT and restrict the use of short LBT (to about 1%).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LBT for </a:t>
            </a:r>
            <a:r>
              <a:rPr lang="en-US" sz="2400" dirty="0" smtClean="0"/>
              <a:t>UCI-only PUSCH transmissions</a:t>
            </a:r>
            <a:endParaRPr lang="en-US"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343027"/>
            <a:ext cx="10361100" cy="48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 UCI-only transmission on PUSCH in a channel occupancy initiated by the UE, Cat4 with lowest channel access priority class value can be used by the UE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Supported sub-slot PDSCH </a:t>
            </a:r>
            <a:r>
              <a:rPr lang="en-US" sz="2400" dirty="0" smtClean="0"/>
              <a:t>durations</a:t>
            </a:r>
            <a:endParaRPr lang="en-US"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343027"/>
            <a:ext cx="10361100" cy="48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Durations from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 to 13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symbols are supported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Capability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signaling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will be defined for UEs to indicate which specific subset of durations are supported by the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This helps to significantly reduce transmission of reservation signals by NR-U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However, the implementation may or may not be supported by the UE</a:t>
            </a:r>
            <a:endParaRPr lang="en-US" sz="20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Multi-carrier channel access schemes 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343027"/>
            <a:ext cx="10361100" cy="48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Multi-carrier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channel access schemes that are applicable to multiple carriers with a single LBT sub-band per carrier that is the same as the carrier bandwidth are also applicable to multiple LBT sub-bands within a carrier when such carriers are used either as a single wideband carrier or as part of carrier aggregation of a set of carriers.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29217" y="733427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LBT for a 16us gap after a DL transmission and before a UL transmission in a </a:t>
            </a:r>
            <a:r>
              <a:rPr lang="en-US" sz="2400" dirty="0" err="1" smtClean="0"/>
              <a:t>gNB</a:t>
            </a:r>
            <a:r>
              <a:rPr lang="en-US" sz="2400" dirty="0" smtClean="0"/>
              <a:t>-initiated </a:t>
            </a:r>
            <a:r>
              <a:rPr lang="en-US" sz="2400" dirty="0"/>
              <a:t>COT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4" y="1371600"/>
            <a:ext cx="10534175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For LBT by a UE prior to transmission of a UL burst within a </a:t>
            </a:r>
            <a:r>
              <a:rPr lang="en-US" sz="2000" b="0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-initiated channel occupancy as an LBE device, for gap durations shorter than 25 microseconds, Cat 2 LBT can be indicated (FFS: explicit and/or implicit) to the UE if the gap is 16 microseconds (allowing for implementation tolerances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Select one of the following alternatives for Cat2 LBT in a 16 us gap.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1: The 16us measurement period is split into two slots with the first slot having a duration 7us and second slot having a duration of 9us.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Energy measurement is done in the 9us slot with the measurement including averaging for at least 4 us in any portion of the slot. LBT is said to be successful if the measured energy is lower than the ED threshold.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2: The 16us measurement period is split into two slots with the first slot having a duration 7us and second slot having a duration of 9us.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Energy measurement is done in both the 7us and 9us slot with the measurement including averaging for at least 4 us in any portion of each slot. LBT is said to be successful if the measured energy is lower than the ED threshold in both slots.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3: Energy measurement is done in any portion of the 16 us duration including averaging for at least 4 us. LBT is said to be successful if the measured energy is lower than the ED threshold</a:t>
            </a:r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0" indent="0"/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Alt </a:t>
            </a: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 is Broadcom's proposal and it aligns most closely in performance to what is done in 11ax</a:t>
            </a:r>
            <a:endParaRPr lang="en-US" sz="16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6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/>
              <a:t>LBT for </a:t>
            </a:r>
            <a:r>
              <a:rPr lang="en-US" sz="2400" dirty="0" smtClean="0"/>
              <a:t>DL transmissions containing only UL grants</a:t>
            </a:r>
            <a:endParaRPr lang="en-US"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343027"/>
            <a:ext cx="10361100" cy="48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/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Proposed by Ericsson (R1-1907454):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When 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 </a:t>
            </a:r>
            <a:r>
              <a:rPr lang="en-US" sz="14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transmission includes only control signals/channels/information without any user plane data, the priority class value for accessing the channel is up to </a:t>
            </a:r>
            <a:r>
              <a:rPr lang="en-US" sz="14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 </a:t>
            </a:r>
            <a:endParaRPr lang="en-US" sz="14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indent="0" hangingPunct="0"/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</a:t>
            </a:r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proposal affects the channel access mechanism indirectly used by the UEs which will share the COT initiated by the </a:t>
            </a:r>
            <a:r>
              <a:rPr lang="en-US" sz="1400" b="0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while sending the grants. It </a:t>
            </a:r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is based on an incorrect statement “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LAA, the choice of LBT priority class for grant-only transmissions, i.e. PDCCH only, is up to </a:t>
            </a:r>
            <a:r>
              <a:rPr lang="en-US" sz="14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eNB</a:t>
            </a:r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noted in the above contribution. </a:t>
            </a:r>
            <a:endParaRPr lang="en-US" sz="14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 hangingPunct="0"/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LAA, it has been ensured that for grant-only transmissions, the priority class is based on the data that is expected to be transmitted. The only agreement was “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UL grant only transmission by </a:t>
            </a:r>
            <a:r>
              <a:rPr lang="en-US" sz="14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eNB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based on Rel-13 Cat-4 LBT priority class is supported</a:t>
            </a:r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” which is valid along </a:t>
            </a:r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with another agreement:  </a:t>
            </a:r>
            <a:r>
              <a:rPr lang="en-US" sz="14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“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When the UE performs 25 microsecond LBT on an LAA </a:t>
            </a:r>
            <a:r>
              <a:rPr lang="en-US" sz="1400" b="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SCell</a:t>
            </a:r>
            <a:r>
              <a:rPr lang="en-US" sz="1400" b="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</a:t>
            </a:r>
          </a:p>
          <a:p>
            <a:pPr marL="285750" lvl="1" indent="-28575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There is no additional restriction at the UE (other than the multiplexing rules defined in RAN2) on the type of the traffic that can be carried in the scheduled </a:t>
            </a:r>
            <a:r>
              <a:rPr lang="en-US" sz="14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subframes</a:t>
            </a: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</a:t>
            </a:r>
          </a:p>
          <a:p>
            <a:pPr marL="285750" lvl="1" indent="-28575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eNB</a:t>
            </a: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shall not schedule the UE more </a:t>
            </a:r>
            <a:r>
              <a:rPr lang="en-US" sz="14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subframes</a:t>
            </a: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than the minimum necessary to transmit all the traffic corresponding to the same LBT priority class or lower (i.e., with a lower number in the LBT priority class table) than the LBT priority class used by the </a:t>
            </a:r>
            <a:r>
              <a:rPr lang="en-US" sz="14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eNB</a:t>
            </a: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based on the DL traffic and the latest BSR and received UL traffic from the UE.</a:t>
            </a:r>
          </a:p>
          <a:p>
            <a:pPr marL="285750" lvl="1" indent="-28575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The </a:t>
            </a:r>
            <a:r>
              <a:rPr lang="en-US" sz="14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eNB</a:t>
            </a:r>
            <a:r>
              <a:rPr lang="en-US" sz="14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is responsible for making sure that the mapping between QCI and LBT priority class is consistent with section 5.7.1 in TS 36.300.</a:t>
            </a:r>
          </a:p>
          <a:p>
            <a:pPr marL="742950" lvl="3" indent="-28575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The </a:t>
            </a:r>
            <a:r>
              <a:rPr lang="en-US" sz="1200" i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eNB</a:t>
            </a:r>
            <a:r>
              <a:rPr lang="en-US" sz="1200" i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is expected to take the QCI with the lowest priority in the logical channel group into account when defining the LBT priority class for a logical channel group</a:t>
            </a:r>
            <a:r>
              <a:rPr lang="en-US" sz="120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”</a:t>
            </a:r>
            <a:endParaRPr lang="en-US" sz="120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4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Broadcom proposes the same mechanism as in LAA for grant-only transmissions.</a:t>
            </a:r>
            <a:endParaRPr lang="en-US" sz="14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/>
            <a:r>
              <a:rPr lang="en-US" sz="16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1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sz="1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9559</TotalTime>
  <Words>1503</Words>
  <Application>Microsoft Office PowerPoint</Application>
  <PresentationFormat>Widescreen</PresentationFormat>
  <Paragraphs>240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Office Theme</vt:lpstr>
      <vt:lpstr>Status of NR-U - Wi-Fi coexistence</vt:lpstr>
      <vt:lpstr>Abstract</vt:lpstr>
      <vt:lpstr>Outline</vt:lpstr>
      <vt:lpstr>LBT for transmission of DL control messages</vt:lpstr>
      <vt:lpstr>LBT for UCI-only PUSCH transmissions</vt:lpstr>
      <vt:lpstr>Supported sub-slot PDSCH durations</vt:lpstr>
      <vt:lpstr>Multi-carrier channel access schemes </vt:lpstr>
      <vt:lpstr>LBT for a 16us gap after a DL transmission and before a UL transmission in a gNB-initiated COT</vt:lpstr>
      <vt:lpstr>LBT for DL transmissions containing only UL grants</vt:lpstr>
      <vt:lpstr>CW adaptation mechanisms</vt:lpstr>
      <vt:lpstr>PD between NR-U and Wi-Fi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RAN1 status on LAA and NR-Unlicensed</dc:title>
  <dc:creator>Shubhodeep Adhikari</dc:creator>
  <cp:lastModifiedBy>Sindhu Verma</cp:lastModifiedBy>
  <cp:revision>333</cp:revision>
  <dcterms:modified xsi:type="dcterms:W3CDTF">2019-07-18T10:03:45Z</dcterms:modified>
</cp:coreProperties>
</file>