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6" r:id="rId3"/>
    <p:sldId id="329" r:id="rId4"/>
    <p:sldId id="330" r:id="rId5"/>
    <p:sldId id="331"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n Toledano" initials="RT" lastIdx="2" clrIdx="0">
    <p:extLst>
      <p:ext uri="{19B8F6BF-5375-455C-9EA6-DF929625EA0E}">
        <p15:presenceInfo xmlns:p15="http://schemas.microsoft.com/office/powerpoint/2012/main" userId="S-1-5-21-4074694662-3501753973-433055986-2112" providerId="AD"/>
      </p:ext>
    </p:extLst>
  </p:cmAuthor>
  <p:cmAuthor id="2" name="Leonid Menis" initials="LM" lastIdx="6" clrIdx="1">
    <p:extLst>
      <p:ext uri="{19B8F6BF-5375-455C-9EA6-DF929625EA0E}">
        <p15:presenceInfo xmlns:p15="http://schemas.microsoft.com/office/powerpoint/2012/main" userId="Leonid Menis" providerId="None"/>
      </p:ext>
    </p:extLst>
  </p:cmAuthor>
  <p:cmAuthor id="3" name="Onn Haran" initials="OH" lastIdx="5" clrIdx="2">
    <p:extLst>
      <p:ext uri="{19B8F6BF-5375-455C-9EA6-DF929625EA0E}">
        <p15:presenceInfo xmlns:p15="http://schemas.microsoft.com/office/powerpoint/2012/main" userId="S-1-5-21-4074694662-3501753973-433055986-11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0" d="100"/>
          <a:sy n="80" d="100"/>
        </p:scale>
        <p:origin x="100"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5" d="100"/>
          <a:sy n="65" d="100"/>
        </p:scale>
        <p:origin x="3139"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a:extLst>
              <a:ext uri="{FF2B5EF4-FFF2-40B4-BE49-F238E27FC236}">
                <a16:creationId xmlns:a16="http://schemas.microsoft.com/office/drawing/2014/main" id="{D66C1966-4163-441D-9BD3-CED54DB758D7}"/>
              </a:ext>
            </a:extLst>
          </p:cNvPr>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Onn Haran, Autotalks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7" name="Rectangle 4">
            <a:extLst>
              <a:ext uri="{FF2B5EF4-FFF2-40B4-BE49-F238E27FC236}">
                <a16:creationId xmlns:a16="http://schemas.microsoft.com/office/drawing/2014/main" id="{48604E65-F3AA-48F9-988C-BC385B152FDC}"/>
              </a:ext>
            </a:extLst>
          </p:cNvPr>
          <p:cNvSpPr>
            <a:spLocks noGrp="1" noChangeArrowheads="1"/>
          </p:cNvSpPr>
          <p:nvPr>
            <p:ph type="ftr" idx="16"/>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Ron Toledano, Autotalks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a:extLst>
              <a:ext uri="{FF2B5EF4-FFF2-40B4-BE49-F238E27FC236}">
                <a16:creationId xmlns:a16="http://schemas.microsoft.com/office/drawing/2014/main" id="{3197A634-158D-4C37-A6E3-042928A63BA5}"/>
              </a:ext>
            </a:extLst>
          </p:cNvPr>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Ron Toledano, Autotalks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Rectangle 4">
            <a:extLst>
              <a:ext uri="{FF2B5EF4-FFF2-40B4-BE49-F238E27FC236}">
                <a16:creationId xmlns:a16="http://schemas.microsoft.com/office/drawing/2014/main" id="{FDCB2662-F82B-436E-BACD-A32D98B87F0A}"/>
              </a:ext>
            </a:extLst>
          </p:cNvPr>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Ron Toledano, Autotalks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a:extLst>
              <a:ext uri="{FF2B5EF4-FFF2-40B4-BE49-F238E27FC236}">
                <a16:creationId xmlns:a16="http://schemas.microsoft.com/office/drawing/2014/main" id="{351830F4-7873-4E49-B414-1CE4161EA8E7}"/>
              </a:ext>
            </a:extLst>
          </p:cNvPr>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Ron Toledano, Autotalks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a:extLst>
              <a:ext uri="{FF2B5EF4-FFF2-40B4-BE49-F238E27FC236}">
                <a16:creationId xmlns:a16="http://schemas.microsoft.com/office/drawing/2014/main" id="{6BE96EC4-05F0-4BD8-89D1-7EFA05E3DAC4}"/>
              </a:ext>
            </a:extLst>
          </p:cNvPr>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Ron Toledano, Autotalks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James Lepp, BlackBerry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sz="1800" b="1" i="0" u="none" strike="noStrike" kern="1200" cap="none" spc="0" normalizeH="0" baseline="0" dirty="0">
                <a:ln>
                  <a:noFill/>
                </a:ln>
                <a:solidFill>
                  <a:srgbClr val="000000"/>
                </a:solidFill>
                <a:effectLst/>
                <a:uLnTx/>
                <a:uFillTx/>
                <a:latin typeface="Times New Roman" pitchFamily="16" charset="0"/>
                <a:ea typeface="MS Gothic" charset="-128"/>
              </a:rPr>
              <a:t>19-1324/r0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583" y="502966"/>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20MHz Channel Discussion Status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2019-07-17</a:t>
            </a:r>
          </a:p>
        </p:txBody>
      </p:sp>
      <p:sp>
        <p:nvSpPr>
          <p:cNvPr id="6" name="Date Placeholder 3"/>
          <p:cNvSpPr>
            <a:spLocks noGrp="1"/>
          </p:cNvSpPr>
          <p:nvPr>
            <p:ph type="dt" idx="10"/>
          </p:nvPr>
        </p:nvSpPr>
        <p:spPr/>
        <p:txBody>
          <a:bodyPr/>
          <a:lstStyle/>
          <a:p>
            <a:r>
              <a:rPr lang="en-US" dirty="0"/>
              <a:t>July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11167583"/>
              </p:ext>
            </p:extLst>
          </p:nvPr>
        </p:nvGraphicFramePr>
        <p:xfrm>
          <a:off x="985838" y="2373313"/>
          <a:ext cx="9966325" cy="2968625"/>
        </p:xfrm>
        <a:graphic>
          <a:graphicData uri="http://schemas.openxmlformats.org/presentationml/2006/ole">
            <mc:AlternateContent xmlns:mc="http://schemas.openxmlformats.org/markup-compatibility/2006">
              <mc:Choice xmlns:v="urn:schemas-microsoft-com:vml" Requires="v">
                <p:oleObj spid="_x0000_s4085" name="Document" r:id="rId4" imgW="10439485" imgH="3120988" progId="Word.Document.8">
                  <p:embed/>
                </p:oleObj>
              </mc:Choice>
              <mc:Fallback>
                <p:oleObj name="Document" r:id="rId4" imgW="10439485" imgH="3120988" progId="Word.Document.8">
                  <p:embed/>
                  <p:pic>
                    <p:nvPicPr>
                      <p:cNvPr id="0" name="Picture 3"/>
                      <p:cNvPicPr>
                        <a:picLocks noChangeAspect="1" noChangeArrowheads="1"/>
                      </p:cNvPicPr>
                      <p:nvPr/>
                    </p:nvPicPr>
                    <p:blipFill>
                      <a:blip r:embed="rId5"/>
                      <a:srcRect/>
                      <a:stretch>
                        <a:fillRect/>
                      </a:stretch>
                    </p:blipFill>
                    <p:spPr bwMode="auto">
                      <a:xfrm>
                        <a:off x="985838" y="2373313"/>
                        <a:ext cx="9966325" cy="2968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Rectangle 4">
            <a:extLst>
              <a:ext uri="{FF2B5EF4-FFF2-40B4-BE49-F238E27FC236}">
                <a16:creationId xmlns:a16="http://schemas.microsoft.com/office/drawing/2014/main" id="{9527F674-4CE2-4475-8D6C-B814C1A977D8}"/>
              </a:ext>
            </a:extLst>
          </p:cNvPr>
          <p:cNvSpPr txBox="1">
            <a:spLocks noChangeArrowheads="1"/>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1" fontAlgn="base" hangingPunct="1">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000000"/>
                </a:solidFill>
                <a:latin typeface="+mj-lt"/>
                <a:ea typeface="+mj-ea"/>
                <a:cs typeface="Arial Unicode MS"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b="0" dirty="0"/>
              <a:t>James Lepp, BlackBerry</a:t>
            </a:r>
            <a:endParaRPr lang="en-GB" b="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69C3C-9388-4A2B-A5EA-E74F36B42EB6}"/>
              </a:ext>
            </a:extLst>
          </p:cNvPr>
          <p:cNvSpPr>
            <a:spLocks noGrp="1"/>
          </p:cNvSpPr>
          <p:nvPr>
            <p:ph type="title"/>
          </p:nvPr>
        </p:nvSpPr>
        <p:spPr/>
        <p:txBody>
          <a:bodyPr/>
          <a:lstStyle/>
          <a:p>
            <a:r>
              <a:rPr lang="en-US" dirty="0"/>
              <a:t>20 MHz Contributions</a:t>
            </a:r>
          </a:p>
        </p:txBody>
      </p:sp>
      <p:sp>
        <p:nvSpPr>
          <p:cNvPr id="3" name="Content Placeholder 2">
            <a:extLst>
              <a:ext uri="{FF2B5EF4-FFF2-40B4-BE49-F238E27FC236}">
                <a16:creationId xmlns:a16="http://schemas.microsoft.com/office/drawing/2014/main" id="{1BDDB307-47B7-448F-AA56-763DF33D08ED}"/>
              </a:ext>
            </a:extLst>
          </p:cNvPr>
          <p:cNvSpPr>
            <a:spLocks noGrp="1"/>
          </p:cNvSpPr>
          <p:nvPr>
            <p:ph idx="1"/>
          </p:nvPr>
        </p:nvSpPr>
        <p:spPr/>
        <p:txBody>
          <a:bodyPr/>
          <a:lstStyle/>
          <a:p>
            <a:pPr>
              <a:spcBef>
                <a:spcPts val="1200"/>
              </a:spcBef>
              <a:buFont typeface="Arial" panose="020B0604020202020204" pitchFamily="34" charset="0"/>
              <a:buChar char="•"/>
            </a:pPr>
            <a:r>
              <a:rPr lang="en-US" dirty="0"/>
              <a:t>4 contributions have been made during MAC ad-hoc meeting on Tuesday July 16</a:t>
            </a:r>
          </a:p>
          <a:p>
            <a:pPr lvl="1">
              <a:spcBef>
                <a:spcPts val="1200"/>
              </a:spcBef>
              <a:buFont typeface="Arial" panose="020B0604020202020204" pitchFamily="34" charset="0"/>
              <a:buChar char="•"/>
            </a:pPr>
            <a:r>
              <a:rPr lang="en-US" dirty="0"/>
              <a:t>11-19/1076 Liwen Chu (Marvell) medium access with 20 MHz BW</a:t>
            </a:r>
          </a:p>
          <a:p>
            <a:pPr lvl="1">
              <a:spcBef>
                <a:spcPts val="1200"/>
              </a:spcBef>
              <a:buFont typeface="Arial" panose="020B0604020202020204" pitchFamily="34" charset="0"/>
              <a:buChar char="•"/>
            </a:pPr>
            <a:r>
              <a:rPr lang="en-US" dirty="0"/>
              <a:t>11-19/1105 </a:t>
            </a:r>
            <a:r>
              <a:rPr lang="en-US" dirty="0" err="1"/>
              <a:t>Hanseul</a:t>
            </a:r>
            <a:r>
              <a:rPr lang="en-US" dirty="0"/>
              <a:t> Hong (Yonsei Univ) Study on 20 MHz Channel Access Schemes</a:t>
            </a:r>
          </a:p>
          <a:p>
            <a:pPr lvl="1">
              <a:spcBef>
                <a:spcPts val="1200"/>
              </a:spcBef>
              <a:buFont typeface="Arial" panose="020B0604020202020204" pitchFamily="34" charset="0"/>
              <a:buChar char="•"/>
            </a:pPr>
            <a:r>
              <a:rPr lang="en-US" dirty="0"/>
              <a:t>11-19/1156 Onn Haran (</a:t>
            </a:r>
            <a:r>
              <a:rPr lang="en-US" dirty="0" err="1"/>
              <a:t>AutoTalks</a:t>
            </a:r>
            <a:r>
              <a:rPr lang="en-US" dirty="0"/>
              <a:t>) 20 MHz channel usage options</a:t>
            </a:r>
          </a:p>
          <a:p>
            <a:pPr lvl="1">
              <a:spcBef>
                <a:spcPts val="1200"/>
              </a:spcBef>
              <a:buFont typeface="Arial" panose="020B0604020202020204" pitchFamily="34" charset="0"/>
              <a:buChar char="•"/>
            </a:pPr>
            <a:r>
              <a:rPr lang="en-US" dirty="0"/>
              <a:t>11-19/1103 </a:t>
            </a:r>
            <a:r>
              <a:rPr lang="en-US" b="0" dirty="0" err="1"/>
              <a:t>Insun</a:t>
            </a:r>
            <a:r>
              <a:rPr lang="en-US" b="0" dirty="0"/>
              <a:t> (LGE) 20 MHz channel access in 11bd: Follow-up</a:t>
            </a:r>
            <a:endParaRPr lang="en-US" dirty="0"/>
          </a:p>
          <a:p>
            <a:pPr>
              <a:spcBef>
                <a:spcPts val="1200"/>
              </a:spcBef>
              <a:buFont typeface="Arial" panose="020B0604020202020204" pitchFamily="34" charset="0"/>
              <a:buChar char="•"/>
            </a:pPr>
            <a:r>
              <a:rPr lang="en-US" dirty="0"/>
              <a:t>Consensus haven’t been reached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6ACDC4F-08B8-4951-8CA3-7A798871088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Date Placeholder 4">
            <a:extLst>
              <a:ext uri="{FF2B5EF4-FFF2-40B4-BE49-F238E27FC236}">
                <a16:creationId xmlns:a16="http://schemas.microsoft.com/office/drawing/2014/main" id="{3B09CAF3-E113-4D5F-9693-EEAEBCE30DAE}"/>
              </a:ext>
            </a:extLst>
          </p:cNvPr>
          <p:cNvSpPr>
            <a:spLocks noGrp="1"/>
          </p:cNvSpPr>
          <p:nvPr>
            <p:ph type="dt" idx="15"/>
          </p:nvPr>
        </p:nvSpPr>
        <p:spPr/>
        <p:txBody>
          <a:bodyPr/>
          <a:lstStyle/>
          <a:p>
            <a:r>
              <a:rPr lang="en-US" dirty="0"/>
              <a:t>July 2019</a:t>
            </a:r>
            <a:endParaRPr lang="en-GB" dirty="0"/>
          </a:p>
        </p:txBody>
      </p:sp>
      <p:sp>
        <p:nvSpPr>
          <p:cNvPr id="6" name="Footer Placeholder 5">
            <a:extLst>
              <a:ext uri="{FF2B5EF4-FFF2-40B4-BE49-F238E27FC236}">
                <a16:creationId xmlns:a16="http://schemas.microsoft.com/office/drawing/2014/main" id="{ABE90558-4190-4BBD-9E7E-5B17734D7685}"/>
              </a:ext>
            </a:extLst>
          </p:cNvPr>
          <p:cNvSpPr>
            <a:spLocks noGrp="1"/>
          </p:cNvSpPr>
          <p:nvPr>
            <p:ph type="ftr" idx="16"/>
          </p:nvPr>
        </p:nvSpPr>
        <p:spPr/>
        <p:txBody>
          <a:bodyPr/>
          <a:lstStyle/>
          <a:p>
            <a:r>
              <a:rPr lang="en-GB" dirty="0"/>
              <a:t>James Lepp, BlackBerry</a:t>
            </a:r>
            <a:endParaRPr lang="en-GB" kern="0" dirty="0"/>
          </a:p>
        </p:txBody>
      </p:sp>
    </p:spTree>
    <p:extLst>
      <p:ext uri="{BB962C8B-B14F-4D97-AF65-F5344CB8AC3E}">
        <p14:creationId xmlns:p14="http://schemas.microsoft.com/office/powerpoint/2010/main" val="3982617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69C3C-9388-4A2B-A5EA-E74F36B42EB6}"/>
              </a:ext>
            </a:extLst>
          </p:cNvPr>
          <p:cNvSpPr>
            <a:spLocks noGrp="1"/>
          </p:cNvSpPr>
          <p:nvPr>
            <p:ph type="title"/>
          </p:nvPr>
        </p:nvSpPr>
        <p:spPr/>
        <p:txBody>
          <a:bodyPr/>
          <a:lstStyle/>
          <a:p>
            <a:pPr marL="0" indent="0">
              <a:spcBef>
                <a:spcPts val="1200"/>
              </a:spcBef>
            </a:pPr>
            <a:r>
              <a:rPr lang="en-CA" dirty="0"/>
              <a:t>Possible agreements</a:t>
            </a:r>
          </a:p>
        </p:txBody>
      </p:sp>
      <p:sp>
        <p:nvSpPr>
          <p:cNvPr id="3" name="Content Placeholder 2">
            <a:extLst>
              <a:ext uri="{FF2B5EF4-FFF2-40B4-BE49-F238E27FC236}">
                <a16:creationId xmlns:a16="http://schemas.microsoft.com/office/drawing/2014/main" id="{1BDDB307-47B7-448F-AA56-763DF33D08ED}"/>
              </a:ext>
            </a:extLst>
          </p:cNvPr>
          <p:cNvSpPr>
            <a:spLocks noGrp="1"/>
          </p:cNvSpPr>
          <p:nvPr>
            <p:ph idx="1"/>
          </p:nvPr>
        </p:nvSpPr>
        <p:spPr>
          <a:xfrm>
            <a:off x="838200" y="1676400"/>
            <a:ext cx="10361084" cy="4113213"/>
          </a:xfrm>
        </p:spPr>
        <p:txBody>
          <a:bodyPr/>
          <a:lstStyle/>
          <a:p>
            <a:pPr>
              <a:spcBef>
                <a:spcPts val="1200"/>
              </a:spcBef>
              <a:buFont typeface="Arial" panose="020B0604020202020204" pitchFamily="34" charset="0"/>
              <a:buChar char="•"/>
            </a:pPr>
            <a:r>
              <a:rPr lang="en-CA" dirty="0"/>
              <a:t>Common understanding that in the OCB context, using exact 11n parameters for backoff on the secondary channel, is unfair to the 10 MHz OCB traffic on that secondary channel (thus insufficient to meet the PAR).</a:t>
            </a:r>
          </a:p>
          <a:p>
            <a:pPr lvl="1">
              <a:spcBef>
                <a:spcPts val="1200"/>
              </a:spcBef>
              <a:buFont typeface="Arial" panose="020B0604020202020204" pitchFamily="34" charset="0"/>
              <a:buChar char="•"/>
            </a:pPr>
            <a:r>
              <a:rPr lang="en-CA" dirty="0"/>
              <a:t>Group seems to agree that it is desired to match secondary channel detection with primary channel detection</a:t>
            </a:r>
          </a:p>
          <a:p>
            <a:pPr>
              <a:spcBef>
                <a:spcPts val="1200"/>
              </a:spcBef>
              <a:buFont typeface="Arial" panose="020B0604020202020204" pitchFamily="34" charset="0"/>
              <a:buChar char="•"/>
            </a:pPr>
            <a:r>
              <a:rPr lang="en-CA" dirty="0"/>
              <a:t>Support for the idea that the group should consider a solution that avoids requiring two receivers in a 20 MHz 11bd STA.</a:t>
            </a:r>
          </a:p>
          <a:p>
            <a:pPr lvl="1">
              <a:spcBef>
                <a:spcPts val="1200"/>
              </a:spcBef>
              <a:buFont typeface="Arial" panose="020B0604020202020204" pitchFamily="34" charset="0"/>
              <a:buChar char="•"/>
            </a:pPr>
            <a:r>
              <a:rPr lang="en-CA" dirty="0"/>
              <a:t>While this concept of “receivers” is an implementation detail, desire is to create write this standard in a way that minimizes this particular implementation complexity.</a:t>
            </a:r>
          </a:p>
          <a:p>
            <a:pPr>
              <a:spcBef>
                <a:spcPts val="1200"/>
              </a:spcBef>
              <a:buFont typeface="Arial" panose="020B0604020202020204" pitchFamily="34" charset="0"/>
              <a:buChar char="•"/>
            </a:pPr>
            <a:r>
              <a:rPr lang="en-US" dirty="0"/>
              <a:t>10 MHz legacy traffic needs to be accounted for, in both primary and secondary channel</a:t>
            </a:r>
          </a:p>
          <a:p>
            <a:pPr>
              <a:spcBef>
                <a:spcPts val="1200"/>
              </a:spcBef>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96ACDC4F-08B8-4951-8CA3-7A7988710881}"/>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Date Placeholder 4">
            <a:extLst>
              <a:ext uri="{FF2B5EF4-FFF2-40B4-BE49-F238E27FC236}">
                <a16:creationId xmlns:a16="http://schemas.microsoft.com/office/drawing/2014/main" id="{3B09CAF3-E113-4D5F-9693-EEAEBCE30DAE}"/>
              </a:ext>
            </a:extLst>
          </p:cNvPr>
          <p:cNvSpPr>
            <a:spLocks noGrp="1"/>
          </p:cNvSpPr>
          <p:nvPr>
            <p:ph type="dt" idx="15"/>
          </p:nvPr>
        </p:nvSpPr>
        <p:spPr/>
        <p:txBody>
          <a:bodyPr/>
          <a:lstStyle/>
          <a:p>
            <a:r>
              <a:rPr lang="en-US" dirty="0"/>
              <a:t>July 2019</a:t>
            </a:r>
            <a:endParaRPr lang="en-GB" dirty="0"/>
          </a:p>
        </p:txBody>
      </p:sp>
      <p:sp>
        <p:nvSpPr>
          <p:cNvPr id="6" name="Footer Placeholder 5">
            <a:extLst>
              <a:ext uri="{FF2B5EF4-FFF2-40B4-BE49-F238E27FC236}">
                <a16:creationId xmlns:a16="http://schemas.microsoft.com/office/drawing/2014/main" id="{ABE90558-4190-4BBD-9E7E-5B17734D7685}"/>
              </a:ext>
            </a:extLst>
          </p:cNvPr>
          <p:cNvSpPr>
            <a:spLocks noGrp="1"/>
          </p:cNvSpPr>
          <p:nvPr>
            <p:ph type="ftr" idx="16"/>
          </p:nvPr>
        </p:nvSpPr>
        <p:spPr/>
        <p:txBody>
          <a:bodyPr/>
          <a:lstStyle/>
          <a:p>
            <a:r>
              <a:rPr lang="en-GB" dirty="0"/>
              <a:t>James Lepp, BlackBerry</a:t>
            </a:r>
            <a:endParaRPr lang="en-GB" kern="0" dirty="0"/>
          </a:p>
        </p:txBody>
      </p:sp>
    </p:spTree>
    <p:extLst>
      <p:ext uri="{BB962C8B-B14F-4D97-AF65-F5344CB8AC3E}">
        <p14:creationId xmlns:p14="http://schemas.microsoft.com/office/powerpoint/2010/main" val="498208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69C3C-9388-4A2B-A5EA-E74F36B42EB6}"/>
              </a:ext>
            </a:extLst>
          </p:cNvPr>
          <p:cNvSpPr>
            <a:spLocks noGrp="1"/>
          </p:cNvSpPr>
          <p:nvPr>
            <p:ph type="title"/>
          </p:nvPr>
        </p:nvSpPr>
        <p:spPr/>
        <p:txBody>
          <a:bodyPr/>
          <a:lstStyle/>
          <a:p>
            <a:r>
              <a:rPr lang="en-US" dirty="0"/>
              <a:t>Unresolved</a:t>
            </a:r>
          </a:p>
        </p:txBody>
      </p:sp>
      <p:sp>
        <p:nvSpPr>
          <p:cNvPr id="3" name="Content Placeholder 2">
            <a:extLst>
              <a:ext uri="{FF2B5EF4-FFF2-40B4-BE49-F238E27FC236}">
                <a16:creationId xmlns:a16="http://schemas.microsoft.com/office/drawing/2014/main" id="{1BDDB307-47B7-448F-AA56-763DF33D08ED}"/>
              </a:ext>
            </a:extLst>
          </p:cNvPr>
          <p:cNvSpPr>
            <a:spLocks noGrp="1"/>
          </p:cNvSpPr>
          <p:nvPr>
            <p:ph idx="1"/>
          </p:nvPr>
        </p:nvSpPr>
        <p:spPr>
          <a:xfrm>
            <a:off x="914401" y="1981201"/>
            <a:ext cx="10361084" cy="4113213"/>
          </a:xfrm>
        </p:spPr>
        <p:txBody>
          <a:bodyPr/>
          <a:lstStyle/>
          <a:p>
            <a:pPr>
              <a:spcBef>
                <a:spcPts val="1200"/>
              </a:spcBef>
              <a:buFont typeface="Arial" panose="020B0604020202020204" pitchFamily="34" charset="0"/>
              <a:buChar char="•"/>
            </a:pPr>
            <a:r>
              <a:rPr lang="en-US" dirty="0"/>
              <a:t>How to define primary and secondary channels during OCB operation</a:t>
            </a:r>
          </a:p>
          <a:p>
            <a:pPr lvl="1">
              <a:spcBef>
                <a:spcPts val="1200"/>
              </a:spcBef>
              <a:buFont typeface="Arial" panose="020B0604020202020204" pitchFamily="34" charset="0"/>
              <a:buChar char="•"/>
            </a:pPr>
            <a:r>
              <a:rPr lang="en-CA" dirty="0"/>
              <a:t>In particular, s</a:t>
            </a:r>
            <a:r>
              <a:rPr lang="en-US" dirty="0" err="1"/>
              <a:t>ome</a:t>
            </a:r>
            <a:r>
              <a:rPr lang="en-US" dirty="0"/>
              <a:t> proposals don’t need to distinguish half the 20MHz as primary and half as secondary. Some proposals do.</a:t>
            </a:r>
          </a:p>
          <a:p>
            <a:pPr>
              <a:spcBef>
                <a:spcPts val="1200"/>
              </a:spcBef>
              <a:buFont typeface="Arial" panose="020B0604020202020204" pitchFamily="34" charset="0"/>
              <a:buChar char="•"/>
            </a:pPr>
            <a:r>
              <a:rPr lang="en-US" dirty="0"/>
              <a:t>What should be the detection sensitivity and timing of secondary channel and how to achieve that?</a:t>
            </a:r>
          </a:p>
          <a:p>
            <a:pPr lvl="1">
              <a:spcBef>
                <a:spcPts val="900"/>
              </a:spcBef>
              <a:buFont typeface="Arial" panose="020B0604020202020204" pitchFamily="34" charset="0"/>
              <a:buChar char="•"/>
            </a:pPr>
            <a:r>
              <a:rPr lang="en-US" dirty="0"/>
              <a:t>There were different mechanisms presented, but no consensus yet on one preferred.</a:t>
            </a:r>
          </a:p>
          <a:p>
            <a:pPr>
              <a:spcBef>
                <a:spcPts val="1200"/>
              </a:spcBef>
              <a:buFont typeface="Arial" panose="020B0604020202020204" pitchFamily="34" charset="0"/>
              <a:buChar char="•"/>
            </a:pPr>
            <a:r>
              <a:rPr lang="en-US" dirty="0"/>
              <a:t>20MHz channel access scheme</a:t>
            </a:r>
          </a:p>
          <a:p>
            <a:pPr lvl="1">
              <a:spcBef>
                <a:spcPts val="1200"/>
              </a:spcBef>
              <a:buFont typeface="Arial" panose="020B0604020202020204" pitchFamily="34" charset="0"/>
              <a:buChar char="•"/>
            </a:pPr>
            <a:r>
              <a:rPr lang="en-CA" dirty="0"/>
              <a:t>A</a:t>
            </a:r>
            <a:r>
              <a:rPr lang="en-US" dirty="0" err="1"/>
              <a:t>llow</a:t>
            </a:r>
            <a:r>
              <a:rPr lang="en-US" dirty="0"/>
              <a:t> 20 MHz only transmission scheme?</a:t>
            </a:r>
          </a:p>
          <a:p>
            <a:pPr lvl="1">
              <a:spcBef>
                <a:spcPts val="1200"/>
              </a:spcBef>
              <a:buFont typeface="Arial" panose="020B0604020202020204" pitchFamily="34" charset="0"/>
              <a:buChar char="•"/>
            </a:pPr>
            <a:r>
              <a:rPr lang="en-CA" dirty="0"/>
              <a:t>A</a:t>
            </a:r>
            <a:r>
              <a:rPr lang="en-US" dirty="0" err="1"/>
              <a:t>llow</a:t>
            </a:r>
            <a:r>
              <a:rPr lang="en-US" dirty="0"/>
              <a:t> use of 20 MHz with 10MHz fallback (if secondary channel is busy)?</a:t>
            </a:r>
          </a:p>
          <a:p>
            <a:pPr lvl="1">
              <a:spcBef>
                <a:spcPts val="1200"/>
              </a:spcBef>
              <a:buFont typeface="Arial" panose="020B0604020202020204" pitchFamily="34" charset="0"/>
              <a:buChar char="•"/>
            </a:pPr>
            <a:r>
              <a:rPr lang="en-CA" dirty="0"/>
              <a:t>A</a:t>
            </a:r>
            <a:r>
              <a:rPr lang="en-US" dirty="0" err="1"/>
              <a:t>llow</a:t>
            </a:r>
            <a:r>
              <a:rPr lang="en-US" dirty="0"/>
              <a:t> only one or both of the above two modes?</a:t>
            </a:r>
          </a:p>
        </p:txBody>
      </p:sp>
      <p:sp>
        <p:nvSpPr>
          <p:cNvPr id="4" name="Slide Number Placeholder 3">
            <a:extLst>
              <a:ext uri="{FF2B5EF4-FFF2-40B4-BE49-F238E27FC236}">
                <a16:creationId xmlns:a16="http://schemas.microsoft.com/office/drawing/2014/main" id="{96ACDC4F-08B8-4951-8CA3-7A798871088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Date Placeholder 4">
            <a:extLst>
              <a:ext uri="{FF2B5EF4-FFF2-40B4-BE49-F238E27FC236}">
                <a16:creationId xmlns:a16="http://schemas.microsoft.com/office/drawing/2014/main" id="{3B09CAF3-E113-4D5F-9693-EEAEBCE30DAE}"/>
              </a:ext>
            </a:extLst>
          </p:cNvPr>
          <p:cNvSpPr>
            <a:spLocks noGrp="1"/>
          </p:cNvSpPr>
          <p:nvPr>
            <p:ph type="dt" idx="15"/>
          </p:nvPr>
        </p:nvSpPr>
        <p:spPr/>
        <p:txBody>
          <a:bodyPr/>
          <a:lstStyle/>
          <a:p>
            <a:r>
              <a:rPr lang="en-US" dirty="0"/>
              <a:t>July 2019</a:t>
            </a:r>
            <a:endParaRPr lang="en-GB" dirty="0"/>
          </a:p>
        </p:txBody>
      </p:sp>
      <p:sp>
        <p:nvSpPr>
          <p:cNvPr id="6" name="Footer Placeholder 5">
            <a:extLst>
              <a:ext uri="{FF2B5EF4-FFF2-40B4-BE49-F238E27FC236}">
                <a16:creationId xmlns:a16="http://schemas.microsoft.com/office/drawing/2014/main" id="{ABE90558-4190-4BBD-9E7E-5B17734D7685}"/>
              </a:ext>
            </a:extLst>
          </p:cNvPr>
          <p:cNvSpPr>
            <a:spLocks noGrp="1"/>
          </p:cNvSpPr>
          <p:nvPr>
            <p:ph type="ftr" idx="16"/>
          </p:nvPr>
        </p:nvSpPr>
        <p:spPr/>
        <p:txBody>
          <a:bodyPr/>
          <a:lstStyle/>
          <a:p>
            <a:r>
              <a:rPr lang="en-GB" dirty="0"/>
              <a:t>James Lepp, BlackBerry</a:t>
            </a:r>
            <a:endParaRPr lang="en-GB" kern="0" dirty="0"/>
          </a:p>
        </p:txBody>
      </p:sp>
    </p:spTree>
    <p:extLst>
      <p:ext uri="{BB962C8B-B14F-4D97-AF65-F5344CB8AC3E}">
        <p14:creationId xmlns:p14="http://schemas.microsoft.com/office/powerpoint/2010/main" val="454880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C82B0-DAA4-482B-BFB4-F1EFE5EEC25C}"/>
              </a:ext>
            </a:extLst>
          </p:cNvPr>
          <p:cNvSpPr>
            <a:spLocks noGrp="1"/>
          </p:cNvSpPr>
          <p:nvPr>
            <p:ph type="title"/>
          </p:nvPr>
        </p:nvSpPr>
        <p:spPr/>
        <p:txBody>
          <a:bodyPr/>
          <a:lstStyle/>
          <a:p>
            <a:r>
              <a:rPr lang="en-CA" dirty="0"/>
              <a:t>Possible Straw Poll</a:t>
            </a:r>
            <a:endParaRPr lang="en-US" dirty="0"/>
          </a:p>
        </p:txBody>
      </p:sp>
      <p:sp>
        <p:nvSpPr>
          <p:cNvPr id="3" name="Content Placeholder 2">
            <a:extLst>
              <a:ext uri="{FF2B5EF4-FFF2-40B4-BE49-F238E27FC236}">
                <a16:creationId xmlns:a16="http://schemas.microsoft.com/office/drawing/2014/main" id="{CCD07AF5-A426-44ED-AB8A-FAA5E1972190}"/>
              </a:ext>
            </a:extLst>
          </p:cNvPr>
          <p:cNvSpPr>
            <a:spLocks noGrp="1"/>
          </p:cNvSpPr>
          <p:nvPr>
            <p:ph idx="1"/>
          </p:nvPr>
        </p:nvSpPr>
        <p:spPr/>
        <p:txBody>
          <a:bodyPr/>
          <a:lstStyle/>
          <a:p>
            <a:pPr marL="0" indent="0"/>
            <a:r>
              <a:rPr lang="en-CA" dirty="0"/>
              <a:t>Do you agree to add the following functional requirements to the 802.11bd FRD?</a:t>
            </a:r>
          </a:p>
          <a:p>
            <a:pPr>
              <a:buFont typeface="Arial" panose="020B0604020202020204" pitchFamily="34" charset="0"/>
              <a:buChar char="•"/>
            </a:pPr>
            <a:r>
              <a:rPr lang="en-CA" b="0" dirty="0"/>
              <a:t>11bd 20 MHz channel access mechanism shall require one receiver only.</a:t>
            </a:r>
          </a:p>
          <a:p>
            <a:pPr>
              <a:buFont typeface="Arial" panose="020B0604020202020204" pitchFamily="34" charset="0"/>
              <a:buChar char="•"/>
            </a:pPr>
            <a:r>
              <a:rPr lang="en-CA" b="0" dirty="0"/>
              <a:t>11bd 20 MHz channel access shall apply identical detection sensitivity on both 10 MHz channels</a:t>
            </a:r>
          </a:p>
          <a:p>
            <a:pPr marL="0" indent="0"/>
            <a:r>
              <a:rPr lang="en-CA" b="0" dirty="0"/>
              <a:t>Y/N/A</a:t>
            </a:r>
          </a:p>
          <a:p>
            <a:pPr marL="0" indent="0"/>
            <a:endParaRPr lang="en-CA" b="0" dirty="0"/>
          </a:p>
          <a:p>
            <a:pPr marL="0" indent="0"/>
            <a:r>
              <a:rPr lang="en-CA" b="0" dirty="0"/>
              <a:t>		</a:t>
            </a:r>
            <a:r>
              <a:rPr lang="en-CA" b="0" i="1" dirty="0"/>
              <a:t>					(split in two if one is more agreeable than the other)</a:t>
            </a:r>
          </a:p>
          <a:p>
            <a:endParaRPr lang="en-US" dirty="0"/>
          </a:p>
        </p:txBody>
      </p:sp>
      <p:sp>
        <p:nvSpPr>
          <p:cNvPr id="4" name="Slide Number Placeholder 3">
            <a:extLst>
              <a:ext uri="{FF2B5EF4-FFF2-40B4-BE49-F238E27FC236}">
                <a16:creationId xmlns:a16="http://schemas.microsoft.com/office/drawing/2014/main" id="{93A77080-F2A3-492B-93AF-CB459817EBC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B6363B57-3E95-41B7-9762-680CD3E07D72}"/>
              </a:ext>
            </a:extLst>
          </p:cNvPr>
          <p:cNvSpPr>
            <a:spLocks noGrp="1"/>
          </p:cNvSpPr>
          <p:nvPr>
            <p:ph type="dt" idx="15"/>
          </p:nvPr>
        </p:nvSpPr>
        <p:spPr/>
        <p:txBody>
          <a:bodyPr/>
          <a:lstStyle/>
          <a:p>
            <a:r>
              <a:rPr lang="en-US"/>
              <a:t>Month Year</a:t>
            </a:r>
            <a:endParaRPr lang="en-GB" dirty="0"/>
          </a:p>
        </p:txBody>
      </p:sp>
      <p:sp>
        <p:nvSpPr>
          <p:cNvPr id="6" name="Footer Placeholder 5">
            <a:extLst>
              <a:ext uri="{FF2B5EF4-FFF2-40B4-BE49-F238E27FC236}">
                <a16:creationId xmlns:a16="http://schemas.microsoft.com/office/drawing/2014/main" id="{9171FEA7-829C-4333-B589-38EC45414ACB}"/>
              </a:ext>
            </a:extLst>
          </p:cNvPr>
          <p:cNvSpPr>
            <a:spLocks noGrp="1"/>
          </p:cNvSpPr>
          <p:nvPr>
            <p:ph type="ftr" idx="16"/>
          </p:nvPr>
        </p:nvSpPr>
        <p:spPr/>
        <p:txBody>
          <a:bodyPr/>
          <a:lstStyle/>
          <a:p>
            <a:r>
              <a:rPr lang="en-GB" dirty="0"/>
              <a:t>James Lepp, BlackBerry</a:t>
            </a:r>
            <a:endParaRPr lang="en-GB" kern="0" dirty="0"/>
          </a:p>
        </p:txBody>
      </p:sp>
    </p:spTree>
    <p:extLst>
      <p:ext uri="{BB962C8B-B14F-4D97-AF65-F5344CB8AC3E}">
        <p14:creationId xmlns:p14="http://schemas.microsoft.com/office/powerpoint/2010/main" val="4322657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37592</TotalTime>
  <Words>415</Words>
  <Application>Microsoft Office PowerPoint</Application>
  <PresentationFormat>Widescreen</PresentationFormat>
  <Paragraphs>51</Paragraphs>
  <Slides>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MS Gothic</vt:lpstr>
      <vt:lpstr>Arial</vt:lpstr>
      <vt:lpstr>Arial Unicode MS</vt:lpstr>
      <vt:lpstr>Times New Roman</vt:lpstr>
      <vt:lpstr>Office Theme</vt:lpstr>
      <vt:lpstr>Document</vt:lpstr>
      <vt:lpstr>20MHz Channel Discussion Status</vt:lpstr>
      <vt:lpstr>20 MHz Contributions</vt:lpstr>
      <vt:lpstr>Possible agreements</vt:lpstr>
      <vt:lpstr>Unresolved</vt:lpstr>
      <vt:lpstr>Possible 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Toledano</dc:creator>
  <cp:lastModifiedBy>James Lepp</cp:lastModifiedBy>
  <cp:revision>980</cp:revision>
  <cp:lastPrinted>1601-01-01T00:00:00Z</cp:lastPrinted>
  <dcterms:created xsi:type="dcterms:W3CDTF">2018-10-25T12:07:45Z</dcterms:created>
  <dcterms:modified xsi:type="dcterms:W3CDTF">2019-07-18T06:00:02Z</dcterms:modified>
</cp:coreProperties>
</file>