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2"/>
    <p:sldId id="257" r:id="rId3"/>
    <p:sldId id="258" r:id="rId4"/>
    <p:sldId id="264" r:id="rId5"/>
    <p:sldId id="302" r:id="rId6"/>
    <p:sldId id="305" r:id="rId7"/>
    <p:sldId id="306" r:id="rId8"/>
    <p:sldId id="304" r:id="rId9"/>
    <p:sldId id="307" r:id="rId10"/>
    <p:sldId id="308" r:id="rId11"/>
    <p:sldId id="309" r:id="rId12"/>
    <p:sldId id="310" r:id="rId13"/>
    <p:sldId id="297" r:id="rId14"/>
    <p:sldId id="29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5"/>
    <p:restoredTop sz="93301"/>
  </p:normalViewPr>
  <p:slideViewPr>
    <p:cSldViewPr snapToGrid="0" snapToObjects="1">
      <p:cViewPr varScale="1">
        <p:scale>
          <a:sx n="98" d="100"/>
          <a:sy n="98" d="100"/>
        </p:scale>
        <p:origin x="1752"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38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CC5126-6619-48EE-95F2-DFD2E454218F}" type="datetimeFigureOut">
              <a:rPr lang="en-US" smtClean="0"/>
              <a:pPr/>
              <a:t>7/16/19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0FD2C-59A3-4354-9D80-14331EAA930D}" type="slidenum">
              <a:rPr lang="en-US" smtClean="0"/>
              <a:pPr/>
              <a:t>‹#›</a:t>
            </a:fld>
            <a:endParaRPr lang="en-US"/>
          </a:p>
        </p:txBody>
      </p:sp>
    </p:spTree>
    <p:extLst>
      <p:ext uri="{BB962C8B-B14F-4D97-AF65-F5344CB8AC3E}">
        <p14:creationId xmlns:p14="http://schemas.microsoft.com/office/powerpoint/2010/main" val="392722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99028586"/>
      </p:ext>
    </p:extLst>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Title Text"/>
          <p:cNvSpPr txBox="1">
            <a:spLocks noGrp="1"/>
          </p:cNvSpPr>
          <p:nvPr>
            <p:ph type="title"/>
          </p:nvPr>
        </p:nvSpPr>
        <p:spPr>
          <a:xfrm>
            <a:off x="685800" y="2130425"/>
            <a:ext cx="7772400" cy="1470025"/>
          </a:xfrm>
          <a:prstGeom prst="rect">
            <a:avLst/>
          </a:prstGeom>
        </p:spPr>
        <p:txBody>
          <a:bodyPr anchor="ctr"/>
          <a:lstStyle>
            <a:lvl1pPr algn="ctr">
              <a:defRPr sz="3200" cap="none"/>
            </a:lvl1pPr>
          </a:lstStyle>
          <a:p>
            <a:r>
              <a:t>Title Text</a:t>
            </a:r>
          </a:p>
        </p:txBody>
      </p:sp>
      <p:sp>
        <p:nvSpPr>
          <p:cNvPr id="18" name="Body Level One…"/>
          <p:cNvSpPr txBox="1">
            <a:spLocks noGrp="1"/>
          </p:cNvSpPr>
          <p:nvPr>
            <p:ph type="body" sz="quarter" idx="1"/>
          </p:nvPr>
        </p:nvSpPr>
        <p:spPr>
          <a:xfrm>
            <a:off x="1371600" y="3886200"/>
            <a:ext cx="6400800" cy="1752600"/>
          </a:xfrm>
          <a:prstGeom prst="rect">
            <a:avLst/>
          </a:prstGeom>
        </p:spPr>
        <p:txBody>
          <a:bodyPr anchor="t"/>
          <a:lstStyle>
            <a:lvl1pPr algn="ctr">
              <a:defRPr sz="2400"/>
            </a:lvl1pPr>
            <a:lvl2pPr algn="ctr">
              <a:defRPr sz="2400"/>
            </a:lvl2pPr>
            <a:lvl3pPr algn="ctr">
              <a:defRPr sz="2400"/>
            </a:lvl3pPr>
            <a:lvl4pPr algn="ctr">
              <a:defRPr sz="2400"/>
            </a:lvl4pPr>
            <a:lvl5pPr algn="ctr">
              <a:defRPr sz="2400"/>
            </a:lvl5p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27" name="Body Level One…"/>
          <p:cNvSpPr txBox="1">
            <a:spLocks noGrp="1"/>
          </p:cNvSpPr>
          <p:nvPr>
            <p:ph type="body" idx="1"/>
          </p:nvPr>
        </p:nvSpPr>
        <p:spPr>
          <a:xfrm>
            <a:off x="134705" y="1374775"/>
            <a:ext cx="8874591" cy="5021263"/>
          </a:xfrm>
          <a:prstGeom prst="rect">
            <a:avLst/>
          </a:prstGeom>
        </p:spPr>
        <p:txBody>
          <a:bodyPr anchor="t"/>
          <a:lstStyle>
            <a:lvl1pPr marL="228600" indent="-228600">
              <a:buSzPct val="100000"/>
              <a:buChar char="•"/>
              <a:defRPr sz="2400" b="0"/>
            </a:lvl1pPr>
            <a:lvl2pPr marL="571500" indent="-228600">
              <a:buSzPct val="100000"/>
              <a:buChar char="-"/>
              <a:defRPr sz="2400" b="0"/>
            </a:lvl2pPr>
            <a:lvl3pPr>
              <a:defRPr sz="2400" b="0"/>
            </a:lvl3pPr>
            <a:lvl4pPr>
              <a:defRPr sz="2400" b="0"/>
            </a:lvl4pPr>
            <a:lvl5pPr>
              <a:defRPr sz="24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prstGeom prst="rect">
            <a:avLst/>
          </a:prstGeom>
        </p:spPr>
        <p:txBody>
          <a:bodyPr/>
          <a:lstStyle/>
          <a:p>
            <a:r>
              <a:t>Title Text</a:t>
            </a:r>
          </a:p>
        </p:txBody>
      </p:sp>
      <p:sp>
        <p:nvSpPr>
          <p:cNvPr id="36"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45" name="Body Level One…"/>
          <p:cNvSpPr txBox="1">
            <a:spLocks noGrp="1"/>
          </p:cNvSpPr>
          <p:nvPr>
            <p:ph type="body" sz="half" idx="1"/>
          </p:nvPr>
        </p:nvSpPr>
        <p:spPr>
          <a:xfrm>
            <a:off x="685800" y="1981200"/>
            <a:ext cx="3808413" cy="4113213"/>
          </a:xfrm>
          <a:prstGeom prst="rect">
            <a:avLst/>
          </a:prstGeom>
        </p:spPr>
        <p:txBody>
          <a:bodyPr anchor="t"/>
          <a:lstStyle>
            <a:lvl1pPr marL="342900" indent="-342900">
              <a:defRPr sz="2800"/>
            </a:lvl1pPr>
            <a:lvl2pPr marL="342900">
              <a:defRPr sz="2800"/>
            </a:lvl2pPr>
            <a:lvl3pPr marL="342900">
              <a:defRPr sz="2800"/>
            </a:lvl3pPr>
            <a:lvl4pPr marL="342900">
              <a:defRPr sz="2800"/>
            </a:lvl4pPr>
            <a:lvl5pPr marL="342900">
              <a:defRPr sz="2800"/>
            </a:lvl5pPr>
          </a:lstStyle>
          <a:p>
            <a:r>
              <a:t>Body Level One</a:t>
            </a:r>
          </a:p>
          <a:p>
            <a:pPr lvl="1"/>
            <a:r>
              <a:t>Body Level Two</a:t>
            </a:r>
          </a:p>
          <a:p>
            <a:pPr lvl="2"/>
            <a:r>
              <a:t>Body Level Three</a:t>
            </a:r>
          </a:p>
          <a:p>
            <a:pPr lvl="3"/>
            <a:r>
              <a:t>Body Level Four</a:t>
            </a:r>
          </a:p>
          <a:p>
            <a:pPr lvl="4"/>
            <a:r>
              <a:t>Body Level Five</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57200" y="274638"/>
            <a:ext cx="8229600" cy="1143001"/>
          </a:xfrm>
          <a:prstGeom prst="rect">
            <a:avLst/>
          </a:prstGeom>
        </p:spPr>
        <p:txBody>
          <a:bodyPr anchor="ctr"/>
          <a:lstStyle>
            <a:lvl1pPr algn="ctr">
              <a:defRPr sz="3200" cap="none"/>
            </a:lvl1pPr>
          </a:lstStyle>
          <a:p>
            <a:r>
              <a:t>Title Text</a:t>
            </a:r>
          </a:p>
        </p:txBody>
      </p:sp>
      <p:sp>
        <p:nvSpPr>
          <p:cNvPr id="54" name="Body Level One…"/>
          <p:cNvSpPr txBox="1">
            <a:spLocks noGrp="1"/>
          </p:cNvSpPr>
          <p:nvPr>
            <p:ph type="body" sz="quarter" idx="1"/>
          </p:nvPr>
        </p:nvSpPr>
        <p:spPr>
          <a:xfrm>
            <a:off x="457200" y="1535112"/>
            <a:ext cx="4040188" cy="639763"/>
          </a:xfrm>
          <a:prstGeom prst="rect">
            <a:avLst/>
          </a:prstGeom>
        </p:spPr>
        <p:txBody>
          <a:bodyPr/>
          <a:lstStyle>
            <a:lvl1pPr>
              <a:defRPr sz="2400"/>
            </a:lvl1pPr>
            <a:lvl2pPr>
              <a:defRPr sz="2400"/>
            </a:lvl2pPr>
            <a:lvl3pPr>
              <a:defRPr sz="2400"/>
            </a:lvl3pPr>
            <a:lvl4pPr>
              <a:defRPr sz="2400"/>
            </a:lvl4pPr>
            <a:lvl5pPr>
              <a:defRPr sz="2400"/>
            </a:lvl5pPr>
          </a:lstStyle>
          <a:p>
            <a:r>
              <a:t>Body Level One</a:t>
            </a:r>
          </a:p>
          <a:p>
            <a:pPr lvl="1"/>
            <a:r>
              <a:t>Body Level Two</a:t>
            </a:r>
          </a:p>
          <a:p>
            <a:pPr lvl="2"/>
            <a:r>
              <a:t>Body Level Three</a:t>
            </a:r>
          </a:p>
          <a:p>
            <a:pPr lvl="3"/>
            <a:r>
              <a:t>Body Level Four</a:t>
            </a:r>
          </a:p>
          <a:p>
            <a:pPr lvl="4"/>
            <a:r>
              <a:t>Body Level Five</a:t>
            </a:r>
          </a:p>
        </p:txBody>
      </p:sp>
      <p:sp>
        <p:nvSpPr>
          <p:cNvPr id="55" name="Rectangle"/>
          <p:cNvSpPr>
            <a:spLocks noGrp="1"/>
          </p:cNvSpPr>
          <p:nvPr>
            <p:ph type="body" sz="quarter" idx="13"/>
          </p:nvPr>
        </p:nvSpPr>
        <p:spPr>
          <a:xfrm>
            <a:off x="4645025" y="1535112"/>
            <a:ext cx="4041775" cy="639769"/>
          </a:xfrm>
          <a:prstGeom prst="rect">
            <a:avLst/>
          </a:prstGeom>
        </p:spPr>
        <p:txBody>
          <a:bodyPr/>
          <a:lstStyle/>
          <a:p>
            <a:endParaRP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6515100" y="685800"/>
            <a:ext cx="1941516" cy="5408613"/>
          </a:xfrm>
          <a:prstGeom prst="rect">
            <a:avLst/>
          </a:prstGeom>
        </p:spPr>
        <p:txBody>
          <a:bodyPr anchor="ctr"/>
          <a:lstStyle>
            <a:lvl1pPr algn="ctr">
              <a:defRPr sz="3200" cap="none"/>
            </a:lvl1pPr>
          </a:lstStyle>
          <a:p>
            <a:r>
              <a:t>Title Text</a:t>
            </a:r>
          </a:p>
        </p:txBody>
      </p:sp>
      <p:sp>
        <p:nvSpPr>
          <p:cNvPr id="79" name="Body Level One…"/>
          <p:cNvSpPr txBox="1">
            <a:spLocks noGrp="1"/>
          </p:cNvSpPr>
          <p:nvPr>
            <p:ph type="body" idx="1"/>
          </p:nvPr>
        </p:nvSpPr>
        <p:spPr>
          <a:xfrm>
            <a:off x="685800" y="685800"/>
            <a:ext cx="5676900" cy="54086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685797" y="609595"/>
            <a:ext cx="7772405" cy="1596"/>
          </a:xfrm>
          <a:prstGeom prst="line">
            <a:avLst/>
          </a:prstGeom>
          <a:ln w="12600">
            <a:solidFill>
              <a:srgbClr val="000000"/>
            </a:solidFill>
            <a:miter/>
          </a:ln>
        </p:spPr>
        <p:txBody>
          <a:bodyPr lIns="45718" tIns="45718" rIns="45718" bIns="45718"/>
          <a:lstStyle/>
          <a:p>
            <a:endParaRPr/>
          </a:p>
        </p:txBody>
      </p:sp>
      <p:sp>
        <p:nvSpPr>
          <p:cNvPr id="3" name="Submission"/>
          <p:cNvSpPr txBox="1"/>
          <p:nvPr/>
        </p:nvSpPr>
        <p:spPr>
          <a:xfrm>
            <a:off x="684212" y="6475412"/>
            <a:ext cx="724099" cy="1840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t>Submission</a:t>
            </a:r>
          </a:p>
        </p:txBody>
      </p:sp>
      <p:sp>
        <p:nvSpPr>
          <p:cNvPr id="4" name="Line"/>
          <p:cNvSpPr/>
          <p:nvPr/>
        </p:nvSpPr>
        <p:spPr>
          <a:xfrm>
            <a:off x="685797" y="6476998"/>
            <a:ext cx="7848605" cy="1590"/>
          </a:xfrm>
          <a:prstGeom prst="line">
            <a:avLst/>
          </a:prstGeom>
          <a:ln w="12600">
            <a:solidFill>
              <a:srgbClr val="000000"/>
            </a:solidFill>
            <a:miter/>
          </a:ln>
        </p:spPr>
        <p:txBody>
          <a:bodyPr lIns="45718" tIns="45718" rIns="45718" bIns="45718"/>
          <a:lstStyle/>
          <a:p>
            <a:endParaRPr/>
          </a:p>
        </p:txBody>
      </p:sp>
      <p:sp>
        <p:nvSpPr>
          <p:cNvPr id="5" name="doc.: IEEE 802.11-17/xxxxr0"/>
          <p:cNvSpPr txBox="1"/>
          <p:nvPr/>
        </p:nvSpPr>
        <p:spPr>
          <a:xfrm>
            <a:off x="4992161" y="353219"/>
            <a:ext cx="3500464" cy="27699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dirty="0"/>
              <a:t>doc.: IEEE 802.1</a:t>
            </a:r>
            <a:r>
              <a:rPr lang="en-US" dirty="0"/>
              <a:t>1</a:t>
            </a:r>
            <a:r>
              <a:rPr dirty="0"/>
              <a:t>-1</a:t>
            </a:r>
            <a:r>
              <a:rPr lang="en-US" dirty="0"/>
              <a:t>9</a:t>
            </a:r>
            <a:r>
              <a:rPr dirty="0"/>
              <a:t>/</a:t>
            </a:r>
            <a:r>
              <a:rPr kumimoji="0" lang="en-US" sz="1800" b="1" i="0" u="none" strike="noStrike" cap="none" spc="0" normalizeH="0" baseline="0" dirty="0">
                <a:ln>
                  <a:noFill/>
                </a:ln>
                <a:solidFill>
                  <a:srgbClr val="000000"/>
                </a:solidFill>
                <a:effectLst/>
                <a:uFillTx/>
                <a:latin typeface="+mj-lt"/>
                <a:ea typeface="+mj-ea"/>
                <a:cs typeface="+mj-cs"/>
                <a:sym typeface="Times New Roman"/>
              </a:rPr>
              <a:t>1320</a:t>
            </a:r>
            <a:r>
              <a:rPr dirty="0"/>
              <a:t>r0</a:t>
            </a:r>
            <a:r>
              <a:rPr lang="en-US" dirty="0"/>
              <a:t>0</a:t>
            </a:r>
            <a:endParaRPr dirty="0"/>
          </a:p>
        </p:txBody>
      </p:sp>
      <p:sp>
        <p:nvSpPr>
          <p:cNvPr id="6" name="March 2017"/>
          <p:cNvSpPr txBox="1"/>
          <p:nvPr/>
        </p:nvSpPr>
        <p:spPr>
          <a:xfrm>
            <a:off x="696910" y="329427"/>
            <a:ext cx="2303455" cy="27699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lang="en-US" dirty="0"/>
              <a:t>July</a:t>
            </a:r>
            <a:r>
              <a:rPr dirty="0"/>
              <a:t> 201</a:t>
            </a:r>
            <a:r>
              <a:rPr lang="en-US" dirty="0"/>
              <a:t>9</a:t>
            </a:r>
            <a:endParaRPr dirty="0"/>
          </a:p>
        </p:txBody>
      </p:sp>
      <p:sp>
        <p:nvSpPr>
          <p:cNvPr id="7" name="Submission"/>
          <p:cNvSpPr txBox="1"/>
          <p:nvPr/>
        </p:nvSpPr>
        <p:spPr>
          <a:xfrm>
            <a:off x="6807220" y="6504244"/>
            <a:ext cx="1767766" cy="1840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rPr dirty="0"/>
              <a:t>Mark</a:t>
            </a:r>
            <a:r>
              <a:rPr lang="en-US" dirty="0"/>
              <a:t>s (</a:t>
            </a:r>
            <a:r>
              <a:rPr lang="en-US" dirty="0" err="1"/>
              <a:t>EthAirNet</a:t>
            </a:r>
            <a:r>
              <a:rPr lang="en-US" dirty="0"/>
              <a:t>)</a:t>
            </a:r>
            <a:endParaRPr dirty="0"/>
          </a:p>
        </p:txBody>
      </p:sp>
      <p:sp>
        <p:nvSpPr>
          <p:cNvPr id="8" name="Title Text"/>
          <p:cNvSpPr txBox="1">
            <a:spLocks noGrp="1"/>
          </p:cNvSpPr>
          <p:nvPr>
            <p:ph type="title"/>
          </p:nvPr>
        </p:nvSpPr>
        <p:spPr>
          <a:xfrm>
            <a:off x="722312" y="4406900"/>
            <a:ext cx="7772401" cy="1362075"/>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normAutofit/>
          </a:bodyPr>
          <a:lstStyle/>
          <a:p>
            <a:r>
              <a:t>Title Text</a:t>
            </a:r>
          </a:p>
        </p:txBody>
      </p:sp>
      <p:sp>
        <p:nvSpPr>
          <p:cNvPr id="9" name="Body Level One…"/>
          <p:cNvSpPr txBox="1">
            <a:spLocks noGrp="1"/>
          </p:cNvSpPr>
          <p:nvPr>
            <p:ph type="body" idx="1"/>
          </p:nvPr>
        </p:nvSpPr>
        <p:spPr>
          <a:xfrm>
            <a:off x="722312" y="2906713"/>
            <a:ext cx="7772401" cy="150019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nchor="b">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4526756" y="6475412"/>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1pPr>
      <a:lvl2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2pPr>
      <a:lvl3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3pPr>
      <a:lvl4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4pPr>
      <a:lvl5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5pPr>
      <a:lvl6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6pPr>
      <a:lvl7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7pPr>
      <a:lvl8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8pPr>
      <a:lvl9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9pPr>
    </p:titleStyle>
    <p:bodyStyle>
      <a:lvl1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1pPr>
      <a:lvl2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2pPr>
      <a:lvl3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3pPr>
      <a:lvl4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4pPr>
      <a:lvl5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5pPr>
      <a:lvl6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6pPr>
      <a:lvl7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7pPr>
      <a:lvl8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8pPr>
      <a:lvl9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1pPr>
      <a:lvl2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2pPr>
      <a:lvl3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3pPr>
      <a:lvl4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4pPr>
      <a:lvl5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5pPr>
      <a:lvl6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6pPr>
      <a:lvl7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7pPr>
      <a:lvl8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8pPr>
      <a:lvl9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1.ieee802.org/tsn/802-1c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1</a:t>
            </a:fld>
            <a:endParaRPr/>
          </a:p>
        </p:txBody>
      </p:sp>
      <p:sp>
        <p:nvSpPr>
          <p:cNvPr id="90" name="Multiple AP Coordinated Synchronous  Extended Service Set (MACSESS): It's About Time"/>
          <p:cNvSpPr txBox="1">
            <a:spLocks noGrp="1"/>
          </p:cNvSpPr>
          <p:nvPr>
            <p:ph type="title"/>
          </p:nvPr>
        </p:nvSpPr>
        <p:spPr>
          <a:xfrm>
            <a:off x="685800" y="964239"/>
            <a:ext cx="7772400" cy="1905000"/>
          </a:xfrm>
          <a:prstGeom prst="rect">
            <a:avLst/>
          </a:prstGeom>
        </p:spPr>
        <p:txBody>
          <a:bodyPr>
            <a:normAutofit/>
          </a:bodyPr>
          <a:lstStyle/>
          <a:p>
            <a:pPr defTabSz="444768">
              <a:tabLst>
                <a:tab pos="901700" algn="l"/>
                <a:tab pos="1803400" algn="l"/>
                <a:tab pos="2705100" algn="l"/>
                <a:tab pos="3619500" algn="l"/>
                <a:tab pos="4521200" algn="l"/>
                <a:tab pos="5422900" algn="l"/>
                <a:tab pos="6324600" algn="l"/>
                <a:tab pos="7239000" algn="l"/>
                <a:tab pos="8140700" algn="l"/>
                <a:tab pos="9042400" algn="l"/>
                <a:tab pos="9956800" algn="l"/>
              </a:tabLst>
              <a:defRPr sz="3100"/>
            </a:pPr>
            <a:r>
              <a:rPr lang="en-US" dirty="0"/>
              <a:t>Assignment of Temporary Addresses </a:t>
            </a:r>
            <a:endParaRPr dirty="0"/>
          </a:p>
        </p:txBody>
      </p:sp>
      <p:sp>
        <p:nvSpPr>
          <p:cNvPr id="91" name="Date: 2017-03-14"/>
          <p:cNvSpPr txBox="1">
            <a:spLocks noGrp="1"/>
          </p:cNvSpPr>
          <p:nvPr>
            <p:ph type="body" sz="quarter" idx="1"/>
          </p:nvPr>
        </p:nvSpPr>
        <p:spPr>
          <a:xfrm>
            <a:off x="685800" y="2326883"/>
            <a:ext cx="7772400" cy="396882"/>
          </a:xfrm>
          <a:prstGeom prst="rect">
            <a:avLst/>
          </a:prstGeom>
        </p:spPr>
        <p:txBody>
          <a:bodyPr/>
          <a:lstStyle>
            <a:lvl1pPr marL="342900" indent="-342900" algn="ctr">
              <a:lnSpc>
                <a:spcPct val="90000"/>
              </a:lnSpc>
              <a:spcBef>
                <a:spcPts val="500"/>
              </a:spcBef>
              <a:buSzTx/>
              <a:buNone/>
              <a:tabLst>
                <a:tab pos="901700" algn="l"/>
                <a:tab pos="1816100" algn="l"/>
                <a:tab pos="2730500" algn="l"/>
                <a:tab pos="3644900" algn="l"/>
                <a:tab pos="4559300" algn="l"/>
                <a:tab pos="5473700" algn="l"/>
                <a:tab pos="6388100" algn="l"/>
                <a:tab pos="7302500" algn="l"/>
                <a:tab pos="8216900" algn="l"/>
                <a:tab pos="9131300" algn="l"/>
                <a:tab pos="10045700" algn="l"/>
              </a:tabLst>
              <a:defRPr sz="2000"/>
            </a:lvl1pPr>
          </a:lstStyle>
          <a:p>
            <a:r>
              <a:rPr dirty="0"/>
              <a:t>Date: 201</a:t>
            </a:r>
            <a:r>
              <a:rPr lang="en-US" dirty="0"/>
              <a:t>9</a:t>
            </a:r>
            <a:r>
              <a:rPr dirty="0"/>
              <a:t>-0</a:t>
            </a:r>
            <a:r>
              <a:rPr lang="en-US" dirty="0"/>
              <a:t>7</a:t>
            </a:r>
            <a:r>
              <a:rPr dirty="0"/>
              <a:t>-1</a:t>
            </a:r>
            <a:r>
              <a:rPr lang="en-US" dirty="0"/>
              <a:t>7</a:t>
            </a:r>
            <a:endParaRPr dirty="0"/>
          </a:p>
        </p:txBody>
      </p:sp>
      <p:sp>
        <p:nvSpPr>
          <p:cNvPr id="92" name="Authors:"/>
          <p:cNvSpPr txBox="1"/>
          <p:nvPr/>
        </p:nvSpPr>
        <p:spPr>
          <a:xfrm>
            <a:off x="533400" y="3484562"/>
            <a:ext cx="1447800" cy="37346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spAutoFit/>
          </a:bodyPr>
          <a:lstStyle>
            <a:lvl1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latin typeface="+mj-lt"/>
                <a:ea typeface="+mj-ea"/>
                <a:cs typeface="+mj-cs"/>
                <a:sym typeface="Times New Roman"/>
              </a:defRPr>
            </a:lvl1pPr>
          </a:lstStyle>
          <a:p>
            <a:r>
              <a:rPr dirty="0"/>
              <a:t>Authors:</a:t>
            </a:r>
          </a:p>
        </p:txBody>
      </p:sp>
      <p:graphicFrame>
        <p:nvGraphicFramePr>
          <p:cNvPr id="93" name="Table"/>
          <p:cNvGraphicFramePr/>
          <p:nvPr/>
        </p:nvGraphicFramePr>
        <p:xfrm>
          <a:off x="733933" y="3921125"/>
          <a:ext cx="7572756" cy="1972636"/>
        </p:xfrm>
        <a:graphic>
          <a:graphicData uri="http://schemas.openxmlformats.org/drawingml/2006/table">
            <a:tbl>
              <a:tblPr firstRow="1" bandRow="1">
                <a:tableStyleId>{4C3C2611-4C71-4FC5-86AE-919BDF0F9419}</a:tableStyleId>
              </a:tblPr>
              <a:tblGrid>
                <a:gridCol w="1547009">
                  <a:extLst>
                    <a:ext uri="{9D8B030D-6E8A-4147-A177-3AD203B41FA5}">
                      <a16:colId xmlns:a16="http://schemas.microsoft.com/office/drawing/2014/main" val="20000"/>
                    </a:ext>
                  </a:extLst>
                </a:gridCol>
                <a:gridCol w="1075662">
                  <a:extLst>
                    <a:ext uri="{9D8B030D-6E8A-4147-A177-3AD203B41FA5}">
                      <a16:colId xmlns:a16="http://schemas.microsoft.com/office/drawing/2014/main" val="20001"/>
                    </a:ext>
                  </a:extLst>
                </a:gridCol>
                <a:gridCol w="2101849">
                  <a:extLst>
                    <a:ext uri="{9D8B030D-6E8A-4147-A177-3AD203B41FA5}">
                      <a16:colId xmlns:a16="http://schemas.microsoft.com/office/drawing/2014/main" val="20002"/>
                    </a:ext>
                  </a:extLst>
                </a:gridCol>
                <a:gridCol w="1016841">
                  <a:extLst>
                    <a:ext uri="{9D8B030D-6E8A-4147-A177-3AD203B41FA5}">
                      <a16:colId xmlns:a16="http://schemas.microsoft.com/office/drawing/2014/main" val="20003"/>
                    </a:ext>
                  </a:extLst>
                </a:gridCol>
                <a:gridCol w="1831395">
                  <a:extLst>
                    <a:ext uri="{9D8B030D-6E8A-4147-A177-3AD203B41FA5}">
                      <a16:colId xmlns:a16="http://schemas.microsoft.com/office/drawing/2014/main" val="20004"/>
                    </a:ext>
                  </a:extLst>
                </a:gridCol>
              </a:tblGrid>
              <a:tr h="493159">
                <a:tc>
                  <a:txBody>
                    <a:bodyPr/>
                    <a:lstStyle/>
                    <a:p>
                      <a:pPr algn="l">
                        <a:defRPr sz="1800" b="0">
                          <a:solidFill>
                            <a:srgbClr val="000000"/>
                          </a:solidFill>
                        </a:defRPr>
                      </a:pPr>
                      <a:r>
                        <a:rPr sz="1200" b="1"/>
                        <a:t>Name</a:t>
                      </a:r>
                    </a:p>
                  </a:txBody>
                  <a:tcPr marL="0" marR="0" marT="0" marB="0" anchor="ctr" horzOverflow="overflow">
                    <a:lnL w="254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Address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Phone</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email</a:t>
                      </a:r>
                    </a:p>
                  </a:txBody>
                  <a:tcPr marL="0" marR="0" marT="0" marB="0" anchor="ctr" horzOverflow="overflow">
                    <a:lnL w="12700">
                      <a:solidFill>
                        <a:srgbClr val="535353"/>
                      </a:solidFill>
                    </a:lnL>
                    <a:lnR w="25400">
                      <a:solidFill>
                        <a:srgbClr val="535353"/>
                      </a:solidFill>
                    </a:lnR>
                    <a:lnT w="25400">
                      <a:solidFill>
                        <a:srgbClr val="535353"/>
                      </a:solidFill>
                    </a:lnT>
                    <a:lnB w="25400">
                      <a:solidFill>
                        <a:srgbClr val="535353"/>
                      </a:solidFill>
                    </a:lnB>
                    <a:noFill/>
                  </a:tcPr>
                </a:tc>
                <a:extLst>
                  <a:ext uri="{0D108BD9-81ED-4DB2-BD59-A6C34878D82A}">
                    <a16:rowId xmlns:a16="http://schemas.microsoft.com/office/drawing/2014/main" val="10000"/>
                  </a:ext>
                </a:extLst>
              </a:tr>
              <a:tr h="493159">
                <a:tc>
                  <a:txBody>
                    <a:bodyPr/>
                    <a:lstStyle/>
                    <a:p>
                      <a:pPr algn="l">
                        <a:defRPr sz="1800"/>
                      </a:pPr>
                      <a:r>
                        <a:rPr sz="1200"/>
                        <a:t>Roger Marks</a:t>
                      </a:r>
                    </a:p>
                  </a:txBody>
                  <a:tcPr marL="0" marR="0" marT="0" marB="0" anchor="ctr" horzOverflow="overflow">
                    <a:lnL w="254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EthAirNet Associates</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Denver, CO, USA</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1-802-capable</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roger@ethair.net</a:t>
                      </a:r>
                    </a:p>
                  </a:txBody>
                  <a:tcPr marL="0" marR="0" marT="0" marB="0" anchor="ctr" horzOverflow="overflow">
                    <a:lnL w="12700">
                      <a:solidFill>
                        <a:srgbClr val="535353"/>
                      </a:solidFill>
                    </a:lnL>
                    <a:lnR w="25400">
                      <a:solidFill>
                        <a:srgbClr val="535353"/>
                      </a:solidFill>
                    </a:lnR>
                    <a:lnT w="25400">
                      <a:solidFill>
                        <a:srgbClr val="535353"/>
                      </a:solidFill>
                    </a:lnT>
                    <a:lnB w="12700">
                      <a:solidFill>
                        <a:srgbClr val="535353"/>
                      </a:solidFill>
                    </a:lnB>
                    <a:noFill/>
                  </a:tcPr>
                </a:tc>
                <a:extLst>
                  <a:ext uri="{0D108BD9-81ED-4DB2-BD59-A6C34878D82A}">
                    <a16:rowId xmlns:a16="http://schemas.microsoft.com/office/drawing/2014/main" val="10001"/>
                  </a:ext>
                </a:extLst>
              </a:tr>
              <a:tr h="493159">
                <a:tc>
                  <a:txBody>
                    <a:bodyPr/>
                    <a:lstStyle/>
                    <a:p>
                      <a:pPr algn="l"/>
                      <a:endParaRPr/>
                    </a:p>
                  </a:txBody>
                  <a:tcPr marL="0"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extLst>
                  <a:ext uri="{0D108BD9-81ED-4DB2-BD59-A6C34878D82A}">
                    <a16:rowId xmlns:a16="http://schemas.microsoft.com/office/drawing/2014/main" val="10002"/>
                  </a:ext>
                </a:extLst>
              </a:tr>
              <a:tr h="493159">
                <a:tc>
                  <a:txBody>
                    <a:bodyPr/>
                    <a:lstStyle/>
                    <a:p>
                      <a:pPr algn="l"/>
                      <a:endParaRPr dirty="0"/>
                    </a:p>
                  </a:txBody>
                  <a:tcPr marL="0" marR="0" marT="0" marB="0" anchor="ctr" horzOverflow="overflow">
                    <a:lnL w="254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dirty="0"/>
                    </a:p>
                  </a:txBody>
                  <a:tcPr marL="0" marR="0" marT="0" marB="0" anchor="ctr" horzOverflow="overflow">
                    <a:lnL w="12700">
                      <a:solidFill>
                        <a:srgbClr val="535353"/>
                      </a:solidFill>
                    </a:lnL>
                    <a:lnR w="25400">
                      <a:solidFill>
                        <a:srgbClr val="535353"/>
                      </a:solidFill>
                    </a:lnR>
                    <a:lnT w="12700">
                      <a:solidFill>
                        <a:srgbClr val="535353"/>
                      </a:solidFill>
                    </a:lnT>
                    <a:lnB w="25400">
                      <a:solidFill>
                        <a:srgbClr val="535353"/>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10</a:t>
            </a:fld>
            <a:endParaRPr/>
          </a:p>
        </p:txBody>
      </p:sp>
      <p:pic>
        <p:nvPicPr>
          <p:cNvPr id="3" name="Picture 2">
            <a:extLst>
              <a:ext uri="{FF2B5EF4-FFF2-40B4-BE49-F238E27FC236}">
                <a16:creationId xmlns:a16="http://schemas.microsoft.com/office/drawing/2014/main" id="{963CB1FE-B945-2E48-9AC3-15D258A464FD}"/>
              </a:ext>
            </a:extLst>
          </p:cNvPr>
          <p:cNvPicPr>
            <a:picLocks noChangeAspect="1"/>
          </p:cNvPicPr>
          <p:nvPr/>
        </p:nvPicPr>
        <p:blipFill>
          <a:blip r:embed="rId2"/>
          <a:stretch>
            <a:fillRect/>
          </a:stretch>
        </p:blipFill>
        <p:spPr>
          <a:xfrm>
            <a:off x="1777607" y="744583"/>
            <a:ext cx="5606736" cy="5730829"/>
          </a:xfrm>
          <a:prstGeom prst="rect">
            <a:avLst/>
          </a:prstGeom>
        </p:spPr>
      </p:pic>
    </p:spTree>
    <p:extLst>
      <p:ext uri="{BB962C8B-B14F-4D97-AF65-F5344CB8AC3E}">
        <p14:creationId xmlns:p14="http://schemas.microsoft.com/office/powerpoint/2010/main" val="216474254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11</a:t>
            </a:fld>
            <a:endParaRPr/>
          </a:p>
        </p:txBody>
      </p:sp>
      <p:pic>
        <p:nvPicPr>
          <p:cNvPr id="2" name="Picture 1">
            <a:extLst>
              <a:ext uri="{FF2B5EF4-FFF2-40B4-BE49-F238E27FC236}">
                <a16:creationId xmlns:a16="http://schemas.microsoft.com/office/drawing/2014/main" id="{1BAAE663-2234-C348-B613-2FB6395D81F4}"/>
              </a:ext>
            </a:extLst>
          </p:cNvPr>
          <p:cNvPicPr>
            <a:picLocks noChangeAspect="1"/>
          </p:cNvPicPr>
          <p:nvPr/>
        </p:nvPicPr>
        <p:blipFill>
          <a:blip r:embed="rId2"/>
          <a:stretch>
            <a:fillRect/>
          </a:stretch>
        </p:blipFill>
        <p:spPr>
          <a:xfrm>
            <a:off x="1788544" y="671231"/>
            <a:ext cx="5678500" cy="5804182"/>
          </a:xfrm>
          <a:prstGeom prst="rect">
            <a:avLst/>
          </a:prstGeom>
        </p:spPr>
      </p:pic>
    </p:spTree>
    <p:extLst>
      <p:ext uri="{BB962C8B-B14F-4D97-AF65-F5344CB8AC3E}">
        <p14:creationId xmlns:p14="http://schemas.microsoft.com/office/powerpoint/2010/main" val="151455265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12</a:t>
            </a:fld>
            <a:endParaRPr/>
          </a:p>
        </p:txBody>
      </p:sp>
      <p:pic>
        <p:nvPicPr>
          <p:cNvPr id="4" name="Picture 3">
            <a:extLst>
              <a:ext uri="{FF2B5EF4-FFF2-40B4-BE49-F238E27FC236}">
                <a16:creationId xmlns:a16="http://schemas.microsoft.com/office/drawing/2014/main" id="{AE9BBD72-755E-D14F-B472-0FCC5FFFCF67}"/>
              </a:ext>
            </a:extLst>
          </p:cNvPr>
          <p:cNvPicPr>
            <a:picLocks noChangeAspect="1"/>
          </p:cNvPicPr>
          <p:nvPr/>
        </p:nvPicPr>
        <p:blipFill>
          <a:blip r:embed="rId2"/>
          <a:stretch>
            <a:fillRect/>
          </a:stretch>
        </p:blipFill>
        <p:spPr>
          <a:xfrm>
            <a:off x="860449" y="726441"/>
            <a:ext cx="7497707" cy="5748971"/>
          </a:xfrm>
          <a:prstGeom prst="rect">
            <a:avLst/>
          </a:prstGeom>
        </p:spPr>
      </p:pic>
    </p:spTree>
    <p:extLst>
      <p:ext uri="{BB962C8B-B14F-4D97-AF65-F5344CB8AC3E}">
        <p14:creationId xmlns:p14="http://schemas.microsoft.com/office/powerpoint/2010/main" val="382554459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t>Summary</a:t>
            </a:r>
          </a:p>
        </p:txBody>
      </p:sp>
      <p:sp>
        <p:nvSpPr>
          <p:cNvPr id="241" name="Text Placeholder 9"/>
          <p:cNvSpPr txBox="1">
            <a:spLocks noGrp="1"/>
          </p:cNvSpPr>
          <p:nvPr>
            <p:ph type="body" idx="1"/>
          </p:nvPr>
        </p:nvSpPr>
        <p:spPr>
          <a:xfrm>
            <a:off x="134704" y="1374775"/>
            <a:ext cx="8874592" cy="5021263"/>
          </a:xfrm>
          <a:prstGeom prst="rect">
            <a:avLst/>
          </a:prstGeom>
        </p:spPr>
        <p:txBody>
          <a:bodyPr/>
          <a:lstStyle/>
          <a:p>
            <a:pPr marL="226313" indent="-226313" defTabSz="444768">
              <a:spcBef>
                <a:spcPts val="500"/>
              </a:spcBef>
              <a:defRPr sz="2300"/>
            </a:pPr>
            <a:r>
              <a:rPr dirty="0"/>
              <a:t>The local address space is huge and valuable.</a:t>
            </a:r>
          </a:p>
          <a:p>
            <a:pPr marL="226313" indent="-226313" defTabSz="444768">
              <a:spcBef>
                <a:spcPts val="500"/>
              </a:spcBef>
              <a:defRPr sz="2300"/>
            </a:pPr>
            <a:r>
              <a:rPr lang="en-US" dirty="0"/>
              <a:t>Wireless LANs serve many purposes.</a:t>
            </a:r>
          </a:p>
          <a:p>
            <a:pPr marL="226313" indent="-226313" defTabSz="444768">
              <a:spcBef>
                <a:spcPts val="500"/>
              </a:spcBef>
              <a:defRPr sz="2300"/>
            </a:pPr>
            <a:r>
              <a:rPr lang="en-US" dirty="0"/>
              <a:t>In a single wireless LAN, the address space is shared by many types of devices with different needs.</a:t>
            </a:r>
          </a:p>
          <a:p>
            <a:pPr marL="226313" indent="-226313" defTabSz="444768">
              <a:spcBef>
                <a:spcPts val="500"/>
              </a:spcBef>
              <a:defRPr sz="2300"/>
            </a:pPr>
            <a:r>
              <a:rPr lang="en-US" sz="2300" dirty="0"/>
              <a:t>Let’s make room for multiple schemes to flourish and serve multiple purposes</a:t>
            </a:r>
            <a:r>
              <a:rPr lang="en-US" dirty="0"/>
              <a:t>.</a:t>
            </a:r>
            <a:endParaRPr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References</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fontScale="92500"/>
          </a:bodyPr>
          <a:lstStyle/>
          <a:p>
            <a:pPr marL="0" indent="0">
              <a:buNone/>
            </a:pPr>
            <a:r>
              <a:rPr lang="en-US" dirty="0"/>
              <a:t>[1] R. Marks, “Local MAC Addresses in the Overview and Architecture based on IEEE </a:t>
            </a:r>
            <a:r>
              <a:rPr lang="en-US" dirty="0" err="1"/>
              <a:t>Std</a:t>
            </a:r>
            <a:r>
              <a:rPr lang="en-US" dirty="0"/>
              <a:t> 802c,” 2017-09-13 (IEEE 802.11-17/1466r01)</a:t>
            </a:r>
          </a:p>
          <a:p>
            <a:pPr marL="0" indent="0">
              <a:buNone/>
            </a:pPr>
            <a:r>
              <a:rPr lang="en-US" dirty="0"/>
              <a:t>[2] IEEE Std 802c: IEEE Standard for Local and Metropolitan Area Networks: Overview and Architecture – Amendment 2: Local Medium Access Control (MAC) Address Usage (2017-06-15)</a:t>
            </a:r>
          </a:p>
          <a:p>
            <a:pPr marL="0" indent="0">
              <a:buNone/>
            </a:pPr>
            <a:r>
              <a:rPr lang="en-US" dirty="0"/>
              <a:t>[3] IEEE Project P802.1CQ, Multicast and Local Address Assignment &lt;https://1.ieee802.org/</a:t>
            </a:r>
            <a:r>
              <a:rPr lang="en-US" dirty="0" err="1"/>
              <a:t>tsn</a:t>
            </a:r>
            <a:r>
              <a:rPr lang="en-US" dirty="0"/>
              <a:t>/802-1cq&gt;</a:t>
            </a:r>
          </a:p>
          <a:p>
            <a:pPr marL="0" indent="0">
              <a:buNone/>
            </a:pPr>
            <a:r>
              <a:rPr lang="en-US" dirty="0"/>
              <a:t>[4] R. Marks, A. de la Oliva, S. McCann, and M. Hamilton, “MAC Address Policy ANQP,” 2019-07-08 (IEEE 802.11-19/0286r7)</a:t>
            </a:r>
          </a:p>
          <a:p>
            <a:pPr marL="0" indent="0">
              <a:buNone/>
            </a:pPr>
            <a:r>
              <a:rPr lang="en-US" dirty="0"/>
              <a:t>[5] R. Marks, “Illustrations of Local MAC Address Policy ANQP</a:t>
            </a:r>
            <a:br>
              <a:rPr lang="en-US" dirty="0"/>
            </a:br>
            <a:r>
              <a:rPr lang="en-US" dirty="0"/>
              <a:t>Proposal,” 2019-07-16 (IEEE 802.11-19-1307r00) </a:t>
            </a:r>
          </a:p>
          <a:p>
            <a:pPr marL="0" indent="0">
              <a:buNone/>
            </a:pPr>
            <a:r>
              <a:rPr lang="en-US" dirty="0"/>
              <a:t>[6] R. Marks, “Temporary Addresses,” 2019-05-13 (IEEE 802.11-19-0884r00) </a:t>
            </a:r>
          </a:p>
        </p:txBody>
      </p:sp>
    </p:spTree>
    <p:extLst>
      <p:ext uri="{BB962C8B-B14F-4D97-AF65-F5344CB8AC3E}">
        <p14:creationId xmlns:p14="http://schemas.microsoft.com/office/powerpoint/2010/main" val="344351105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2</a:t>
            </a:fld>
            <a:endParaRPr/>
          </a:p>
        </p:txBody>
      </p:sp>
      <p:sp>
        <p:nvSpPr>
          <p:cNvPr id="96"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Abstract</a:t>
            </a:r>
          </a:p>
        </p:txBody>
      </p:sp>
      <p:sp>
        <p:nvSpPr>
          <p:cNvPr id="9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lvl1pPr marL="342900" indent="-342900">
              <a:buSzTx/>
              <a:buNone/>
              <a:tabLst>
                <a:tab pos="901700" algn="l"/>
                <a:tab pos="1816100" algn="l"/>
                <a:tab pos="2730500" algn="l"/>
                <a:tab pos="3644900" algn="l"/>
                <a:tab pos="4559300" algn="l"/>
                <a:tab pos="5473700" algn="l"/>
                <a:tab pos="6388100" algn="l"/>
                <a:tab pos="7302500" algn="l"/>
                <a:tab pos="8216900" algn="l"/>
                <a:tab pos="9131300" algn="l"/>
                <a:tab pos="10045700" algn="l"/>
              </a:tabLst>
            </a:lvl1pPr>
          </a:lstStyle>
          <a:p>
            <a:r>
              <a:rPr lang="en-US" dirty="0"/>
              <a:t>This contribution provides views on the assignment of temporary addresses in IEEE 802.11. It is intended for the information and consideration of the IEEE 802 RCM TIG. This contribution is a followup to “Temporary Addresses” 2019-05-13 (IEEE 802.11-19-0884r00) </a:t>
            </a:r>
          </a:p>
          <a:p>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3</a:t>
            </a:fld>
            <a:endParaRPr/>
          </a:p>
        </p:txBody>
      </p:sp>
      <p:sp>
        <p:nvSpPr>
          <p:cNvPr id="100" name="Abstract"/>
          <p:cNvSpPr txBox="1">
            <a:spLocks noGrp="1"/>
          </p:cNvSpPr>
          <p:nvPr>
            <p:ph type="title"/>
          </p:nvPr>
        </p:nvSpPr>
        <p:spPr>
          <a:xfrm>
            <a:off x="685800" y="685800"/>
            <a:ext cx="7772400" cy="1066800"/>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Temporary Addresses in IEEE 802</a:t>
            </a:r>
            <a:endParaRPr i="1" dirty="0"/>
          </a:p>
        </p:txBody>
      </p:sp>
      <p:sp>
        <p:nvSpPr>
          <p:cNvPr id="101"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IEEE 802 MAC address space is half global, half local</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Global: EUI-48 based on OUI-48; typically permanent</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Local: typically temporary</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Temporary addresses can serve many different purposes</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Temporary addresses may be useful in 802.11</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Vital to ensure that the address types are distinguishable</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Foundation of distinguishable local addresses is established in IEEE </a:t>
            </a:r>
            <a:r>
              <a:rPr lang="en-US" dirty="0" err="1"/>
              <a:t>Std</a:t>
            </a:r>
            <a:r>
              <a:rPr lang="en-US" dirty="0"/>
              <a:t> 802 (per 802c-2017 amendment)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lide Number"/>
          <p:cNvSpPr txBox="1">
            <a:spLocks noGrp="1"/>
          </p:cNvSpPr>
          <p:nvPr>
            <p:ph type="sldNum" sz="quarter" idx="4294967295"/>
          </p:nvPr>
        </p:nvSpPr>
        <p:spPr>
          <a:xfrm>
            <a:off x="4545803" y="64627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4</a:t>
            </a:fld>
            <a:endParaRPr/>
          </a:p>
        </p:txBody>
      </p:sp>
      <p:sp>
        <p:nvSpPr>
          <p:cNvPr id="123" name="Abstract"/>
          <p:cNvSpPr txBox="1">
            <a:spLocks noGrp="1"/>
          </p:cNvSpPr>
          <p:nvPr>
            <p:ph type="title"/>
          </p:nvPr>
        </p:nvSpPr>
        <p:spPr>
          <a:xfrm>
            <a:off x="685800" y="6731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rPr dirty="0"/>
              <a:t>Assignment Protocols</a:t>
            </a:r>
            <a:r>
              <a:rPr lang="en-US" dirty="0"/>
              <a:t>, per IEEE Std 802</a:t>
            </a:r>
            <a:endParaRPr dirty="0"/>
          </a:p>
        </p:txBody>
      </p:sp>
      <p:sp>
        <p:nvSpPr>
          <p:cNvPr id="124"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574699"/>
            <a:ext cx="7772400" cy="4676400"/>
          </a:xfrm>
          <a:prstGeom prst="rect">
            <a:avLst/>
          </a:prstGeom>
        </p:spPr>
        <p:txBody>
          <a:bodyPr/>
          <a:lstStyle/>
          <a:p>
            <a:pPr marL="209550" indent="-209550">
              <a:tabLst>
                <a:tab pos="901700" algn="l"/>
                <a:tab pos="1816100" algn="l"/>
                <a:tab pos="2730500" algn="l"/>
                <a:tab pos="3644900" algn="l"/>
                <a:tab pos="4559300" algn="l"/>
                <a:tab pos="5473700" algn="l"/>
                <a:tab pos="6388100" algn="l"/>
                <a:tab pos="7302500" algn="l"/>
                <a:tab pos="8216900" algn="l"/>
                <a:tab pos="9131300" algn="l"/>
                <a:tab pos="10045700" algn="l"/>
              </a:tabLst>
              <a:defRPr sz="2300" i="1"/>
            </a:pPr>
            <a:r>
              <a:rPr dirty="0"/>
              <a:t>An address assignment protocol assigning local MAC addresses to devices on a LAN should ensure uniqueness of those addresses.</a:t>
            </a:r>
          </a:p>
          <a:p>
            <a:pPr marL="209550" indent="-209550">
              <a:tabLst>
                <a:tab pos="901700" algn="l"/>
                <a:tab pos="1816100" algn="l"/>
                <a:tab pos="2730500" algn="l"/>
                <a:tab pos="3644900" algn="l"/>
                <a:tab pos="4559300" algn="l"/>
                <a:tab pos="5473700" algn="l"/>
                <a:tab pos="6388100" algn="l"/>
                <a:tab pos="7302500" algn="l"/>
                <a:tab pos="8216900" algn="l"/>
                <a:tab pos="9131300" algn="l"/>
                <a:tab pos="10045700" algn="l"/>
              </a:tabLst>
              <a:defRPr sz="2300" i="1"/>
            </a:pPr>
            <a:r>
              <a:rPr dirty="0"/>
              <a:t>When multiple address assignment protocols operate on a LAN without centralized administration, address duplication is possible, even if each protocol alone is designed to avoid duplication, unless such protocols assign addresses from disjoint address pools.</a:t>
            </a:r>
          </a:p>
          <a:p>
            <a:pPr marL="209550" indent="-209550">
              <a:tabLst>
                <a:tab pos="901700" algn="l"/>
                <a:tab pos="1816100" algn="l"/>
                <a:tab pos="2730500" algn="l"/>
                <a:tab pos="3644900" algn="l"/>
                <a:tab pos="4559300" algn="l"/>
                <a:tab pos="5473700" algn="l"/>
                <a:tab pos="6388100" algn="l"/>
                <a:tab pos="7302500" algn="l"/>
                <a:tab pos="8216900" algn="l"/>
                <a:tab pos="9131300" algn="l"/>
                <a:tab pos="10045700" algn="l"/>
              </a:tabLst>
              <a:defRPr sz="2300" i="1"/>
            </a:pPr>
            <a:r>
              <a:rPr dirty="0"/>
              <a:t>Administrators who deploy multiple protocols on a LAN in accordance with the SLAP will enable the unique assignment of local MAC addresses within the LAN as long as each protocol maintains unique assignments within its own address subspace.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5</a:t>
            </a:fld>
            <a:endParaRPr/>
          </a:p>
        </p:txBody>
      </p:sp>
      <p:sp>
        <p:nvSpPr>
          <p:cNvPr id="100" name="Abstract"/>
          <p:cNvSpPr txBox="1">
            <a:spLocks noGrp="1"/>
          </p:cNvSpPr>
          <p:nvPr>
            <p:ph type="title"/>
          </p:nvPr>
        </p:nvSpPr>
        <p:spPr>
          <a:xfrm>
            <a:off x="685800" y="685800"/>
            <a:ext cx="7772400" cy="1066800"/>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Address Assignment Protocols</a:t>
            </a:r>
            <a:endParaRPr i="1" dirty="0"/>
          </a:p>
        </p:txBody>
      </p:sp>
      <p:sp>
        <p:nvSpPr>
          <p:cNvPr id="101"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619794"/>
            <a:ext cx="7772400" cy="4476206"/>
          </a:xfrm>
          <a:prstGeom prst="rect">
            <a:avLst/>
          </a:prstGeom>
        </p:spPr>
        <p:txBody>
          <a:bodyPr>
            <a:normAutofit fontScale="92500" lnSpcReduction="10000"/>
          </a:bodyPr>
          <a:lstStyle/>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See IEEE Project P802.1CQ (“Multicast and Local Address Assignment”) in IEEE 802.1 TSN Task Group</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hlinkClick r:id="rId2"/>
              </a:rPr>
              <a:t>https://1.ieee802.org/tsn/802-1cq/</a:t>
            </a:r>
            <a:endParaRPr lang="en-US" dirty="0"/>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Pure random – no duplicate detection</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Create an address and go</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Simple</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Requires huge address space to avoid collisions</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Client/server</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Address assignment upon request</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Avoids collisions; operates in a small address space</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Peer-to-peer claiming</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Propose an address and check for duplication</a:t>
            </a:r>
          </a:p>
        </p:txBody>
      </p:sp>
    </p:spTree>
    <p:extLst>
      <p:ext uri="{BB962C8B-B14F-4D97-AF65-F5344CB8AC3E}">
        <p14:creationId xmlns:p14="http://schemas.microsoft.com/office/powerpoint/2010/main" val="252253510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6</a:t>
            </a:fld>
            <a:endParaRPr/>
          </a:p>
        </p:txBody>
      </p:sp>
      <p:sp>
        <p:nvSpPr>
          <p:cNvPr id="100" name="Abstract"/>
          <p:cNvSpPr txBox="1">
            <a:spLocks noGrp="1"/>
          </p:cNvSpPr>
          <p:nvPr>
            <p:ph type="title"/>
          </p:nvPr>
        </p:nvSpPr>
        <p:spPr>
          <a:xfrm>
            <a:off x="685800" y="685800"/>
            <a:ext cx="7772400" cy="1066800"/>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Privacy</a:t>
            </a:r>
            <a:endParaRPr i="1" dirty="0"/>
          </a:p>
        </p:txBody>
      </p:sp>
      <p:sp>
        <p:nvSpPr>
          <p:cNvPr id="101"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Permanent addresses can limit privacy</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Privacy is enhanced by use of temporary addresses</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True for random addresses</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True also for assigned addresses (e.g. DHCP)</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Not all devices have privacy requirements</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e.g. infrastructure</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endParaRPr lang="en-US" dirty="0"/>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endParaRPr lang="en-US" dirty="0"/>
          </a:p>
        </p:txBody>
      </p:sp>
    </p:spTree>
    <p:extLst>
      <p:ext uri="{BB962C8B-B14F-4D97-AF65-F5344CB8AC3E}">
        <p14:creationId xmlns:p14="http://schemas.microsoft.com/office/powerpoint/2010/main" val="10615007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7</a:t>
            </a:fld>
            <a:endParaRPr/>
          </a:p>
        </p:txBody>
      </p:sp>
      <p:sp>
        <p:nvSpPr>
          <p:cNvPr id="100" name="Abstract"/>
          <p:cNvSpPr txBox="1">
            <a:spLocks noGrp="1"/>
          </p:cNvSpPr>
          <p:nvPr>
            <p:ph type="title"/>
          </p:nvPr>
        </p:nvSpPr>
        <p:spPr>
          <a:xfrm>
            <a:off x="685800" y="685800"/>
            <a:ext cx="7772400" cy="1066800"/>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 Shared Space</a:t>
            </a:r>
            <a:endParaRPr i="1" dirty="0"/>
          </a:p>
        </p:txBody>
      </p:sp>
      <p:sp>
        <p:nvSpPr>
          <p:cNvPr id="101"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515291"/>
            <a:ext cx="7772400" cy="4489269"/>
          </a:xfrm>
          <a:prstGeom prst="rect">
            <a:avLst/>
          </a:prstGeom>
        </p:spPr>
        <p:txBody>
          <a:bodyPr>
            <a:normAutofit fontScale="92500" lnSpcReduction="10000"/>
          </a:bodyPr>
          <a:lstStyle/>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The IEEE 802 address space is a shared one</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In 802.11, the address space is shared by, e.g.</a:t>
            </a:r>
          </a:p>
          <a:p>
            <a:pPr lvl="1">
              <a:buFont typeface="Wingdings" pitchFamily="2" charset="2"/>
              <a:buChar char="Ø"/>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APs</a:t>
            </a:r>
          </a:p>
          <a:p>
            <a:pPr lvl="1">
              <a:buFont typeface="Wingdings" pitchFamily="2" charset="2"/>
              <a:buChar char="Ø"/>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Mobile phones</a:t>
            </a:r>
          </a:p>
          <a:p>
            <a:pPr lvl="1">
              <a:buFont typeface="Wingdings" pitchFamily="2" charset="2"/>
              <a:buChar char="Ø"/>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Desktop computers</a:t>
            </a:r>
          </a:p>
          <a:p>
            <a:pPr lvl="1">
              <a:buFont typeface="Wingdings" pitchFamily="2" charset="2"/>
              <a:buChar char="Ø"/>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Industrial equipment</a:t>
            </a:r>
          </a:p>
          <a:p>
            <a:pPr lvl="1">
              <a:buFont typeface="Wingdings" pitchFamily="2" charset="2"/>
              <a:buChar char="Ø"/>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Televisions</a:t>
            </a:r>
          </a:p>
          <a:p>
            <a:pPr lvl="1">
              <a:buFont typeface="Wingdings" pitchFamily="2" charset="2"/>
              <a:buChar char="Ø"/>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Printers….</a:t>
            </a:r>
          </a:p>
          <a:p>
            <a:pPr>
              <a:buSzTx/>
              <a:buFont typeface="Arial" panose="020B0604020202020204" pitchFamily="34" charset="0"/>
              <a:buChar char="•"/>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The addressing requirements may vary.</a:t>
            </a:r>
          </a:p>
          <a:p>
            <a:pPr lvl="1">
              <a:buSzTx/>
              <a:buFont typeface="Arial" panose="020B0604020202020204" pitchFamily="34" charset="0"/>
              <a:buChar char="•"/>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e.g. varying privacy requirements</a:t>
            </a:r>
          </a:p>
          <a:p>
            <a:pPr>
              <a:buSzTx/>
              <a:buFont typeface="Arial" panose="020B0604020202020204" pitchFamily="34" charset="0"/>
              <a:buChar char="•"/>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Some address protocols support privacy, authentication, etc. [6]</a:t>
            </a:r>
          </a:p>
        </p:txBody>
      </p:sp>
    </p:spTree>
    <p:extLst>
      <p:ext uri="{BB962C8B-B14F-4D97-AF65-F5344CB8AC3E}">
        <p14:creationId xmlns:p14="http://schemas.microsoft.com/office/powerpoint/2010/main" val="36398698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8</a:t>
            </a:fld>
            <a:endParaRPr/>
          </a:p>
        </p:txBody>
      </p:sp>
      <p:pic>
        <p:nvPicPr>
          <p:cNvPr id="7" name="Picture 6">
            <a:extLst>
              <a:ext uri="{FF2B5EF4-FFF2-40B4-BE49-F238E27FC236}">
                <a16:creationId xmlns:a16="http://schemas.microsoft.com/office/drawing/2014/main" id="{F4E29143-2867-C547-AAFA-C620BF8FDC32}"/>
              </a:ext>
            </a:extLst>
          </p:cNvPr>
          <p:cNvPicPr>
            <a:picLocks noChangeAspect="1"/>
          </p:cNvPicPr>
          <p:nvPr/>
        </p:nvPicPr>
        <p:blipFill>
          <a:blip r:embed="rId2"/>
          <a:stretch>
            <a:fillRect/>
          </a:stretch>
        </p:blipFill>
        <p:spPr>
          <a:xfrm>
            <a:off x="1567543" y="682227"/>
            <a:ext cx="5690144" cy="5793185"/>
          </a:xfrm>
          <a:prstGeom prst="rect">
            <a:avLst/>
          </a:prstGeom>
        </p:spPr>
      </p:pic>
    </p:spTree>
    <p:extLst>
      <p:ext uri="{BB962C8B-B14F-4D97-AF65-F5344CB8AC3E}">
        <p14:creationId xmlns:p14="http://schemas.microsoft.com/office/powerpoint/2010/main" val="264951031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9</a:t>
            </a:fld>
            <a:endParaRPr/>
          </a:p>
        </p:txBody>
      </p:sp>
      <p:pic>
        <p:nvPicPr>
          <p:cNvPr id="2" name="Picture 1">
            <a:extLst>
              <a:ext uri="{FF2B5EF4-FFF2-40B4-BE49-F238E27FC236}">
                <a16:creationId xmlns:a16="http://schemas.microsoft.com/office/drawing/2014/main" id="{CC30629E-27B6-A64F-B105-F736A82855EC}"/>
              </a:ext>
            </a:extLst>
          </p:cNvPr>
          <p:cNvPicPr>
            <a:picLocks noChangeAspect="1"/>
          </p:cNvPicPr>
          <p:nvPr/>
        </p:nvPicPr>
        <p:blipFill>
          <a:blip r:embed="rId2"/>
          <a:stretch>
            <a:fillRect/>
          </a:stretch>
        </p:blipFill>
        <p:spPr>
          <a:xfrm>
            <a:off x="1818368" y="846257"/>
            <a:ext cx="5507264" cy="5629155"/>
          </a:xfrm>
          <a:prstGeom prst="rect">
            <a:avLst/>
          </a:prstGeom>
        </p:spPr>
      </p:pic>
    </p:spTree>
    <p:extLst>
      <p:ext uri="{BB962C8B-B14F-4D97-AF65-F5344CB8AC3E}">
        <p14:creationId xmlns:p14="http://schemas.microsoft.com/office/powerpoint/2010/main" val="1097334703"/>
      </p:ext>
    </p:extLst>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4552</TotalTime>
  <Words>628</Words>
  <Application>Microsoft Macintosh PowerPoint</Application>
  <PresentationFormat>On-screen Show (4:3)</PresentationFormat>
  <Paragraphs>82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Helvetica</vt:lpstr>
      <vt:lpstr>Times New Roman</vt:lpstr>
      <vt:lpstr>Wingdings</vt:lpstr>
      <vt:lpstr>802-11-Submission</vt:lpstr>
      <vt:lpstr>Assignment of Temporary Addresses </vt:lpstr>
      <vt:lpstr>Abstract</vt:lpstr>
      <vt:lpstr>Temporary Addresses in IEEE 802</vt:lpstr>
      <vt:lpstr>Assignment Protocols, per IEEE Std 802</vt:lpstr>
      <vt:lpstr>Address Assignment Protocols</vt:lpstr>
      <vt:lpstr>Privacy</vt:lpstr>
      <vt:lpstr>A Shared Space</vt:lpstr>
      <vt:lpstr>PowerPoint Presentation</vt:lpstr>
      <vt:lpstr>PowerPoint Presentation</vt:lpstr>
      <vt:lpstr>PowerPoint Presentation</vt:lpstr>
      <vt:lpstr>PowerPoint Presentation</vt:lpstr>
      <vt:lpstr>PowerPoint Presentation</vt:lpstr>
      <vt:lpstr>Summary</vt:lpstr>
      <vt:lpstr>References</vt:lpstr>
    </vt:vector>
  </TitlesOfParts>
  <Manager/>
  <Company>EthAirNet Associates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of Temporary Addresses </dc:title>
  <dc:subject/>
  <dc:creator>Roger Marks</dc:creator>
  <cp:keywords/>
  <dc:description/>
  <cp:lastModifiedBy>OfficeUser4564</cp:lastModifiedBy>
  <cp:revision>65</cp:revision>
  <dcterms:created xsi:type="dcterms:W3CDTF">2017-09-13T09:19:50Z</dcterms:created>
  <dcterms:modified xsi:type="dcterms:W3CDTF">2019-07-17T09:00:36Z</dcterms:modified>
  <cp:category/>
</cp:coreProperties>
</file>