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9.png" ContentType="image/png"/>
  <Override PartName="/ppt/media/image7.png" ContentType="image/png"/>
  <Override PartName="/ppt/media/image2.png" ContentType="image/png"/>
  <Override PartName="/ppt/media/image8.png" ContentType="image/png"/>
  <Override PartName="/ppt/media/image1.jpeg" ContentType="image/jpeg"/>
  <Override PartName="/ppt/media/image6.png" ContentType="image/png"/>
  <Override PartName="/ppt/media/image3.png" ContentType="image/png"/>
  <Override PartName="/ppt/media/image4.png" ContentType="image/png"/>
  <Override PartName="/ppt/media/image5.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6934200" cy="92805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43"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4"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45"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46"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47" name="PlaceHolder 6"/>
          <p:cNvSpPr>
            <a:spLocks noGrp="1"/>
          </p:cNvSpPr>
          <p:nvPr>
            <p:ph type="sldNum"/>
          </p:nvPr>
        </p:nvSpPr>
        <p:spPr>
          <a:xfrm>
            <a:off x="4278960" y="10157400"/>
            <a:ext cx="3280680" cy="534240"/>
          </a:xfrm>
          <a:prstGeom prst="rect">
            <a:avLst/>
          </a:prstGeom>
        </p:spPr>
        <p:txBody>
          <a:bodyPr lIns="0" rIns="0" tIns="0" bIns="0" anchor="b"/>
          <a:p>
            <a:pPr algn="r"/>
            <a:fld id="{C2969BF8-E003-4B17-9FC2-29EB34F1C225}"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53"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54"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55"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D04C978-382C-4174-8459-59F6ECC3D15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56" name="CustomShape 5"/>
          <p:cNvSpPr/>
          <p:nvPr/>
        </p:nvSpPr>
        <p:spPr>
          <a:xfrm>
            <a:off x="1154160" y="701640"/>
            <a:ext cx="4624920" cy="3467520"/>
          </a:xfrm>
          <a:prstGeom prst="rect">
            <a:avLst/>
          </a:prstGeom>
          <a:solidFill>
            <a:srgbClr val="ffffff"/>
          </a:solidFill>
          <a:ln w="9360">
            <a:solidFill>
              <a:srgbClr val="000000"/>
            </a:solidFill>
            <a:miter/>
          </a:ln>
        </p:spPr>
        <p:style>
          <a:lnRef idx="0"/>
          <a:fillRef idx="0"/>
          <a:effectRef idx="0"/>
          <a:fontRef idx="minor"/>
        </p:style>
      </p:sp>
      <p:sp>
        <p:nvSpPr>
          <p:cNvPr id="157"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07"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08"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09"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6F806DAE-7C11-4D24-916C-61B34A869CFB}"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10" name="PlaceHolder 5"/>
          <p:cNvSpPr>
            <a:spLocks noGrp="1"/>
          </p:cNvSpPr>
          <p:nvPr>
            <p:ph type="sldImg"/>
          </p:nvPr>
        </p:nvSpPr>
        <p:spPr>
          <a:xfrm>
            <a:off x="1154160" y="701640"/>
            <a:ext cx="4624920" cy="3467520"/>
          </a:xfrm>
          <a:prstGeom prst="rect">
            <a:avLst/>
          </a:prstGeom>
        </p:spPr>
      </p:sp>
      <p:sp>
        <p:nvSpPr>
          <p:cNvPr id="211"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13"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14"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15"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7E8BDF8-55D7-465B-9ECE-1515895B5E3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16" name="PlaceHolder 5"/>
          <p:cNvSpPr>
            <a:spLocks noGrp="1"/>
          </p:cNvSpPr>
          <p:nvPr>
            <p:ph type="sldImg"/>
          </p:nvPr>
        </p:nvSpPr>
        <p:spPr>
          <a:xfrm>
            <a:off x="1154160" y="701640"/>
            <a:ext cx="4624920" cy="3467520"/>
          </a:xfrm>
          <a:prstGeom prst="rect">
            <a:avLst/>
          </a:prstGeom>
        </p:spPr>
      </p:sp>
      <p:sp>
        <p:nvSpPr>
          <p:cNvPr id="217"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19"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20"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21"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37693DC4-27D7-43E3-932B-96DCEAFF7AFF}"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22" name="PlaceHolder 5"/>
          <p:cNvSpPr>
            <a:spLocks noGrp="1"/>
          </p:cNvSpPr>
          <p:nvPr>
            <p:ph type="sldImg"/>
          </p:nvPr>
        </p:nvSpPr>
        <p:spPr>
          <a:xfrm>
            <a:off x="1154160" y="701640"/>
            <a:ext cx="4624920" cy="3467520"/>
          </a:xfrm>
          <a:prstGeom prst="rect">
            <a:avLst/>
          </a:prstGeom>
        </p:spPr>
      </p:sp>
      <p:sp>
        <p:nvSpPr>
          <p:cNvPr id="223"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25"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26"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27"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23D889D1-0A75-4BD1-A7A0-43DC1E71744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28" name="PlaceHolder 5"/>
          <p:cNvSpPr>
            <a:spLocks noGrp="1"/>
          </p:cNvSpPr>
          <p:nvPr>
            <p:ph type="sldImg"/>
          </p:nvPr>
        </p:nvSpPr>
        <p:spPr>
          <a:xfrm>
            <a:off x="1154160" y="701640"/>
            <a:ext cx="4624920" cy="3467520"/>
          </a:xfrm>
          <a:prstGeom prst="rect">
            <a:avLst/>
          </a:prstGeom>
        </p:spPr>
      </p:sp>
      <p:sp>
        <p:nvSpPr>
          <p:cNvPr id="229"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31"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32"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33"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238D9E6-D93E-4E8F-983F-D4248F4F11D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34" name="PlaceHolder 5"/>
          <p:cNvSpPr>
            <a:spLocks noGrp="1"/>
          </p:cNvSpPr>
          <p:nvPr>
            <p:ph type="sldImg"/>
          </p:nvPr>
        </p:nvSpPr>
        <p:spPr>
          <a:xfrm>
            <a:off x="1154160" y="701640"/>
            <a:ext cx="4624920" cy="3467520"/>
          </a:xfrm>
          <a:prstGeom prst="rect">
            <a:avLst/>
          </a:prstGeom>
        </p:spPr>
      </p:sp>
      <p:sp>
        <p:nvSpPr>
          <p:cNvPr id="235"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37"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38"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39"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FFBBE78E-3288-45C1-99AB-A1876AB63DC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40" name="PlaceHolder 5"/>
          <p:cNvSpPr>
            <a:spLocks noGrp="1"/>
          </p:cNvSpPr>
          <p:nvPr>
            <p:ph type="sldImg"/>
          </p:nvPr>
        </p:nvSpPr>
        <p:spPr>
          <a:xfrm>
            <a:off x="1154160" y="701640"/>
            <a:ext cx="4624920" cy="3467520"/>
          </a:xfrm>
          <a:prstGeom prst="rect">
            <a:avLst/>
          </a:prstGeom>
        </p:spPr>
      </p:sp>
      <p:sp>
        <p:nvSpPr>
          <p:cNvPr id="241"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43"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44"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45"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5985657F-080C-4CA1-A2F8-358C1FA73C5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46" name="PlaceHolder 5"/>
          <p:cNvSpPr>
            <a:spLocks noGrp="1"/>
          </p:cNvSpPr>
          <p:nvPr>
            <p:ph type="sldImg"/>
          </p:nvPr>
        </p:nvSpPr>
        <p:spPr>
          <a:xfrm>
            <a:off x="1154160" y="701640"/>
            <a:ext cx="4624920" cy="3467520"/>
          </a:xfrm>
          <a:prstGeom prst="rect">
            <a:avLst/>
          </a:prstGeom>
        </p:spPr>
      </p:sp>
      <p:sp>
        <p:nvSpPr>
          <p:cNvPr id="247"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49"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50"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51"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BBCEE559-262C-46F8-98A4-26E64EBE2C0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52" name="PlaceHolder 5"/>
          <p:cNvSpPr>
            <a:spLocks noGrp="1"/>
          </p:cNvSpPr>
          <p:nvPr>
            <p:ph type="sldImg"/>
          </p:nvPr>
        </p:nvSpPr>
        <p:spPr>
          <a:xfrm>
            <a:off x="1154160" y="701640"/>
            <a:ext cx="4624920" cy="3467520"/>
          </a:xfrm>
          <a:prstGeom prst="rect">
            <a:avLst/>
          </a:prstGeom>
        </p:spPr>
      </p:sp>
      <p:sp>
        <p:nvSpPr>
          <p:cNvPr id="253"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59"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60"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61"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AEB0C1D7-22B0-43B3-B11D-08BBC048F220}"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62" name="CustomShape 5"/>
          <p:cNvSpPr/>
          <p:nvPr/>
        </p:nvSpPr>
        <p:spPr>
          <a:xfrm>
            <a:off x="1154160" y="701640"/>
            <a:ext cx="4624920" cy="3467520"/>
          </a:xfrm>
          <a:prstGeom prst="rect">
            <a:avLst/>
          </a:prstGeom>
          <a:solidFill>
            <a:srgbClr val="ffffff"/>
          </a:solidFill>
          <a:ln w="9360">
            <a:solidFill>
              <a:srgbClr val="000000"/>
            </a:solidFill>
            <a:miter/>
          </a:ln>
        </p:spPr>
        <p:style>
          <a:lnRef idx="0"/>
          <a:fillRef idx="0"/>
          <a:effectRef idx="0"/>
          <a:fontRef idx="minor"/>
        </p:style>
      </p:sp>
      <p:sp>
        <p:nvSpPr>
          <p:cNvPr id="163"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65"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66"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67"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53D04A0-B4A7-421E-B850-2FC1E2DA934B}"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68" name="PlaceHolder 5"/>
          <p:cNvSpPr>
            <a:spLocks noGrp="1"/>
          </p:cNvSpPr>
          <p:nvPr>
            <p:ph type="sldImg"/>
          </p:nvPr>
        </p:nvSpPr>
        <p:spPr>
          <a:xfrm>
            <a:off x="1154160" y="701640"/>
            <a:ext cx="4624920" cy="3467520"/>
          </a:xfrm>
          <a:prstGeom prst="rect">
            <a:avLst/>
          </a:prstGeom>
        </p:spPr>
      </p:sp>
      <p:sp>
        <p:nvSpPr>
          <p:cNvPr id="169"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71"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72"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73"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CBD3ED9-F72A-48BD-A51A-2061AD55912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74" name="PlaceHolder 5"/>
          <p:cNvSpPr>
            <a:spLocks noGrp="1"/>
          </p:cNvSpPr>
          <p:nvPr>
            <p:ph type="sldImg"/>
          </p:nvPr>
        </p:nvSpPr>
        <p:spPr>
          <a:xfrm>
            <a:off x="1154160" y="701640"/>
            <a:ext cx="4624920" cy="3467520"/>
          </a:xfrm>
          <a:prstGeom prst="rect">
            <a:avLst/>
          </a:prstGeom>
        </p:spPr>
      </p:sp>
      <p:sp>
        <p:nvSpPr>
          <p:cNvPr id="175"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77"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78"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79"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0AC618A0-C693-4870-8C17-05FFCABDB639}"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80" name="PlaceHolder 5"/>
          <p:cNvSpPr>
            <a:spLocks noGrp="1"/>
          </p:cNvSpPr>
          <p:nvPr>
            <p:ph type="sldImg"/>
          </p:nvPr>
        </p:nvSpPr>
        <p:spPr>
          <a:xfrm>
            <a:off x="1154160" y="701640"/>
            <a:ext cx="4624920" cy="3467520"/>
          </a:xfrm>
          <a:prstGeom prst="rect">
            <a:avLst/>
          </a:prstGeom>
        </p:spPr>
      </p:sp>
      <p:sp>
        <p:nvSpPr>
          <p:cNvPr id="181"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83"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84"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85"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6630EF8-98F5-4B0D-A10C-A7F74D932DF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86" name="PlaceHolder 5"/>
          <p:cNvSpPr>
            <a:spLocks noGrp="1"/>
          </p:cNvSpPr>
          <p:nvPr>
            <p:ph type="sldImg"/>
          </p:nvPr>
        </p:nvSpPr>
        <p:spPr>
          <a:xfrm>
            <a:off x="1154160" y="701640"/>
            <a:ext cx="4624920" cy="3467520"/>
          </a:xfrm>
          <a:prstGeom prst="rect">
            <a:avLst/>
          </a:prstGeom>
        </p:spPr>
      </p:sp>
      <p:sp>
        <p:nvSpPr>
          <p:cNvPr id="187"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89"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90"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91"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CBCC004E-99C4-4BE0-BCD6-2737252754F6}"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92" name="PlaceHolder 5"/>
          <p:cNvSpPr>
            <a:spLocks noGrp="1"/>
          </p:cNvSpPr>
          <p:nvPr>
            <p:ph type="sldImg"/>
          </p:nvPr>
        </p:nvSpPr>
        <p:spPr>
          <a:xfrm>
            <a:off x="1154160" y="701640"/>
            <a:ext cx="4624920" cy="3467520"/>
          </a:xfrm>
          <a:prstGeom prst="rect">
            <a:avLst/>
          </a:prstGeom>
        </p:spPr>
      </p:sp>
      <p:sp>
        <p:nvSpPr>
          <p:cNvPr id="193"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195"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196"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197"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B85B7771-50DD-47C4-A7FE-1F37F9DC960B}"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98" name="PlaceHolder 5"/>
          <p:cNvSpPr>
            <a:spLocks noGrp="1"/>
          </p:cNvSpPr>
          <p:nvPr>
            <p:ph type="sldImg"/>
          </p:nvPr>
        </p:nvSpPr>
        <p:spPr>
          <a:xfrm>
            <a:off x="1154160" y="701640"/>
            <a:ext cx="4624920" cy="3467520"/>
          </a:xfrm>
          <a:prstGeom prst="rect">
            <a:avLst/>
          </a:prstGeom>
        </p:spPr>
      </p:sp>
      <p:sp>
        <p:nvSpPr>
          <p:cNvPr id="199"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5640480" y="96840"/>
            <a:ext cx="638640" cy="209880"/>
          </a:xfrm>
          <a:prstGeom prst="rect">
            <a:avLst/>
          </a:prstGeom>
          <a:noFill/>
          <a:ln w="9360">
            <a:noFill/>
          </a:ln>
        </p:spPr>
        <p:style>
          <a:lnRef idx="0"/>
          <a:fillRef idx="0"/>
          <a:effectRef idx="0"/>
          <a:fontRef idx="minor"/>
        </p:style>
        <p:txBody>
          <a:bodyPr lIns="0" rIns="0" tIns="0" bIns="0" anchor="b"/>
          <a:p>
            <a:pPr algn="r">
              <a:lnSpc>
                <a:spcPct val="100000"/>
              </a:lnSpc>
            </a:pPr>
            <a:r>
              <a:rPr b="1" lang="en-US" sz="1400" spc="-1" strike="noStrike">
                <a:solidFill>
                  <a:srgbClr val="000000"/>
                </a:solidFill>
                <a:latin typeface="Times New Roman"/>
                <a:ea typeface="MS Gothic"/>
              </a:rPr>
              <a:t>doc.: IEEE 802.11-yy/xxxxr0</a:t>
            </a:r>
            <a:endParaRPr b="0" lang="en-US" sz="1400" spc="-1" strike="noStrike">
              <a:latin typeface="Arial"/>
            </a:endParaRPr>
          </a:p>
        </p:txBody>
      </p:sp>
      <p:sp>
        <p:nvSpPr>
          <p:cNvPr id="201" name="CustomShape 2"/>
          <p:cNvSpPr/>
          <p:nvPr/>
        </p:nvSpPr>
        <p:spPr>
          <a:xfrm>
            <a:off x="654120" y="96840"/>
            <a:ext cx="824400" cy="209880"/>
          </a:xfrm>
          <a:prstGeom prst="rect">
            <a:avLst/>
          </a:prstGeom>
          <a:noFill/>
          <a:ln w="9360">
            <a:noFill/>
          </a:ln>
        </p:spPr>
        <p:style>
          <a:lnRef idx="0"/>
          <a:fillRef idx="0"/>
          <a:effectRef idx="0"/>
          <a:fontRef idx="minor"/>
        </p:style>
        <p:txBody>
          <a:bodyPr lIns="0" rIns="0" tIns="0" bIns="0" anchor="b"/>
          <a:p>
            <a:pPr>
              <a:lnSpc>
                <a:spcPct val="100000"/>
              </a:lnSpc>
            </a:pPr>
            <a:r>
              <a:rPr b="1" lang="en-US" sz="1400" spc="-1" strike="noStrike">
                <a:solidFill>
                  <a:srgbClr val="000000"/>
                </a:solidFill>
                <a:latin typeface="Times New Roman"/>
                <a:ea typeface="MS Gothic"/>
              </a:rPr>
              <a:t>Month Year</a:t>
            </a:r>
            <a:endParaRPr b="0" lang="en-US" sz="1400" spc="-1" strike="noStrike">
              <a:latin typeface="Arial"/>
            </a:endParaRPr>
          </a:p>
        </p:txBody>
      </p:sp>
      <p:sp>
        <p:nvSpPr>
          <p:cNvPr id="202" name="CustomShape 3"/>
          <p:cNvSpPr/>
          <p:nvPr/>
        </p:nvSpPr>
        <p:spPr>
          <a:xfrm>
            <a:off x="5357880" y="8985240"/>
            <a:ext cx="92124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John Doe, Some Company</a:t>
            </a:r>
            <a:endParaRPr b="0" lang="en-US" sz="1200" spc="-1" strike="noStrike">
              <a:latin typeface="Arial"/>
            </a:endParaRPr>
          </a:p>
        </p:txBody>
      </p:sp>
      <p:sp>
        <p:nvSpPr>
          <p:cNvPr id="203" name="CustomShape 4"/>
          <p:cNvSpPr/>
          <p:nvPr/>
        </p:nvSpPr>
        <p:spPr>
          <a:xfrm>
            <a:off x="3222720" y="8985240"/>
            <a:ext cx="510120" cy="36252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Page </a:t>
            </a:r>
            <a:fld id="{AB363C97-094D-4501-B6F5-5D14328E395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204" name="PlaceHolder 5"/>
          <p:cNvSpPr>
            <a:spLocks noGrp="1"/>
          </p:cNvSpPr>
          <p:nvPr>
            <p:ph type="sldImg"/>
          </p:nvPr>
        </p:nvSpPr>
        <p:spPr>
          <a:xfrm>
            <a:off x="1154160" y="701640"/>
            <a:ext cx="4624920" cy="3467520"/>
          </a:xfrm>
          <a:prstGeom prst="rect">
            <a:avLst/>
          </a:prstGeom>
        </p:spPr>
      </p:sp>
      <p:sp>
        <p:nvSpPr>
          <p:cNvPr id="205" name="PlaceHolder 6"/>
          <p:cNvSpPr>
            <a:spLocks noGrp="1"/>
          </p:cNvSpPr>
          <p:nvPr>
            <p:ph type="body"/>
          </p:nvPr>
        </p:nvSpPr>
        <p:spPr>
          <a:xfrm>
            <a:off x="923760" y="4408560"/>
            <a:ext cx="5085360" cy="4269240"/>
          </a:xfrm>
          <a:prstGeom prst="rect">
            <a:avLst/>
          </a:prstGeom>
        </p:spPr>
        <p:txBody>
          <a:bodyPr lIns="93600" rIns="93600" tIns="46080" bIns="46080" anchor="ct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685800" y="609480"/>
            <a:ext cx="7772400" cy="1440"/>
          </a:xfrm>
          <a:prstGeom prst="line">
            <a:avLst/>
          </a:prstGeom>
          <a:ln w="12600">
            <a:solidFill>
              <a:srgbClr val="000000"/>
            </a:solidFill>
            <a:miter/>
          </a:ln>
        </p:spPr>
        <p:style>
          <a:lnRef idx="0"/>
          <a:fillRef idx="0"/>
          <a:effectRef idx="0"/>
          <a:fontRef idx="minor"/>
        </p:style>
      </p:sp>
      <p:sp>
        <p:nvSpPr>
          <p:cNvPr id="1" name="CustomShape 2"/>
          <p:cNvSpPr/>
          <p:nvPr/>
        </p:nvSpPr>
        <p:spPr>
          <a:xfrm>
            <a:off x="684360" y="6475320"/>
            <a:ext cx="713160" cy="181440"/>
          </a:xfrm>
          <a:prstGeom prst="rect">
            <a:avLst/>
          </a:prstGeom>
          <a:noFill/>
          <a:ln w="9360">
            <a:noFill/>
          </a:ln>
        </p:spPr>
        <p:style>
          <a:lnRef idx="0"/>
          <a:fillRef idx="0"/>
          <a:effectRef idx="0"/>
          <a:fontRef idx="minor"/>
        </p:style>
        <p:txBody>
          <a:bodyPr wrap="none" lIns="0" rIns="0" tIns="0" bIns="0"/>
          <a:p>
            <a:pPr>
              <a:lnSpc>
                <a:spcPct val="100000"/>
              </a:lnSpc>
            </a:pPr>
            <a:r>
              <a:rPr b="0" lang="en-US" sz="1200" spc="-1" strike="noStrike">
                <a:solidFill>
                  <a:srgbClr val="000000"/>
                </a:solidFill>
                <a:latin typeface="Times New Roman"/>
                <a:ea typeface="MS Gothic"/>
              </a:rPr>
              <a:t>Submission</a:t>
            </a:r>
            <a:endParaRPr b="0" lang="en-US" sz="1200" spc="-1" strike="noStrike">
              <a:latin typeface="Arial"/>
            </a:endParaRPr>
          </a:p>
        </p:txBody>
      </p:sp>
      <p:sp>
        <p:nvSpPr>
          <p:cNvPr id="2" name="Line 3"/>
          <p:cNvSpPr/>
          <p:nvPr/>
        </p:nvSpPr>
        <p:spPr>
          <a:xfrm>
            <a:off x="685800" y="6476760"/>
            <a:ext cx="7848360" cy="1800"/>
          </a:xfrm>
          <a:prstGeom prst="line">
            <a:avLst/>
          </a:prstGeom>
          <a:ln w="12600">
            <a:solidFill>
              <a:srgbClr val="000000"/>
            </a:solidFill>
            <a:miter/>
          </a:ln>
        </p:spPr>
        <p:style>
          <a:lnRef idx="0"/>
          <a:fillRef idx="0"/>
          <a:effectRef idx="0"/>
          <a:fontRef idx="minor"/>
        </p:style>
      </p:sp>
      <p:sp>
        <p:nvSpPr>
          <p:cNvPr id="3" name="CustomShape 4"/>
          <p:cNvSpPr/>
          <p:nvPr/>
        </p:nvSpPr>
        <p:spPr>
          <a:xfrm>
            <a:off x="5000760" y="357120"/>
            <a:ext cx="3499560" cy="271800"/>
          </a:xfrm>
          <a:prstGeom prst="rect">
            <a:avLst/>
          </a:prstGeom>
          <a:noFill/>
          <a:ln w="9360">
            <a:noFill/>
          </a:ln>
        </p:spPr>
        <p:style>
          <a:lnRef idx="0"/>
          <a:fillRef idx="0"/>
          <a:effectRef idx="0"/>
          <a:fontRef idx="minor"/>
        </p:style>
        <p:txBody>
          <a:bodyPr lIns="0" rIns="0" tIns="0" bIns="0" anchor="b"/>
          <a:p>
            <a:pPr algn="r">
              <a:lnSpc>
                <a:spcPct val="100000"/>
              </a:lnSpc>
            </a:pPr>
            <a:r>
              <a:rPr b="1" lang="en-US" sz="1800" spc="-1" strike="noStrike">
                <a:solidFill>
                  <a:srgbClr val="000000"/>
                </a:solidFill>
                <a:latin typeface="Times New Roman"/>
                <a:ea typeface="MS Gothic"/>
              </a:rPr>
              <a:t>doc.: IEEE 802.11-19/1314r2</a:t>
            </a:r>
            <a:endParaRPr b="0" lang="en-US" sz="1800" spc="-1" strike="noStrike">
              <a:latin typeface="Arial"/>
            </a:endParaRPr>
          </a:p>
        </p:txBody>
      </p:sp>
      <p:sp>
        <p:nvSpPr>
          <p:cNvPr id="4" name="PlaceHolder 5"/>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s://optout.smart-places.org/" TargetMode="External"/><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696960" y="333360"/>
            <a:ext cx="230220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49" name="CustomShape 2"/>
          <p:cNvSpPr/>
          <p:nvPr/>
        </p:nvSpPr>
        <p:spPr>
          <a:xfrm>
            <a:off x="5500800" y="6475320"/>
            <a:ext cx="304056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50"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3B367034-511C-44C2-B281-75074C6A574F}"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51" name="CustomShape 4"/>
          <p:cNvSpPr/>
          <p:nvPr/>
        </p:nvSpPr>
        <p:spPr>
          <a:xfrm>
            <a:off x="685800" y="613800"/>
            <a:ext cx="7771320" cy="106560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Privacy protection in Wi-Fi analytics systems</a:t>
            </a:r>
            <a:endParaRPr b="0" lang="en-US" sz="3200" spc="-1" strike="noStrike">
              <a:latin typeface="Arial"/>
            </a:endParaRPr>
          </a:p>
        </p:txBody>
      </p:sp>
      <p:sp>
        <p:nvSpPr>
          <p:cNvPr id="52" name="CustomShape 5"/>
          <p:cNvSpPr/>
          <p:nvPr/>
        </p:nvSpPr>
        <p:spPr>
          <a:xfrm>
            <a:off x="685800" y="1523880"/>
            <a:ext cx="7771320" cy="395640"/>
          </a:xfrm>
          <a:prstGeom prst="rect">
            <a:avLst/>
          </a:prstGeom>
          <a:noFill/>
          <a:ln w="9360">
            <a:noFill/>
          </a:ln>
        </p:spPr>
        <p:style>
          <a:lnRef idx="0"/>
          <a:fillRef idx="0"/>
          <a:effectRef idx="0"/>
          <a:fontRef idx="minor"/>
        </p:style>
        <p:txBody>
          <a:bodyPr lIns="92160" rIns="92160" tIns="46080" bIns="46080"/>
          <a:p>
            <a:pPr marL="343080" indent="-342000" algn="ctr">
              <a:lnSpc>
                <a:spcPct val="100000"/>
              </a:lnSpc>
              <a:spcBef>
                <a:spcPts val="499"/>
              </a:spcBef>
            </a:pPr>
            <a:r>
              <a:rPr b="1" lang="en-US" sz="2000" spc="-1" strike="noStrike">
                <a:solidFill>
                  <a:srgbClr val="000000"/>
                </a:solidFill>
                <a:latin typeface="Times New Roman"/>
                <a:ea typeface="MS Gothic"/>
              </a:rPr>
              <a:t>Date:</a:t>
            </a:r>
            <a:r>
              <a:rPr b="0" lang="en-US" sz="2000" spc="-1" strike="noStrike">
                <a:solidFill>
                  <a:srgbClr val="000000"/>
                </a:solidFill>
                <a:latin typeface="Times New Roman"/>
                <a:ea typeface="MS Gothic"/>
              </a:rPr>
              <a:t> 2019-07-17</a:t>
            </a:r>
            <a:endParaRPr b="0" lang="en-US" sz="2000" spc="-1" strike="noStrike">
              <a:latin typeface="Arial"/>
            </a:endParaRPr>
          </a:p>
        </p:txBody>
      </p:sp>
      <p:sp>
        <p:nvSpPr>
          <p:cNvPr id="53" name="CustomShape 6"/>
          <p:cNvSpPr/>
          <p:nvPr/>
        </p:nvSpPr>
        <p:spPr>
          <a:xfrm>
            <a:off x="533520" y="1940040"/>
            <a:ext cx="1446840" cy="379800"/>
          </a:xfrm>
          <a:prstGeom prst="rect">
            <a:avLst/>
          </a:prstGeom>
          <a:noFill/>
          <a:ln w="9360">
            <a:noFill/>
          </a:ln>
        </p:spPr>
        <p:style>
          <a:lnRef idx="0"/>
          <a:fillRef idx="0"/>
          <a:effectRef idx="0"/>
          <a:fontRef idx="minor"/>
        </p:style>
        <p:txBody>
          <a:bodyPr lIns="92160" rIns="92160" tIns="46080" bIns="46080"/>
          <a:p>
            <a:pPr>
              <a:lnSpc>
                <a:spcPct val="100000"/>
              </a:lnSpc>
              <a:spcBef>
                <a:spcPts val="499"/>
              </a:spcBef>
            </a:pPr>
            <a:r>
              <a:rPr b="0" lang="en-US" sz="2000" spc="-1" strike="noStrike">
                <a:solidFill>
                  <a:srgbClr val="000000"/>
                </a:solidFill>
                <a:latin typeface="Times New Roman"/>
                <a:ea typeface="MS Gothic"/>
              </a:rPr>
              <a:t>Authors:</a:t>
            </a:r>
            <a:endParaRPr b="0" lang="en-US" sz="2000" spc="-1" strike="noStrike">
              <a:latin typeface="Arial"/>
            </a:endParaRPr>
          </a:p>
        </p:txBody>
      </p:sp>
      <p:graphicFrame>
        <p:nvGraphicFramePr>
          <p:cNvPr id="54" name="Table 7"/>
          <p:cNvGraphicFramePr/>
          <p:nvPr/>
        </p:nvGraphicFramePr>
        <p:xfrm>
          <a:off x="670320" y="2419920"/>
          <a:ext cx="7429680" cy="1163880"/>
        </p:xfrm>
        <a:graphic>
          <a:graphicData uri="http://schemas.openxmlformats.org/drawingml/2006/table">
            <a:tbl>
              <a:tblPr/>
              <a:tblGrid>
                <a:gridCol w="3004920"/>
                <a:gridCol w="1562400"/>
                <a:gridCol w="2862720"/>
              </a:tblGrid>
              <a:tr h="444240">
                <a:tc>
                  <a:txBody>
                    <a:bodyPr lIns="90000" rIns="90000"/>
                    <a:p>
                      <a:pPr>
                        <a:lnSpc>
                          <a:spcPct val="100000"/>
                        </a:lnSpc>
                      </a:pPr>
                      <a:r>
                        <a:rPr b="1" lang="en-US" sz="1800" spc="-1" strike="noStrike">
                          <a:latin typeface="DejaVu Sans"/>
                        </a:rPr>
                        <a:t>Name</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1" lang="en-US" sz="1800" spc="-1" strike="noStrike">
                          <a:latin typeface="DejaVu Sans"/>
                        </a:rPr>
                        <a:t>Affiliation</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1" lang="en-US" sz="1800" spc="-1" strike="noStrike">
                          <a:latin typeface="DejaVu Sans"/>
                        </a:rPr>
                        <a:t>Contact</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0000">
                <a:tc>
                  <a:txBody>
                    <a:bodyPr lIns="90000" rIns="90000"/>
                    <a:p>
                      <a:pPr>
                        <a:lnSpc>
                          <a:spcPct val="100000"/>
                        </a:lnSpc>
                      </a:pPr>
                      <a:r>
                        <a:rPr b="0" lang="en-US" sz="1800" spc="-1" strike="noStrike">
                          <a:latin typeface="DejaVu Sans"/>
                        </a:rPr>
                        <a:t>Mathieu Cunche</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0" lang="en-US" sz="1800" spc="-1" strike="noStrike">
                          <a:latin typeface="DejaVu Sans"/>
                        </a:rPr>
                        <a:t>Univ. Lyon, INSA Lyon, Inria, CITI</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p>
                      <a:pPr>
                        <a:lnSpc>
                          <a:spcPct val="100000"/>
                        </a:lnSpc>
                      </a:pPr>
                      <a:r>
                        <a:rPr b="0" lang="en-US" sz="1800" spc="-1" strike="noStrike">
                          <a:latin typeface="DejaVu Sans"/>
                        </a:rPr>
                        <a:t>mathieu.cunche@insa-lyon.fr</a:t>
                      </a:r>
                      <a:endParaRPr b="0" lang="en-US" sz="1800" spc="-1" strike="noStrike">
                        <a:latin typeface="Arial"/>
                      </a:endParaRPr>
                    </a:p>
                  </a:txBody>
                  <a:tcP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02"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03"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E8604055-D0AC-4E57-B35B-42E369158766}"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04"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Framework for information and consent</a:t>
            </a:r>
            <a:endParaRPr b="0" lang="en-US" sz="3200" spc="-1" strike="noStrike">
              <a:latin typeface="Arial"/>
            </a:endParaRPr>
          </a:p>
        </p:txBody>
      </p:sp>
      <p:sp>
        <p:nvSpPr>
          <p:cNvPr id="105"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06"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Leverage discovery mechanism of wireless technologies (802.11, BLE)</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Tracking system broadcast information</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Data collected, privacy policies, data controler coordinates ...</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Data carried in Vendor/Manufacturer specific fields</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Subject connect to communicate consent</a:t>
            </a:r>
            <a:endParaRPr b="0" lang="en-US" sz="24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08"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09"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B8F5C2B3-53F7-4F95-B0D3-DB34476D5C4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10"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Framework for information and consent</a:t>
            </a:r>
            <a:endParaRPr b="0" lang="en-US" sz="3200" spc="-1" strike="noStrike">
              <a:latin typeface="Arial"/>
            </a:endParaRPr>
          </a:p>
        </p:txBody>
      </p:sp>
      <p:sp>
        <p:nvSpPr>
          <p:cNvPr id="111"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12" name="CustomShape 6"/>
          <p:cNvSpPr/>
          <p:nvPr/>
        </p:nvSpPr>
        <p:spPr>
          <a:xfrm>
            <a:off x="686160" y="1981440"/>
            <a:ext cx="7771320" cy="4113720"/>
          </a:xfrm>
          <a:prstGeom prst="rect">
            <a:avLst/>
          </a:prstGeom>
          <a:noFill/>
          <a:ln w="9360">
            <a:noFill/>
          </a:ln>
        </p:spPr>
        <p:style>
          <a:lnRef idx="0"/>
          <a:fillRef idx="0"/>
          <a:effectRef idx="0"/>
          <a:fontRef idx="minor"/>
        </p:style>
      </p:sp>
      <p:pic>
        <p:nvPicPr>
          <p:cNvPr id="113" name="" descr=""/>
          <p:cNvPicPr/>
          <p:nvPr/>
        </p:nvPicPr>
        <p:blipFill>
          <a:blip r:embed="rId1"/>
          <a:stretch/>
        </p:blipFill>
        <p:spPr>
          <a:xfrm>
            <a:off x="634680" y="1842120"/>
            <a:ext cx="7721640" cy="37998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15"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16"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A300B94D-D7AE-4414-89E5-99F06AB00E4A}"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17"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 anonymization</a:t>
            </a:r>
            <a:endParaRPr b="0" lang="en-US" sz="3200" spc="-1" strike="noStrike">
              <a:latin typeface="Arial"/>
            </a:endParaRPr>
          </a:p>
        </p:txBody>
      </p:sp>
      <p:sp>
        <p:nvSpPr>
          <p:cNvPr id="118"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19"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Wi-Fi presence data </a:t>
            </a:r>
            <a:r>
              <a:rPr b="1" lang="en-US" sz="2400" spc="-1" strike="sngStrike">
                <a:solidFill>
                  <a:srgbClr val="000000"/>
                </a:solidFill>
                <a:latin typeface="Times New Roman"/>
                <a:ea typeface="MS Gothic"/>
              </a:rPr>
              <a:t>should</a:t>
            </a:r>
            <a:r>
              <a:rPr b="1" lang="en-US" sz="2400" spc="-1" strike="noStrike">
                <a:solidFill>
                  <a:srgbClr val="000000"/>
                </a:solidFill>
                <a:latin typeface="Times New Roman"/>
                <a:ea typeface="MS Gothic"/>
              </a:rPr>
              <a:t> must be anonymized</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Hashing the identifiers (MAC addr.)  do not work</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Simple hashing can be reversed</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Still considered by some as sufficient</a:t>
            </a:r>
            <a:endParaRPr b="0" lang="en-US" sz="2400" spc="-1" strike="noStrike">
              <a:latin typeface="Arial"/>
            </a:endParaRPr>
          </a:p>
          <a:p>
            <a:pPr>
              <a:lnSpc>
                <a:spcPct val="100000"/>
              </a:lnSpc>
              <a:spcBef>
                <a:spcPts val="1134"/>
              </a:spcBef>
            </a:pPr>
            <a:endParaRPr b="0" lang="en-US" sz="24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21"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22"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92C5C5C6-B1DE-4CB2-AC78-B22EF49D2C21}"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23"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24"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25"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Bloom-Filter supporting cardinal estimation</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Perturbation to enforce Differential Privacy</a:t>
            </a:r>
            <a:endParaRPr b="0" lang="en-US" sz="2400" spc="-1" strike="noStrike">
              <a:latin typeface="Arial"/>
            </a:endParaRPr>
          </a:p>
          <a:p>
            <a:pPr>
              <a:lnSpc>
                <a:spcPct val="100000"/>
              </a:lnSpc>
              <a:spcBef>
                <a:spcPts val="1134"/>
              </a:spcBef>
            </a:pPr>
            <a:endParaRPr b="0" lang="en-US" sz="2400" spc="-1" strike="noStrike">
              <a:latin typeface="Arial"/>
            </a:endParaRPr>
          </a:p>
        </p:txBody>
      </p:sp>
      <p:pic>
        <p:nvPicPr>
          <p:cNvPr id="126" name="" descr=""/>
          <p:cNvPicPr/>
          <p:nvPr/>
        </p:nvPicPr>
        <p:blipFill>
          <a:blip r:embed="rId1"/>
          <a:stretch/>
        </p:blipFill>
        <p:spPr>
          <a:xfrm>
            <a:off x="2399040" y="3108960"/>
            <a:ext cx="4458240" cy="288216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28"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29"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B99ED084-F900-4018-B2D8-DF441C7B059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30"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31"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32"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No information about single identifiers can be learned from the datastructure</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Estimation of the number of stored identifier is possible </a:t>
            </a:r>
            <a:endParaRPr b="0" lang="en-US" sz="2400" spc="-1" strike="noStrike">
              <a:latin typeface="Arial"/>
            </a:endParaRPr>
          </a:p>
        </p:txBody>
      </p:sp>
      <p:pic>
        <p:nvPicPr>
          <p:cNvPr id="133" name="" descr=""/>
          <p:cNvPicPr/>
          <p:nvPr/>
        </p:nvPicPr>
        <p:blipFill>
          <a:blip r:embed="rId1"/>
          <a:stretch/>
        </p:blipFill>
        <p:spPr>
          <a:xfrm>
            <a:off x="1309320" y="3474720"/>
            <a:ext cx="5913720" cy="262476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35"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36"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A7A2A62C-96AD-4970-9209-41523BE46704}"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37"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38"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39"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Evaluation on a real world data set of MAC addr.</a:t>
            </a:r>
            <a:endParaRPr b="0" lang="en-US" sz="2400" spc="-1" strike="noStrike">
              <a:latin typeface="Arial"/>
            </a:endParaRPr>
          </a:p>
        </p:txBody>
      </p:sp>
      <p:pic>
        <p:nvPicPr>
          <p:cNvPr id="140" name="" descr=""/>
          <p:cNvPicPr/>
          <p:nvPr/>
        </p:nvPicPr>
        <p:blipFill>
          <a:blip r:embed="rId1"/>
          <a:stretch/>
        </p:blipFill>
        <p:spPr>
          <a:xfrm>
            <a:off x="1005840" y="2834640"/>
            <a:ext cx="7249320" cy="334584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42"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43"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D02E1FCA-8936-432A-8060-F396C7178BD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44"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Datastructures with Differential Privacy</a:t>
            </a:r>
            <a:endParaRPr b="0" lang="en-US" sz="3200" spc="-1" strike="noStrike">
              <a:latin typeface="Arial"/>
            </a:endParaRPr>
          </a:p>
        </p:txBody>
      </p:sp>
      <p:sp>
        <p:nvSpPr>
          <p:cNvPr id="145"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146"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Strong privacy requirements (GDPR ...)</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May seem difficult or impossible to implement</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But technical solutions may be possible ...</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Some are currently being developed</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Exception in regulations are not necessarily required (e.g. ePrivacy 8-b)</a:t>
            </a:r>
            <a:endParaRPr b="0" lang="en-US" sz="24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148" name="CustomShape 2"/>
          <p:cNvSpPr/>
          <p:nvPr/>
        </p:nvSpPr>
        <p:spPr>
          <a:xfrm>
            <a:off x="6215040" y="6475320"/>
            <a:ext cx="232632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149"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F415AA23-ACC4-4EAF-B7FE-76FBD768943D}"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150" name="CustomShape 4"/>
          <p:cNvSpPr/>
          <p:nvPr/>
        </p:nvSpPr>
        <p:spPr>
          <a:xfrm>
            <a:off x="685800" y="685800"/>
            <a:ext cx="7771320" cy="106560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References</a:t>
            </a:r>
            <a:endParaRPr b="0" lang="en-US" sz="3200" spc="-1" strike="noStrike">
              <a:latin typeface="Arial"/>
            </a:endParaRPr>
          </a:p>
        </p:txBody>
      </p:sp>
      <p:sp>
        <p:nvSpPr>
          <p:cNvPr id="151" name="CustomShape 5"/>
          <p:cNvSpPr/>
          <p:nvPr/>
        </p:nvSpPr>
        <p:spPr>
          <a:xfrm>
            <a:off x="685800" y="1981080"/>
            <a:ext cx="7771320" cy="42073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Levent Demir, Mathieu Cunche, and Cédric Lauradoux. “Analysing the privacy policies of Wi-Fi trackers”. In: Workshop on Physical Analytics. Bretton Woods, United States: ACM, June 2014. doi: 10.1145/2611264.2611266</a:t>
            </a:r>
            <a:endParaRPr b="0" lang="en-US" sz="1600" spc="-1" strike="noStrike">
              <a:latin typeface="Arial"/>
            </a:endParaRPr>
          </a:p>
          <a:p>
            <a:pPr marL="343080" indent="-34200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Célestin Matte and Mathieu Cunche. “Wombat: An experimental Wi-Fi tracking system”. In: 8e édition de l’Atelier sur la Protection de la Vie Privée (APVP). Correncon, France, July 2017. url: https://hal.inria.fr/hal-01679007</a:t>
            </a:r>
            <a:endParaRPr b="0" lang="en-US" sz="1600" spc="-1" strike="noStrike">
              <a:latin typeface="Arial"/>
            </a:endParaRPr>
          </a:p>
          <a:p>
            <a:pPr marL="343080" indent="-34200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Mathieu Cunche, Daniel Le Métayer, and Victor Morel. “A Generic Information and Consent Framework for the IoT”.  In: TRUSTCOM 2019 - 18th IEEE International Conference on Trust, Security and Privacy in Computing and Communications. 2019. url: https://hal.inria.fr/hal-02166181 </a:t>
            </a:r>
            <a:endParaRPr b="0" lang="en-US" sz="1600" spc="-1" strike="noStrike">
              <a:latin typeface="Arial"/>
            </a:endParaRPr>
          </a:p>
          <a:p>
            <a:pPr marL="343080" indent="-342000">
              <a:lnSpc>
                <a:spcPct val="100000"/>
              </a:lnSpc>
              <a:spcBef>
                <a:spcPts val="601"/>
              </a:spcBef>
              <a:buClr>
                <a:srgbClr val="000000"/>
              </a:buClr>
              <a:buFont typeface="Times New Roman"/>
              <a:buChar char="●"/>
            </a:pPr>
            <a:r>
              <a:rPr b="1" lang="en-US" sz="1600" spc="-1" strike="noStrike">
                <a:solidFill>
                  <a:srgbClr val="000000"/>
                </a:solidFill>
                <a:latin typeface="Times New Roman"/>
                <a:ea typeface="MS Gothic"/>
              </a:rPr>
              <a:t>Mohammad Alaggan, Mathieu Cunche, and Sébastien Gambs. “Privacy-preserving Wi-Fi Analytics”. en. In:Proceedings on Privacy Enhancing Technologies 2018.2 (Apr. 2018), pp. 4–26. doi: 10.1515/popets-2018-0010. </a:t>
            </a:r>
            <a:endParaRPr b="0" lang="en-US" sz="16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696960" y="333360"/>
            <a:ext cx="25880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56" name="CustomShape 2"/>
          <p:cNvSpPr/>
          <p:nvPr/>
        </p:nvSpPr>
        <p:spPr>
          <a:xfrm>
            <a:off x="5500800" y="6475320"/>
            <a:ext cx="304056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57"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5A3AFE1A-7433-4DF8-B87E-D09FC9130F1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58" name="CustomShape 4"/>
          <p:cNvSpPr/>
          <p:nvPr/>
        </p:nvSpPr>
        <p:spPr>
          <a:xfrm>
            <a:off x="685800" y="685800"/>
            <a:ext cx="7771320" cy="1065600"/>
          </a:xfrm>
          <a:prstGeom prst="rect">
            <a:avLst/>
          </a:prstGeom>
          <a:noFill/>
          <a:ln w="9360">
            <a:noFill/>
          </a:ln>
        </p:spPr>
        <p:style>
          <a:lnRef idx="0"/>
          <a:fillRef idx="0"/>
          <a:effectRef idx="0"/>
          <a:fontRef idx="minor"/>
        </p:style>
        <p:txBody>
          <a:bodyPr lIns="92160" rIns="92160" tIns="46080" bIns="46080" anchor="ctr"/>
          <a:p>
            <a:pPr algn="ctr">
              <a:lnSpc>
                <a:spcPct val="100000"/>
              </a:lnSpc>
            </a:pPr>
            <a:r>
              <a:rPr b="1" lang="en-US" sz="3200" spc="-1" strike="noStrike">
                <a:solidFill>
                  <a:srgbClr val="000000"/>
                </a:solidFill>
                <a:latin typeface="Times New Roman"/>
                <a:ea typeface="MS Gothic"/>
              </a:rPr>
              <a:t>Abstract</a:t>
            </a:r>
            <a:endParaRPr b="0" lang="en-US" sz="3200" spc="-1" strike="noStrike">
              <a:latin typeface="Arial"/>
            </a:endParaRPr>
          </a:p>
        </p:txBody>
      </p:sp>
      <p:sp>
        <p:nvSpPr>
          <p:cNvPr id="59"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pPr>
            <a:r>
              <a:rPr b="1" lang="en-US" sz="2400" spc="-1" strike="noStrike">
                <a:solidFill>
                  <a:srgbClr val="000000"/>
                </a:solidFill>
                <a:latin typeface="Times New Roman"/>
                <a:ea typeface="MS Gothic"/>
              </a:rPr>
              <a:t>Systems collecting network information for analytics and tracking purposes have been used for some time. Data collected by those systems can result in privacy threats and may be conflicting with data protection regulations.</a:t>
            </a:r>
            <a:endParaRPr b="0" lang="en-US"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61"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62"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D93BBEB9-8AC7-4CC2-A08A-C3D3CDC88558}"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63"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Privacy protection principles</a:t>
            </a:r>
            <a:endParaRPr b="0" lang="en-US" sz="3200" spc="-1" strike="noStrike">
              <a:latin typeface="Arial"/>
            </a:endParaRPr>
          </a:p>
        </p:txBody>
      </p:sp>
      <p:sp>
        <p:nvSpPr>
          <p:cNvPr id="64"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r>
              <a:rPr b="1" lang="en-US" sz="2400" spc="-1" strike="noStrike">
                <a:solidFill>
                  <a:srgbClr val="000000"/>
                </a:solidFill>
                <a:latin typeface="Times New Roman"/>
                <a:ea typeface="MS Gothic"/>
              </a:rPr>
              <a:t>Desirable privacy enhancing features in any data collection system</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User information</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Consent &amp; Opt-out</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Data anonymization</a:t>
            </a:r>
            <a:endParaRPr b="0" lang="en-US" sz="24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66"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67"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B2A95E70-2E82-41CD-BCAC-FE192CD5D299}"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68"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Subject Information</a:t>
            </a:r>
            <a:endParaRPr b="0" lang="en-US" sz="3200" spc="-1" strike="noStrike">
              <a:latin typeface="Arial"/>
            </a:endParaRPr>
          </a:p>
        </p:txBody>
      </p:sp>
      <p:sp>
        <p:nvSpPr>
          <p:cNvPr id="69"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r>
              <a:rPr b="1" lang="en-US" sz="2400" spc="-1" strike="noStrike">
                <a:solidFill>
                  <a:srgbClr val="000000"/>
                </a:solidFill>
                <a:latin typeface="Times New Roman"/>
                <a:ea typeface="MS Gothic"/>
              </a:rPr>
              <a:t>State of the art subject information in Wi-Fi tracking</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70" name="" descr=""/>
          <p:cNvPicPr/>
          <p:nvPr/>
        </p:nvPicPr>
        <p:blipFill>
          <a:blip r:embed="rId1"/>
          <a:stretch/>
        </p:blipFill>
        <p:spPr>
          <a:xfrm>
            <a:off x="2103120" y="2743200"/>
            <a:ext cx="4388760" cy="329112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72"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73"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B609ADD3-B8AB-4054-B367-071C27501A1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74"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Consent &amp; Opt-out</a:t>
            </a:r>
            <a:endParaRPr b="0" lang="en-US" sz="3200" spc="-1" strike="noStrike">
              <a:latin typeface="Arial"/>
            </a:endParaRPr>
          </a:p>
        </p:txBody>
      </p:sp>
      <p:sp>
        <p:nvSpPr>
          <p:cNvPr id="75"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Consent is never asked</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Opt-out solution may be offered (e.g. </a:t>
            </a:r>
            <a:r>
              <a:rPr b="1" lang="en-US" sz="2400" spc="-1" strike="noStrike" u="sng">
                <a:solidFill>
                  <a:srgbClr val="ccccff"/>
                </a:solidFill>
                <a:uFillTx/>
                <a:latin typeface="Times New Roman"/>
                <a:ea typeface="MS Gothic"/>
                <a:hlinkClick r:id="rId1"/>
              </a:rPr>
              <a:t>https://optout.smart-places.org</a:t>
            </a:r>
            <a:r>
              <a:rPr b="1" lang="en-US" sz="2400" spc="-1" strike="noStrike">
                <a:solidFill>
                  <a:srgbClr val="000000"/>
                </a:solidFill>
                <a:latin typeface="Times New Roman"/>
                <a:ea typeface="MS Gothic"/>
              </a:rPr>
              <a:t>)</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76" name="" descr=""/>
          <p:cNvPicPr/>
          <p:nvPr/>
        </p:nvPicPr>
        <p:blipFill>
          <a:blip r:embed="rId2"/>
          <a:stretch/>
        </p:blipFill>
        <p:spPr>
          <a:xfrm>
            <a:off x="1914480" y="3216240"/>
            <a:ext cx="5119920" cy="317160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78"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79"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0D30A0CC-B884-4A4B-A28A-F21126983157}"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80"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An experimental Wi-Fi tracking system</a:t>
            </a:r>
            <a:endParaRPr b="0" lang="en-US" sz="3200" spc="-1" strike="noStrike">
              <a:latin typeface="Arial"/>
            </a:endParaRPr>
          </a:p>
        </p:txBody>
      </p:sp>
      <p:sp>
        <p:nvSpPr>
          <p:cNvPr id="81"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Detects Wi-Fi devices and collect mobility data</a:t>
            </a:r>
            <a:endParaRPr b="0" lang="en-US" sz="2400" spc="-1" strike="noStrike">
              <a:latin typeface="Arial"/>
            </a:endParaRPr>
          </a:p>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Deployed as demonstrator at Cité Des Sciences et de l’Industrie (Paris) for 1 year</a:t>
            </a: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82" name="" descr=""/>
          <p:cNvPicPr/>
          <p:nvPr/>
        </p:nvPicPr>
        <p:blipFill>
          <a:blip r:embed="rId1"/>
          <a:stretch/>
        </p:blipFill>
        <p:spPr>
          <a:xfrm>
            <a:off x="1233720" y="3291840"/>
            <a:ext cx="6537960" cy="290232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84"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85"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1007A9A1-DD04-43D4-8582-577BD237C8BB}"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86"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Wi-Fi based opt-out mechanism</a:t>
            </a:r>
            <a:endParaRPr b="0" lang="en-US" sz="3200" spc="-1" strike="noStrike">
              <a:latin typeface="Arial"/>
            </a:endParaRPr>
          </a:p>
        </p:txBody>
      </p:sp>
      <p:sp>
        <p:nvSpPr>
          <p:cNvPr id="87"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Dummy AP with explicit SSID, e.g. "Wi-Fi Do not track"</a:t>
            </a:r>
            <a:endParaRPr b="0" lang="en-US" sz="2400" spc="-1" strike="noStrike">
              <a:latin typeface="Arial"/>
            </a:endParaRPr>
          </a:p>
          <a:p>
            <a:pPr lvl="1" marL="864000" indent="-32328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User connect to AP to opt-out</a:t>
            </a:r>
            <a:endParaRPr b="0" lang="en-US" sz="2400" spc="-1" strike="noStrike">
              <a:latin typeface="Arial"/>
            </a:endParaRPr>
          </a:p>
          <a:p>
            <a:pPr lvl="1" marL="864000" indent="-32328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MAC address of STA collected during Association process</a:t>
            </a:r>
            <a:endParaRPr b="0" lang="en-US" sz="2400" spc="-1" strike="noStrike">
              <a:latin typeface="Arial"/>
            </a:endParaRPr>
          </a:p>
          <a:p>
            <a:pPr lvl="1" marL="864000" indent="-32328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MAC address added to a black-list</a:t>
            </a:r>
            <a:endParaRPr b="0" lang="en-US" sz="2400" spc="-1" strike="noStrike">
              <a:latin typeface="Arial"/>
            </a:endParaRPr>
          </a:p>
          <a:p>
            <a:pPr lvl="1" marL="864000" indent="-323280">
              <a:lnSpc>
                <a:spcPct val="100000"/>
              </a:lnSpc>
              <a:spcBef>
                <a:spcPts val="1134"/>
              </a:spcBef>
              <a:buClr>
                <a:srgbClr val="000000"/>
              </a:buClr>
              <a:buFont typeface="StarSymbol"/>
              <a:buAutoNum type="arabicParenR"/>
            </a:pPr>
            <a:r>
              <a:rPr b="1" lang="en-US" sz="2400" spc="-1" strike="noStrike">
                <a:solidFill>
                  <a:srgbClr val="000000"/>
                </a:solidFill>
                <a:latin typeface="Times New Roman"/>
                <a:ea typeface="MS Gothic"/>
              </a:rPr>
              <a:t>Data coming from black-listed devices is dropped</a:t>
            </a:r>
            <a:endParaRPr b="0" lang="en-US" sz="2400" spc="-1" strike="noStrike">
              <a:latin typeface="Arial"/>
            </a:endParaRPr>
          </a:p>
          <a:p>
            <a:pPr>
              <a:lnSpc>
                <a:spcPct val="100000"/>
              </a:lnSpc>
              <a:spcBef>
                <a:spcPts val="601"/>
              </a:spcBef>
            </a:pPr>
            <a:endParaRPr b="0" lang="en-US" sz="24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89"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90"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DB0F2363-2E41-4F9E-9E2D-D349D1C2D723}"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91"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Wombat: Wi-Fi based opt-out mechanism</a:t>
            </a:r>
            <a:endParaRPr b="0" lang="en-US" sz="3200" spc="-1" strike="noStrike">
              <a:latin typeface="Arial"/>
            </a:endParaRPr>
          </a:p>
        </p:txBody>
      </p:sp>
      <p:sp>
        <p:nvSpPr>
          <p:cNvPr id="92"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pic>
        <p:nvPicPr>
          <p:cNvPr id="93" name="" descr=""/>
          <p:cNvPicPr/>
          <p:nvPr/>
        </p:nvPicPr>
        <p:blipFill>
          <a:blip r:embed="rId1"/>
          <a:stretch/>
        </p:blipFill>
        <p:spPr>
          <a:xfrm>
            <a:off x="1280160" y="2103120"/>
            <a:ext cx="6556680" cy="338256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714240" y="357120"/>
            <a:ext cx="2373840" cy="271800"/>
          </a:xfrm>
          <a:prstGeom prst="rect">
            <a:avLst/>
          </a:prstGeom>
          <a:noFill/>
          <a:ln w="9360">
            <a:noFill/>
          </a:ln>
        </p:spPr>
        <p:style>
          <a:lnRef idx="0"/>
          <a:fillRef idx="0"/>
          <a:effectRef idx="0"/>
          <a:fontRef idx="minor"/>
        </p:style>
        <p:txBody>
          <a:bodyPr lIns="0" rIns="0" tIns="0" bIns="0" anchor="b"/>
          <a:p>
            <a:pPr>
              <a:lnSpc>
                <a:spcPct val="100000"/>
              </a:lnSpc>
            </a:pPr>
            <a:r>
              <a:rPr b="1" lang="en-US" sz="1800" spc="-1" strike="noStrike">
                <a:solidFill>
                  <a:srgbClr val="000000"/>
                </a:solidFill>
                <a:latin typeface="Times New Roman"/>
                <a:ea typeface="MS Gothic"/>
              </a:rPr>
              <a:t>July 2019</a:t>
            </a:r>
            <a:endParaRPr b="0" lang="en-US" sz="1800" spc="-1" strike="noStrike">
              <a:latin typeface="Arial"/>
            </a:endParaRPr>
          </a:p>
        </p:txBody>
      </p:sp>
      <p:sp>
        <p:nvSpPr>
          <p:cNvPr id="95" name="CustomShape 2"/>
          <p:cNvSpPr/>
          <p:nvPr/>
        </p:nvSpPr>
        <p:spPr>
          <a:xfrm>
            <a:off x="6286680" y="6475320"/>
            <a:ext cx="2254680" cy="180000"/>
          </a:xfrm>
          <a:prstGeom prst="rect">
            <a:avLst/>
          </a:prstGeom>
          <a:noFill/>
          <a:ln w="9360">
            <a:noFill/>
          </a:ln>
        </p:spPr>
        <p:style>
          <a:lnRef idx="0"/>
          <a:fillRef idx="0"/>
          <a:effectRef idx="0"/>
          <a:fontRef idx="minor"/>
        </p:style>
        <p:txBody>
          <a:bodyPr lIns="0" rIns="0" tIns="0" bIns="0"/>
          <a:p>
            <a:pPr algn="r">
              <a:lnSpc>
                <a:spcPct val="100000"/>
              </a:lnSpc>
            </a:pPr>
            <a:r>
              <a:rPr b="0" lang="en-US" sz="1200" spc="-1" strike="noStrike">
                <a:solidFill>
                  <a:srgbClr val="000000"/>
                </a:solidFill>
                <a:latin typeface="Times New Roman"/>
                <a:ea typeface="MS Gothic"/>
              </a:rPr>
              <a:t>Mathieu Cunche</a:t>
            </a:r>
            <a:endParaRPr b="0" lang="en-US" sz="1200" spc="-1" strike="noStrike">
              <a:latin typeface="Arial"/>
            </a:endParaRPr>
          </a:p>
        </p:txBody>
      </p:sp>
      <p:sp>
        <p:nvSpPr>
          <p:cNvPr id="96" name="CustomShape 3"/>
          <p:cNvSpPr/>
          <p:nvPr/>
        </p:nvSpPr>
        <p:spPr>
          <a:xfrm>
            <a:off x="4344840" y="6475320"/>
            <a:ext cx="527400" cy="362520"/>
          </a:xfrm>
          <a:prstGeom prst="rect">
            <a:avLst/>
          </a:prstGeom>
          <a:noFill/>
          <a:ln w="9360">
            <a:noFill/>
          </a:ln>
        </p:spPr>
        <p:style>
          <a:lnRef idx="0"/>
          <a:fillRef idx="0"/>
          <a:effectRef idx="0"/>
          <a:fontRef idx="minor"/>
        </p:style>
        <p:txBody>
          <a:bodyPr lIns="0" rIns="0" tIns="0" bIns="0"/>
          <a:p>
            <a:pPr algn="ctr">
              <a:lnSpc>
                <a:spcPct val="100000"/>
              </a:lnSpc>
            </a:pPr>
            <a:r>
              <a:rPr b="0" lang="en-US" sz="1200" spc="-1" strike="noStrike">
                <a:solidFill>
                  <a:srgbClr val="000000"/>
                </a:solidFill>
                <a:latin typeface="Times New Roman"/>
                <a:ea typeface="MS Gothic"/>
              </a:rPr>
              <a:t>Slide </a:t>
            </a:r>
            <a:fld id="{B3325DEE-D0A9-4998-B25A-18B947FFCF2C}" type="slidenum">
              <a:rPr b="0" lang="en-US" sz="1200" spc="-1" strike="noStrike">
                <a:solidFill>
                  <a:srgbClr val="000000"/>
                </a:solidFill>
                <a:latin typeface="Times New Roman"/>
                <a:ea typeface="MS Gothic"/>
              </a:rPr>
              <a:t>&lt;number&gt;</a:t>
            </a:fld>
            <a:endParaRPr b="0" lang="en-US" sz="1200" spc="-1" strike="noStrike">
              <a:latin typeface="Arial"/>
            </a:endParaRPr>
          </a:p>
        </p:txBody>
      </p:sp>
      <p:sp>
        <p:nvSpPr>
          <p:cNvPr id="97" name="CustomShape 4"/>
          <p:cNvSpPr/>
          <p:nvPr/>
        </p:nvSpPr>
        <p:spPr>
          <a:xfrm>
            <a:off x="685800" y="684360"/>
            <a:ext cx="7771320" cy="115956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lang="en-US" sz="3200" spc="-1" strike="noStrike">
                <a:solidFill>
                  <a:srgbClr val="000000"/>
                </a:solidFill>
                <a:latin typeface="Times New Roman"/>
                <a:ea typeface="MS Gothic"/>
              </a:rPr>
              <a:t>Consent in new regulations</a:t>
            </a:r>
            <a:endParaRPr b="0" lang="en-US" sz="3200" spc="-1" strike="noStrike">
              <a:latin typeface="Arial"/>
            </a:endParaRPr>
          </a:p>
        </p:txBody>
      </p:sp>
      <p:sp>
        <p:nvSpPr>
          <p:cNvPr id="98" name="CustomShape 5"/>
          <p:cNvSpPr/>
          <p:nvPr/>
        </p:nvSpPr>
        <p:spPr>
          <a:xfrm>
            <a:off x="685800" y="1981080"/>
            <a:ext cx="7771320" cy="4113720"/>
          </a:xfrm>
          <a:prstGeom prst="rect">
            <a:avLst/>
          </a:prstGeom>
          <a:noFill/>
          <a:ln w="9360">
            <a:noFill/>
          </a:ln>
        </p:spPr>
        <p:style>
          <a:lnRef idx="0"/>
          <a:fillRef idx="0"/>
          <a:effectRef idx="0"/>
          <a:fontRef idx="minor"/>
        </p:style>
        <p:txBody>
          <a:bodyPr lIns="92160" rIns="92160" tIns="46080" bIns="46080"/>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99" name="CustomShape 6"/>
          <p:cNvSpPr/>
          <p:nvPr/>
        </p:nvSpPr>
        <p:spPr>
          <a:xfrm>
            <a:off x="686160" y="1981440"/>
            <a:ext cx="7771320" cy="4113720"/>
          </a:xfrm>
          <a:prstGeom prst="rect">
            <a:avLst/>
          </a:prstGeom>
          <a:noFill/>
          <a:ln w="9360">
            <a:noFill/>
          </a:ln>
        </p:spPr>
        <p:style>
          <a:lnRef idx="0"/>
          <a:fillRef idx="0"/>
          <a:effectRef idx="0"/>
          <a:fontRef idx="minor"/>
        </p:style>
        <p:txBody>
          <a:bodyPr lIns="92160" rIns="92160" tIns="46080" bIns="46080"/>
          <a:p>
            <a:pPr marL="343080" indent="-342000">
              <a:lnSpc>
                <a:spcPct val="100000"/>
              </a:lnSpc>
              <a:spcBef>
                <a:spcPts val="601"/>
              </a:spcBef>
              <a:buClr>
                <a:srgbClr val="000000"/>
              </a:buClr>
              <a:buFont typeface="Times New Roman"/>
              <a:buChar char="•"/>
            </a:pPr>
            <a:r>
              <a:rPr b="1" lang="en-US" sz="2400" spc="-1" strike="noStrike">
                <a:solidFill>
                  <a:srgbClr val="000000"/>
                </a:solidFill>
                <a:latin typeface="Times New Roman"/>
                <a:ea typeface="MS Gothic"/>
              </a:rPr>
              <a:t>Opt-out is not a valid solution under GDPR: prior consent is required</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e-Privacy directive may relax this requirement</a:t>
            </a:r>
            <a:br/>
            <a:br/>
            <a:br/>
            <a:br/>
            <a:br/>
            <a:br/>
            <a:r>
              <a:rPr b="1" lang="en-US" sz="2400" spc="-1" strike="noStrike">
                <a:solidFill>
                  <a:srgbClr val="000000"/>
                </a:solidFill>
                <a:latin typeface="Times New Roman"/>
                <a:ea typeface="MS Gothic"/>
              </a:rPr>
              <a:t> </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 </a:t>
            </a:r>
            <a:endParaRPr b="0" lang="en-US" sz="2400" spc="-1" strike="noStrike">
              <a:latin typeface="Arial"/>
            </a:endParaRPr>
          </a:p>
          <a:p>
            <a:pPr lvl="1" marL="864000" indent="-323280">
              <a:lnSpc>
                <a:spcPct val="100000"/>
              </a:lnSpc>
              <a:spcBef>
                <a:spcPts val="1134"/>
              </a:spcBef>
              <a:buClr>
                <a:srgbClr val="000000"/>
              </a:buClr>
              <a:buSzPct val="75000"/>
              <a:buFont typeface="Symbol"/>
              <a:buChar char=""/>
            </a:pPr>
            <a:r>
              <a:rPr b="1" lang="en-US" sz="2400" spc="-1" strike="noStrike">
                <a:solidFill>
                  <a:srgbClr val="000000"/>
                </a:solidFill>
                <a:latin typeface="Times New Roman"/>
                <a:ea typeface="MS Gothic"/>
              </a:rPr>
              <a:t>How to to collect consent in Wi-Fi tracking context ?</a:t>
            </a:r>
            <a:endParaRPr b="0" lang="en-US" sz="2400" spc="-1" strike="noStrike">
              <a:latin typeface="Arial"/>
            </a:endParaRPr>
          </a:p>
        </p:txBody>
      </p:sp>
      <p:pic>
        <p:nvPicPr>
          <p:cNvPr id="100" name="" descr=""/>
          <p:cNvPicPr/>
          <p:nvPr/>
        </p:nvPicPr>
        <p:blipFill>
          <a:blip r:embed="rId1"/>
          <a:stretch/>
        </p:blipFill>
        <p:spPr>
          <a:xfrm>
            <a:off x="1050840" y="3383280"/>
            <a:ext cx="6812280" cy="211176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TotalTime>
  <Application>LibreOffice/6.0.7.3$Linux_X86_64 LibreOffice_project/00m0$Build-3</Application>
  <Words>644</Words>
  <Paragraphs>104</Paragraphs>
  <Company>Intel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2019-07-17T10:40:35Z</dcterms:created>
  <dc:creator/>
  <dc:description/>
  <dc:language>en-US</dc:language>
  <cp:lastModifiedBy/>
  <cp:lastPrinted>1601-01-01T00:00:00Z</cp:lastPrinted>
  <dcterms:modified xsi:type="dcterms:W3CDTF">2019-07-18T08:07:54Z</dcterms:modified>
  <cp:revision>21</cp:revision>
  <dc:subject/>
  <dc:title>[place presentation subject title text here]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Intel Corporation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9</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9</vt:i4>
  </property>
</Properties>
</file>