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2.png" ContentType="image/png"/>
  <Override PartName="/ppt/media/image15.png" ContentType="image/png"/>
  <Override PartName="/ppt/media/image1.png" ContentType="image/png"/>
  <Override PartName="/ppt/media/image3.png" ContentType="image/png"/>
  <Override PartName="/ppt/media/image14.png" ContentType="image/png"/>
  <Override PartName="/ppt/media/image4.jpeg" ContentType="image/jpeg"/>
  <Override PartName="/ppt/media/image5.png" ContentType="image/png"/>
  <Override PartName="/ppt/media/image6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ADB90920-0559-4298-B220-DE8B64D20462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59483B5-323A-4189-B5A6-61F84B3FE60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79" name="CustomShape 5"/>
          <p:cNvSpPr/>
          <p:nvPr/>
        </p:nvSpPr>
        <p:spPr>
          <a:xfrm>
            <a:off x="1154160" y="701640"/>
            <a:ext cx="4624920" cy="34675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475FFF5-FC5A-43AA-BAE0-D915CBDE73F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33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3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7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38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4CE69CE-B811-4359-B332-9E9D5648774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39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4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3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44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F3C777B-D181-4682-98EE-9C76805F4D6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45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4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9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</a:t>
            </a: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Doe, </a:t>
            </a: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Some </a:t>
            </a: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Compan</a:t>
            </a: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82B81FF-93C1-4180-B533-CE6ABC34BF5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51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5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55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56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742F1C5-116C-4D11-87D2-CFB787BF7E6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57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5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0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1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62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EFB4BA4-236A-46FB-A6AA-70ED76245B1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63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6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68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F59624F-1076-48D1-9542-B2A8178C76B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7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A438C74-E9F2-4AA9-8299-54629688A28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75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7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78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79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80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EA1BE5C-A42A-45FC-9199-871AD3892D8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8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84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85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86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0D1AF02-1795-4B28-8AEB-42EA1CEB052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87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8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DE1212E-4EAF-423D-AD0C-46070492AB0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1154160" y="701640"/>
            <a:ext cx="4624920" cy="34675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90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91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92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0702ACC-31CB-4A84-9E6A-2C9BEB56929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93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9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96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97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98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882D25C-7128-4305-8B40-4199B199099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99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30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302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303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304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029DA11-C41B-436F-8A0C-A22E1386096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30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E504262-8F4B-4D3F-9132-9173BF05209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91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19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96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1260147-ACCC-456E-BAAD-2BE1D078929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19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9C22E41-A055-48CC-B926-FC482430F03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0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07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08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1A09C79-3638-4886-954F-BA324B524D0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1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F3F9020-B184-45FF-969F-C2F8E00C7F8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1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D797A53-28B8-4D2E-AB95-7833724C266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21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2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25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C9E78B5-AF3B-47B1-8930-FCBFB3EBA3B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27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4920" cy="3467520"/>
          </a:xfrm>
          <a:prstGeom prst="rect">
            <a:avLst/>
          </a:prstGeom>
        </p:spPr>
      </p:sp>
      <p:sp>
        <p:nvSpPr>
          <p:cNvPr id="22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685800" y="609480"/>
            <a:ext cx="777240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684360" y="6475320"/>
            <a:ext cx="713160" cy="18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685800" y="6476760"/>
            <a:ext cx="784836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5000760" y="357120"/>
            <a:ext cx="349956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802.11-14/1313r1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96960" y="333360"/>
            <a:ext cx="230220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5500800" y="6475320"/>
            <a:ext cx="304056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C506475-09EC-402A-BC25-9599BE54ECF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685800" y="613800"/>
            <a:ext cx="7771320" cy="1065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pitfalls of address randomization in wireless networks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685800" y="1523880"/>
            <a:ext cx="7771320" cy="395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2019-07-17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533520" y="1940040"/>
            <a:ext cx="1446840" cy="379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en-US" sz="2000" spc="-1" strike="noStrike">
              <a:latin typeface="Arial"/>
            </a:endParaRPr>
          </a:p>
        </p:txBody>
      </p:sp>
      <p:graphicFrame>
        <p:nvGraphicFramePr>
          <p:cNvPr id="54" name="Table 7"/>
          <p:cNvGraphicFramePr/>
          <p:nvPr/>
        </p:nvGraphicFramePr>
        <p:xfrm>
          <a:off x="670320" y="2419920"/>
          <a:ext cx="7429680" cy="116388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4442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DejaVu Sans"/>
                        </a:rPr>
                        <a:t>Name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DejaVu Sans"/>
                        </a:rPr>
                        <a:t>Affiliation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DejaVu Sans"/>
                        </a:rPr>
                        <a:t>Contact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2000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DejaVu Sans"/>
                        </a:rPr>
                        <a:t>Mathieu Cunche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DejaVu Sans"/>
                        </a:rPr>
                        <a:t>Univ. Lyon, INSA Lyon, Inria, CITI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DejaVu Sans"/>
                        </a:rPr>
                        <a:t>mathieu.cunche@insa-lyon.fr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A701FBF-4061-432A-A318-BAE2FB9C0C3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Synchronization issues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Bad synchronization of 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Nearby Id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in Apple Handoff (BLE)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08" name="" descr=""/>
          <p:cNvPicPr/>
          <p:nvPr/>
        </p:nvPicPr>
        <p:blipFill>
          <a:blip r:embed="rId1"/>
          <a:stretch/>
        </p:blipFill>
        <p:spPr>
          <a:xfrm>
            <a:off x="986040" y="3200400"/>
            <a:ext cx="7030440" cy="2102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2CD10CC-9C68-4151-8DA6-45BF04BB700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12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Predictable fields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13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Predictable field: a fields whose value can be computed from the previous occurrences(s)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14" name="" descr=""/>
          <p:cNvPicPr/>
          <p:nvPr/>
        </p:nvPicPr>
        <p:blipFill>
          <a:blip r:embed="rId1"/>
          <a:stretch/>
        </p:blipFill>
        <p:spPr>
          <a:xfrm>
            <a:off x="2011680" y="3566160"/>
            <a:ext cx="5170320" cy="1463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AFDD819-D08C-4B07-ACF1-E6FEE6AAE23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Predictable fields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sequence number field in early implementations of address randomization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685080" y="3291840"/>
            <a:ext cx="7910280" cy="1901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7B33119-6C90-4920-BE2F-FBC5B5582CB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Content based fingerprinting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25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Fingerprint: set of stable fields that can be used to identify a device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1"/>
          <a:stretch/>
        </p:blipFill>
        <p:spPr>
          <a:xfrm>
            <a:off x="1209240" y="3481560"/>
            <a:ext cx="6288840" cy="1639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8C9546F-7344-4130-A37B-A757F0A1A19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Content based fingerprinting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Wi-Fi information elements in probe requests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32" name="" descr=""/>
          <p:cNvPicPr/>
          <p:nvPr/>
        </p:nvPicPr>
        <p:blipFill>
          <a:blip r:embed="rId1"/>
          <a:stretch/>
        </p:blipFill>
        <p:spPr>
          <a:xfrm>
            <a:off x="959400" y="2521080"/>
            <a:ext cx="7270200" cy="3872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6D99E05-41B1-42F3-AD6B-483B6406324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Active attacks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7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Attacker allowed to capture, replay, forge frames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Revisited Karma Attack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Attack: set up Karma AP and wait for devices to reveal their MAC addr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38" name="" descr=""/>
          <p:cNvPicPr/>
          <p:nvPr/>
        </p:nvPicPr>
        <p:blipFill>
          <a:blip r:embed="rId1"/>
          <a:stretch/>
        </p:blipFill>
        <p:spPr>
          <a:xfrm>
            <a:off x="1280160" y="3960720"/>
            <a:ext cx="6413400" cy="1982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BB3B60D-8858-4A17-B392-CA1545E6419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Active attacks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3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Ex.: Send control frame attacks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Send RTS frame to the target real MAC addr; it will respond if in range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44" name="" descr=""/>
          <p:cNvPicPr/>
          <p:nvPr/>
        </p:nvPicPr>
        <p:blipFill>
          <a:blip r:embed="rId1"/>
          <a:stretch/>
        </p:blipFill>
        <p:spPr>
          <a:xfrm>
            <a:off x="2651760" y="3213000"/>
            <a:ext cx="4206240" cy="3187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3686963-46D7-44BA-B37D-9432FA47F8E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Technical countermeasures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9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Identifiers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Remove them or rotate them with device address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Predictable fields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Reset to random value when rotating device address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Content-based fingerprinting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Reduce content to bare minimum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Timing-based fingerprinting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Introduce randomness in timings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Replay attacks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Timestamps and authentication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E3CF608-5090-4620-B4C9-E12D03485B4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Lessons learned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Bugs: new mechanisms integrated in already complex systems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Lack of specifications: no specification for address randomization in Wi-Fi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Specifications: 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Too much freedom given to vendors ? (Vendor specific fields)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 is not always considered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Interactions with privacy and security researchers could be improved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4F69064-B6AF-40B0-A4D0-FBE812D2D98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58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Manufacturer specific data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9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Manufacturer/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Vendor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Specific Data: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fields dedicated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to carry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custom data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Available in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BLE and Wi-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Up to 32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bytes of data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for custom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applications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Used to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implement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Proximity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Protocols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Custom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protocols for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close range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applications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Google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Nearby,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Apple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Continuity,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Microsoft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CDP ...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Activity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transfer,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pairing,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Instant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Hotspot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specification/re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striction on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their content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Source of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major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 and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security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issues in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BLE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96960" y="333360"/>
            <a:ext cx="25880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5500800" y="6475320"/>
            <a:ext cx="304056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60A89F7-A31F-4BF1-A0BC-8719258A78C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685800" y="685800"/>
            <a:ext cx="7771320" cy="1065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Address randomization has been adopted by vendors as a technique to protect users against passive tracking.  This anti-tracking mechanism can be undermine by some elements of transmitted frames. Those issues should be carefully considered by developers. 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7F3F3B5-41CC-4CCC-B531-D80140F3991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63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Manufacture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 specific 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4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Manufacturer/Vendor Specific Data: fields dedicated to carry custom data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Available in BLE and Wi-Fi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Up to 32 bytes of data for custom applications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Used to implement Proximity Protocols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Custom protocols for close range applications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Google Nearby, Apple Continuity, Microsoft CDP ...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Activity transfer, pairing, Instant Hotspot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 specification/restriction on their content</a:t>
            </a:r>
            <a:endParaRPr b="0" lang="en-US" sz="24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Source of major privacy and security issues in BLE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368C11B-AE5A-4954-BE28-085E1B981F1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Conclusion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9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Address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Randomization is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hard</a:t>
            </a:r>
            <a:endParaRPr b="0" lang="en-US" sz="2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Complex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protocols and a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lot of freedom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left to vendors</a:t>
            </a: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Wireless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networks are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affected by other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 issues</a:t>
            </a:r>
            <a:endParaRPr b="0" lang="en-US" sz="2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Activity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inference,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inventory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attacks, leaks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of private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data ...</a:t>
            </a: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Issues that are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likely to grow …</a:t>
            </a:r>
            <a:endParaRPr b="0" lang="en-US" sz="2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Growing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number of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connected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objects using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wireless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communication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 (IoT,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wearables …)</a:t>
            </a:r>
            <a:endParaRPr b="0" lang="en-US" sz="2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Growing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number of the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applications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and use cases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(smarthome,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health, V2X,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…)</a:t>
            </a:r>
            <a:endParaRPr b="0" lang="en-US" sz="2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Growing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number of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number of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standards and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protocols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(LPWAN,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802.11p, Z-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Wave, Zigbee, 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LPD433 ...) 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6215040" y="6475320"/>
            <a:ext cx="232632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40B5164-BA69-4F4A-B430-C3CC69A017C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685800" y="685800"/>
            <a:ext cx="7771320" cy="1065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References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74" name="CustomShape 5"/>
          <p:cNvSpPr/>
          <p:nvPr/>
        </p:nvSpPr>
        <p:spPr>
          <a:xfrm>
            <a:off x="685800" y="1981080"/>
            <a:ext cx="7771320" cy="420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Julien Freudiger. “How talkative is your mobile device?: an experimental study of Wi-Fi probe requests”. In: Proceedings of the 8th ACM Conference on Security &amp; Privacy in Wireless and Mobile Networks. ACM, 2015, p. 8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Mathy Vanhoef et al. “Why MAC Address Randomization is Not Enough: An Analysis of Wi-Fi Network Discovery Mechanisms”. In: Proceedings of the 11th ACM on Asia Conference on Computer and Communications Security. ASIA CCS ’16. New York, NY, USA: ACM, 2016, pp. 413–424. isbn: 978-1-4503-4233-9. 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Jeremy Martin, Travis Mayberry, et al. “A Study of MAC Address Randomization in Mobile Devices and When it Fails”. In: Proceedings on Privacy Enhancing Technologies (Mar. 2017), pp. 268–286. (Visited on 03/10/2017)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“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Saving Private Addresses: An Analysis of Privacy Issues in the Bluetooth-Low-Energy Advertising Mechanism”. In: (2019). Under review and embargo due to responsible disclosure</a:t>
            </a:r>
            <a:endParaRPr b="0" lang="en-US" sz="1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Jeremy Martin, Douglas Alpuche, et al. “Handoff All Your Privacy: A Review of Apple’s Bluetooth Low Energy Implementation”. In:arXiv:1904.10600 [cs] (Apr. 2019). arXiv: 1904.10600. url: http://arxiv.org/abs/1904.10600</a:t>
            </a:r>
            <a:endParaRPr b="0" lang="en-US" sz="1600" spc="-1" strike="noStrike"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6900CDD-3649-4946-9706-1635E47A5D6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Tracking people using radio signals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4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Set of sensors capturing identifiers found in frames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User detection and tracking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65" name="" descr=""/>
          <p:cNvPicPr/>
          <p:nvPr/>
        </p:nvPicPr>
        <p:blipFill>
          <a:blip r:embed="rId1"/>
          <a:stretch/>
        </p:blipFill>
        <p:spPr>
          <a:xfrm>
            <a:off x="1226160" y="3444120"/>
            <a:ext cx="6271560" cy="2864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113097A-B123-41A1-BC9A-CD17736D327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69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Discovery protocols in wireless networks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0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Discovery frames: probe requests / advertising packets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71" name="" descr=""/>
          <p:cNvPicPr/>
          <p:nvPr/>
        </p:nvPicPr>
        <p:blipFill>
          <a:blip r:embed="rId1"/>
          <a:stretch/>
        </p:blipFill>
        <p:spPr>
          <a:xfrm>
            <a:off x="1282320" y="3566160"/>
            <a:ext cx="3289320" cy="91404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4937760" y="3474720"/>
            <a:ext cx="2780640" cy="907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A037335-FBC4-4F43-B1E0-3A1E22C1FBE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Address randomization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Adoption of address randomization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Random WiFi addresses implemented in major systems (iOS, Android, Windows, GNU/Linux)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Random BLE addresses since version 4.2 of Bluetooth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2377440" y="4023360"/>
            <a:ext cx="4134240" cy="2254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17D51CF-173A-47A9-8F09-9141ED8E3A7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Model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3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Attacker model:</a:t>
            </a:r>
            <a:endParaRPr b="0" lang="en-US" sz="24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Capabilities: Monitor the wireless channel(s)</a:t>
            </a:r>
            <a:endParaRPr b="0" lang="en-US" sz="24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Objective: track a device over time by linking frames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640080" y="3655440"/>
            <a:ext cx="7486920" cy="2104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03AF554-0E8F-4DE9-9844-351CCA00302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Secondary Stable Identifiers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Secondary stable identifiers: several byte-long fields whose value is constant across frames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1554480" y="3353040"/>
            <a:ext cx="5491800" cy="1035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94915C0-F820-47DB-A5A9-38E466D0EA3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Secondary Stable Identifiers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WPS UUID in Wi-Fi frames</a:t>
            </a:r>
            <a:endParaRPr b="0" lang="en-US" sz="24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 128 bits UUID derived from the MAC address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1097280" y="3272400"/>
            <a:ext cx="6766200" cy="1482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714240" y="357120"/>
            <a:ext cx="237384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July 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6286680" y="6475320"/>
            <a:ext cx="2254680" cy="18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Mathieu Cunche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D24D33D-6C43-486E-8C23-ED3F69F3050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Synchronization issues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All identifiers must be rotated together with the device address</a:t>
            </a:r>
            <a:endParaRPr b="0" lang="en-US" sz="24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Those change must be synchronized ...</a:t>
            </a:r>
            <a:endParaRPr b="0" lang="en-US" sz="24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Otherwise the identifier can be used to trivially link two consecutive addressesA 128 bits UUID derived from the MAC address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02" name="" descr=""/>
          <p:cNvPicPr/>
          <p:nvPr/>
        </p:nvPicPr>
        <p:blipFill>
          <a:blip r:embed="rId1"/>
          <a:stretch/>
        </p:blipFill>
        <p:spPr>
          <a:xfrm>
            <a:off x="1356840" y="4572000"/>
            <a:ext cx="6689520" cy="1483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Application>LibreOffice/6.0.7.3$Linux_X86_64 LibreOffice_project/00m0$Build-3</Application>
  <Words>644</Words>
  <Paragraphs>104</Paragraphs>
  <Company>Intel Corporation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2019-07-17T10:40:35Z</dcterms:created>
  <dc:creator/>
  <dc:description/>
  <dc:language>en-US</dc:language>
  <cp:lastModifiedBy/>
  <cp:lastPrinted>1601-01-01T00:00:00Z</cp:lastPrinted>
  <dcterms:modified xsi:type="dcterms:W3CDTF">2019-07-17T13:10:44Z</dcterms:modified>
  <cp:revision>44</cp:revision>
  <dc:subject/>
  <dc:title>[place presentation subject title text here]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