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81" r:id="rId4"/>
    <p:sldId id="282" r:id="rId5"/>
    <p:sldId id="283" r:id="rId6"/>
    <p:sldId id="284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6161" autoAdjust="0"/>
    <p:restoredTop sz="94660"/>
  </p:normalViewPr>
  <p:slideViewPr>
    <p:cSldViewPr>
      <p:cViewPr varScale="1">
        <p:scale>
          <a:sx n="91" d="100"/>
          <a:sy n="91" d="100"/>
        </p:scale>
        <p:origin x="533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802.11-19/1309r0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July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802.11-19/1309r0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802.11-19/1309r0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BlackBerry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802.11-19/1309r0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July 2019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Stephen McCann, BlackBerry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/>
              <a:t>Page </a:t>
            </a:r>
            <a:fld id="{7A4FDB48-E15B-4B47-8687-1B7C1224EF6A}" type="slidenum">
              <a:rPr lang="en-US"/>
              <a:pPr/>
              <a:t>2</a:t>
            </a:fld>
            <a:endParaRPr lang="en-US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2900" y="703263"/>
            <a:ext cx="6172200" cy="3473450"/>
          </a:xfrm>
          <a:ln cap="flat"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255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BlackBerry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BlackBerry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BlackBerry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BlackBerry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802.11-19/1309r0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Backus%E2%80%93Naur_for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Annex G discussion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2019-07-17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BlackBerry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4923671"/>
              </p:ext>
            </p:extLst>
          </p:nvPr>
        </p:nvGraphicFramePr>
        <p:xfrm>
          <a:off x="1025525" y="2411413"/>
          <a:ext cx="10140950" cy="2455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6" name="Document" r:id="rId4" imgW="10482185" imgH="2538262" progId="Word.Document.8">
                  <p:embed/>
                </p:oleObj>
              </mc:Choice>
              <mc:Fallback>
                <p:oleObj name="Document" r:id="rId4" imgW="10482185" imgH="253826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5525" y="2411413"/>
                        <a:ext cx="10140950" cy="24558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981201"/>
            <a:ext cx="10627783" cy="4113213"/>
          </a:xfrm>
          <a:noFill/>
        </p:spPr>
        <p:txBody>
          <a:bodyPr/>
          <a:lstStyle/>
          <a:p>
            <a:pPr>
              <a:buFontTx/>
              <a:buNone/>
            </a:pPr>
            <a:r>
              <a:rPr lang="en-US" dirty="0"/>
              <a:t>This slide deck provides information about IEEE 802.11-2016 Annex G. It is intended to encourage discussion about the future of the Annex.</a:t>
            </a:r>
          </a:p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r>
              <a:rPr lang="en-US" dirty="0"/>
              <a:t>Thanks to the following for contributing comments:</a:t>
            </a:r>
          </a:p>
          <a:p>
            <a:pPr>
              <a:buFontTx/>
              <a:buNone/>
            </a:pPr>
            <a:r>
              <a:rPr lang="en-US" sz="1800" b="0" dirty="0"/>
              <a:t>Adrian Stephens, Graham Smith, Mark Hamilton, Mark Rison, Dorothy Stanley, Mike </a:t>
            </a:r>
            <a:r>
              <a:rPr lang="en-US" sz="1800" b="0" dirty="0" err="1"/>
              <a:t>Montemurro</a:t>
            </a:r>
            <a:endParaRPr lang="en-US" sz="1800" b="0" dirty="0"/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r>
              <a:rPr lang="en-US" dirty="0"/>
              <a:t>	</a:t>
            </a:r>
          </a:p>
          <a:p>
            <a:pPr lvl="1">
              <a:buFontTx/>
              <a:buNone/>
            </a:pPr>
            <a:endParaRPr lang="en-US" dirty="0"/>
          </a:p>
          <a:p>
            <a:pPr>
              <a:buFontTx/>
              <a:buNone/>
            </a:pPr>
            <a:r>
              <a:rPr lang="en-US" dirty="0"/>
              <a:t>	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  <a:noFill/>
        </p:spPr>
        <p:txBody>
          <a:bodyPr/>
          <a:lstStyle/>
          <a:p>
            <a:r>
              <a:rPr lang="en-US"/>
              <a:t>Stephen McCann, BlackBerry</a:t>
            </a:r>
          </a:p>
        </p:txBody>
      </p:sp>
      <p:sp>
        <p:nvSpPr>
          <p:cNvPr id="307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  <a:noFill/>
        </p:spPr>
        <p:txBody>
          <a:bodyPr/>
          <a:lstStyle/>
          <a:p>
            <a:r>
              <a:rPr lang="en-US"/>
              <a:t>July 2019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7363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Annex G - 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457200">
              <a:buFont typeface="Arial" panose="020B0604020202020204" pitchFamily="34" charset="0"/>
              <a:buChar char="•"/>
            </a:pPr>
            <a:r>
              <a:rPr lang="en-US" dirty="0">
                <a:cs typeface="DejaVu Sans" pitchFamily="34" charset="0"/>
              </a:rPr>
              <a:t>Frame exchange sequences</a:t>
            </a:r>
          </a:p>
          <a:p>
            <a:pPr indent="-457200">
              <a:buFont typeface="Arial" panose="020B0604020202020204" pitchFamily="34" charset="0"/>
              <a:buChar char="•"/>
            </a:pPr>
            <a:endParaRPr lang="en-US" dirty="0">
              <a:cs typeface="DejaVu Sans" pitchFamily="34" charset="0"/>
            </a:endParaRPr>
          </a:p>
          <a:p>
            <a:pPr indent="-457200">
              <a:buFont typeface="Arial" panose="020B0604020202020204" pitchFamily="34" charset="0"/>
              <a:buChar char="•"/>
            </a:pPr>
            <a:r>
              <a:rPr lang="en-GB" dirty="0">
                <a:cs typeface="DejaVu Sans" pitchFamily="34" charset="0"/>
              </a:rPr>
              <a:t>Initially created to express all valid frame sequences using BNF (</a:t>
            </a:r>
            <a:r>
              <a:rPr lang="en-GB" dirty="0">
                <a:cs typeface="DejaVu Sans" pitchFamily="34" charset="0"/>
                <a:hlinkClick r:id="rId2"/>
              </a:rPr>
              <a:t>Backus–</a:t>
            </a:r>
            <a:r>
              <a:rPr lang="en-GB" dirty="0" err="1">
                <a:cs typeface="DejaVu Sans" pitchFamily="34" charset="0"/>
                <a:hlinkClick r:id="rId2"/>
              </a:rPr>
              <a:t>Naur</a:t>
            </a:r>
            <a:r>
              <a:rPr lang="en-GB" dirty="0">
                <a:cs typeface="DejaVu Sans" pitchFamily="34" charset="0"/>
                <a:hlinkClick r:id="rId2"/>
              </a:rPr>
              <a:t> form</a:t>
            </a:r>
            <a:r>
              <a:rPr lang="en-GB" dirty="0">
                <a:cs typeface="DejaVu Sans" pitchFamily="34" charset="0"/>
              </a:rPr>
              <a:t>). Annex G attempts to use BNF to formally define frame sequences, as an older grammar struggled with contention-free sequences.</a:t>
            </a:r>
          </a:p>
          <a:p>
            <a:pPr indent="-457200">
              <a:buFont typeface="Arial" panose="020B0604020202020204" pitchFamily="34" charset="0"/>
              <a:buChar char="•"/>
            </a:pPr>
            <a:endParaRPr lang="en-US" dirty="0">
              <a:cs typeface="DejaVu Sans" pitchFamily="34" charset="0"/>
            </a:endParaRPr>
          </a:p>
          <a:p>
            <a:pPr indent="-457200">
              <a:buFont typeface="Arial" panose="020B0604020202020204" pitchFamily="34" charset="0"/>
              <a:buChar char="•"/>
            </a:pPr>
            <a:r>
              <a:rPr lang="en-US" dirty="0">
                <a:cs typeface="DejaVu Sans" pitchFamily="34" charset="0"/>
              </a:rPr>
              <a:t>Therefore, it should provide “</a:t>
            </a:r>
            <a:r>
              <a:rPr lang="en-GB" dirty="0">
                <a:cs typeface="DejaVu Sans" pitchFamily="34" charset="0"/>
              </a:rPr>
              <a:t>all valid frame exchange sequences” that can be referenced from the rest of the specification.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McCann, BlackBerry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1915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Annex G -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457200">
              <a:buFont typeface="Arial" panose="020B0604020202020204" pitchFamily="34" charset="0"/>
              <a:buChar char="•"/>
            </a:pPr>
            <a:r>
              <a:rPr lang="en-GB" dirty="0">
                <a:cs typeface="DejaVu Sans" pitchFamily="34" charset="0"/>
              </a:rPr>
              <a:t>It has been ignored by some task groups and so there are gaps.</a:t>
            </a:r>
          </a:p>
          <a:p>
            <a:pPr indent="-457200">
              <a:buFont typeface="Arial" panose="020B0604020202020204" pitchFamily="34" charset="0"/>
              <a:buChar char="•"/>
            </a:pPr>
            <a:endParaRPr lang="en-GB" dirty="0">
              <a:cs typeface="DejaVu Sans" pitchFamily="34" charset="0"/>
            </a:endParaRPr>
          </a:p>
          <a:p>
            <a:pPr indent="-457200">
              <a:buFont typeface="Arial" panose="020B0604020202020204" pitchFamily="34" charset="0"/>
              <a:buChar char="•"/>
            </a:pPr>
            <a:r>
              <a:rPr lang="en-GB" dirty="0">
                <a:cs typeface="DejaVu Sans" pitchFamily="34" charset="0"/>
              </a:rPr>
              <a:t>Some new aspects of current work (e.g. </a:t>
            </a:r>
            <a:r>
              <a:rPr lang="en-GB" dirty="0" err="1">
                <a:cs typeface="DejaVu Sans" pitchFamily="34" charset="0"/>
              </a:rPr>
              <a:t>TGax</a:t>
            </a:r>
            <a:r>
              <a:rPr lang="en-GB" dirty="0">
                <a:cs typeface="DejaVu Sans" pitchFamily="34" charset="0"/>
              </a:rPr>
              <a:t> multiplexing in frequency and space),  are difficult to define using the original Annex G BNF.</a:t>
            </a:r>
          </a:p>
          <a:p>
            <a:pPr indent="-457200">
              <a:buFont typeface="Arial" panose="020B0604020202020204" pitchFamily="34" charset="0"/>
              <a:buChar char="•"/>
            </a:pPr>
            <a:endParaRPr lang="en-GB" dirty="0">
              <a:cs typeface="DejaVu Sans" pitchFamily="34" charset="0"/>
            </a:endParaRPr>
          </a:p>
          <a:p>
            <a:pPr indent="-457200">
              <a:buFont typeface="Arial" panose="020B0604020202020204" pitchFamily="34" charset="0"/>
              <a:buChar char="•"/>
            </a:pPr>
            <a:r>
              <a:rPr lang="en-GB" dirty="0">
                <a:cs typeface="DejaVu Sans" pitchFamily="34" charset="0"/>
              </a:rPr>
              <a:t>Some functions (e.g. </a:t>
            </a:r>
            <a:r>
              <a:rPr lang="en-GB" dirty="0" err="1">
                <a:cs typeface="DejaVu Sans" pitchFamily="34" charset="0"/>
              </a:rPr>
              <a:t>Powersave</a:t>
            </a:r>
            <a:r>
              <a:rPr lang="en-GB" dirty="0">
                <a:cs typeface="DejaVu Sans" pitchFamily="34" charset="0"/>
              </a:rPr>
              <a:t>) make reference to Annex G. If Annex G was cleaned up, additional text may be required to replace those references.</a:t>
            </a:r>
          </a:p>
          <a:p>
            <a:pPr indent="-457200">
              <a:buFont typeface="Arial" panose="020B0604020202020204" pitchFamily="34" charset="0"/>
              <a:buChar char="•"/>
            </a:pPr>
            <a:endParaRPr lang="en-GB" dirty="0">
              <a:cs typeface="DejaVu Sans" pitchFamily="34" charset="0"/>
            </a:endParaRPr>
          </a:p>
          <a:p>
            <a:pPr indent="-457200">
              <a:buFont typeface="Arial" panose="020B0604020202020204" pitchFamily="34" charset="0"/>
              <a:buChar char="•"/>
            </a:pPr>
            <a:r>
              <a:rPr lang="en-GB" dirty="0">
                <a:cs typeface="DejaVu Sans" pitchFamily="34" charset="0"/>
              </a:rPr>
              <a:t>Current </a:t>
            </a:r>
            <a:r>
              <a:rPr lang="en-GB" dirty="0" err="1">
                <a:cs typeface="DejaVu Sans" pitchFamily="34" charset="0"/>
              </a:rPr>
              <a:t>TGmd</a:t>
            </a:r>
            <a:r>
              <a:rPr lang="en-GB" dirty="0">
                <a:cs typeface="DejaVu Sans" pitchFamily="34" charset="0"/>
              </a:rPr>
              <a:t> comments, which attempt to address some Annex G inconsistences, are burdensome and may result in a lot of new work.</a:t>
            </a:r>
          </a:p>
          <a:p>
            <a:pPr marL="0" indent="0"/>
            <a:endParaRPr lang="en-US" dirty="0">
              <a:cs typeface="DejaVu Sans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McCann, BlackBerry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61474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Annex G – issues to discuss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343399"/>
          </a:xfrm>
        </p:spPr>
        <p:txBody>
          <a:bodyPr/>
          <a:lstStyle/>
          <a:p>
            <a:pPr indent="-457200">
              <a:buFont typeface="Arial" panose="020B0604020202020204" pitchFamily="34" charset="0"/>
              <a:buChar char="•"/>
            </a:pPr>
            <a:r>
              <a:rPr lang="en-GB" dirty="0">
                <a:cs typeface="DejaVu Sans" pitchFamily="34" charset="0"/>
              </a:rPr>
              <a:t>There is value in being able to express and visualize valid frame exchange sequences.</a:t>
            </a:r>
          </a:p>
          <a:p>
            <a:pPr indent="-457200">
              <a:buFont typeface="Arial" panose="020B0604020202020204" pitchFamily="34" charset="0"/>
              <a:buChar char="•"/>
            </a:pPr>
            <a:r>
              <a:rPr lang="en-GB" dirty="0">
                <a:cs typeface="DejaVu Sans" pitchFamily="34" charset="0"/>
              </a:rPr>
              <a:t>However, Annex G in it’s current form does not serve it’s original purpose.</a:t>
            </a:r>
          </a:p>
          <a:p>
            <a:pPr indent="-457200">
              <a:buFont typeface="Arial" panose="020B0604020202020204" pitchFamily="34" charset="0"/>
              <a:buChar char="•"/>
            </a:pPr>
            <a:r>
              <a:rPr lang="en-GB" dirty="0">
                <a:cs typeface="DejaVu Sans" pitchFamily="34" charset="0"/>
              </a:rPr>
              <a:t>Action is required, for example:</a:t>
            </a:r>
          </a:p>
          <a:p>
            <a:pPr lvl="1" indent="-457200">
              <a:buFont typeface="Arial" panose="020B0604020202020204" pitchFamily="34" charset="0"/>
              <a:buChar char="•"/>
            </a:pPr>
            <a:r>
              <a:rPr lang="en-GB" dirty="0">
                <a:cs typeface="DejaVu Sans" pitchFamily="34" charset="0"/>
              </a:rPr>
              <a:t>Delete it</a:t>
            </a:r>
            <a:r>
              <a:rPr lang="en-GB" sz="1600" b="0" dirty="0">
                <a:cs typeface="DejaVu Sans" pitchFamily="34" charset="0"/>
              </a:rPr>
              <a:t> (Previously considered in </a:t>
            </a:r>
            <a:r>
              <a:rPr lang="en-GB" sz="1600" b="0" dirty="0" err="1">
                <a:cs typeface="DejaVu Sans" pitchFamily="34" charset="0"/>
              </a:rPr>
              <a:t>REVmc</a:t>
            </a:r>
            <a:r>
              <a:rPr lang="en-GB" sz="1600" b="0" dirty="0">
                <a:cs typeface="DejaVu Sans" pitchFamily="34" charset="0"/>
              </a:rPr>
              <a:t>, see </a:t>
            </a:r>
            <a:r>
              <a:rPr lang="en-GB" sz="1600" b="0" dirty="0"/>
              <a:t>11/17/1261r2)</a:t>
            </a:r>
            <a:endParaRPr lang="en-GB" sz="1600" b="0" dirty="0">
              <a:cs typeface="DejaVu Sans" pitchFamily="34" charset="0"/>
            </a:endParaRPr>
          </a:p>
          <a:p>
            <a:pPr lvl="2" indent="-457200">
              <a:buFont typeface="Arial" panose="020B0604020202020204" pitchFamily="34" charset="0"/>
              <a:buChar char="•"/>
            </a:pPr>
            <a:r>
              <a:rPr lang="en-GB" dirty="0">
                <a:cs typeface="DejaVu Sans" pitchFamily="34" charset="0"/>
              </a:rPr>
              <a:t>Possibly move sections to the main body</a:t>
            </a:r>
          </a:p>
          <a:p>
            <a:pPr lvl="1" indent="-457200">
              <a:buFont typeface="Arial" panose="020B0604020202020204" pitchFamily="34" charset="0"/>
              <a:buChar char="•"/>
            </a:pPr>
            <a:r>
              <a:rPr lang="en-GB" dirty="0">
                <a:cs typeface="DejaVu Sans" pitchFamily="34" charset="0"/>
              </a:rPr>
              <a:t>Update it</a:t>
            </a:r>
          </a:p>
          <a:p>
            <a:pPr lvl="2" indent="-457200">
              <a:buFont typeface="Arial" panose="020B0604020202020204" pitchFamily="34" charset="0"/>
              <a:buChar char="•"/>
            </a:pPr>
            <a:r>
              <a:rPr lang="en-GB" dirty="0">
                <a:cs typeface="DejaVu Sans" pitchFamily="34" charset="0"/>
              </a:rPr>
              <a:t>Possibly remove duplicate text between the main body and the Annex.</a:t>
            </a:r>
          </a:p>
          <a:p>
            <a:pPr lvl="2" indent="-457200">
              <a:buFont typeface="Arial" panose="020B0604020202020204" pitchFamily="34" charset="0"/>
              <a:buChar char="•"/>
            </a:pPr>
            <a:r>
              <a:rPr lang="en-GB" dirty="0">
                <a:cs typeface="DejaVu Sans" pitchFamily="34" charset="0"/>
              </a:rPr>
              <a:t>Introduce a new grammar ?</a:t>
            </a:r>
          </a:p>
          <a:p>
            <a:pPr lvl="1" indent="-457200">
              <a:buFont typeface="Arial" panose="020B0604020202020204" pitchFamily="34" charset="0"/>
              <a:buChar char="•"/>
            </a:pPr>
            <a:r>
              <a:rPr lang="en-GB" dirty="0">
                <a:cs typeface="DejaVu Sans" pitchFamily="34" charset="0"/>
              </a:rPr>
              <a:t>Ignore it</a:t>
            </a:r>
          </a:p>
          <a:p>
            <a:pPr indent="-457200">
              <a:buFont typeface="Arial" panose="020B0604020202020204" pitchFamily="34" charset="0"/>
              <a:buChar char="•"/>
            </a:pPr>
            <a:endParaRPr lang="en-GB" dirty="0">
              <a:cs typeface="DejaVu Sans" pitchFamily="34" charset="0"/>
            </a:endParaRPr>
          </a:p>
          <a:p>
            <a:pPr indent="-457200">
              <a:buFont typeface="Arial" panose="020B0604020202020204" pitchFamily="34" charset="0"/>
              <a:buChar char="•"/>
            </a:pPr>
            <a:endParaRPr lang="en-GB" dirty="0">
              <a:cs typeface="DejaVu Sans" pitchFamily="34" charset="0"/>
            </a:endParaRPr>
          </a:p>
          <a:p>
            <a:pPr marL="0" indent="0"/>
            <a:endParaRPr lang="en-US" dirty="0">
              <a:cs typeface="DejaVu Sans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McCann, BlackBerry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8519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217" y="657731"/>
            <a:ext cx="10361084" cy="1065213"/>
          </a:xfrm>
        </p:spPr>
        <p:txBody>
          <a:bodyPr/>
          <a:lstStyle/>
          <a:p>
            <a:r>
              <a:rPr lang="en-US" dirty="0"/>
              <a:t>Annex G –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457200">
              <a:buFont typeface="Arial" panose="020B0604020202020204" pitchFamily="34" charset="0"/>
              <a:buChar char="•"/>
            </a:pPr>
            <a:r>
              <a:rPr lang="en-GB" dirty="0">
                <a:cs typeface="DejaVu Sans" pitchFamily="34" charset="0"/>
              </a:rPr>
              <a:t>Further analysis and discussion is needed to develop a recommendation on a way forward.</a:t>
            </a:r>
          </a:p>
          <a:p>
            <a:pPr marL="285750" lvl="1" indent="0"/>
            <a:endParaRPr lang="en-GB" dirty="0">
              <a:cs typeface="DejaVu Sans" pitchFamily="34" charset="0"/>
            </a:endParaRPr>
          </a:p>
          <a:p>
            <a:pPr indent="-457200">
              <a:buFont typeface="Arial" panose="020B0604020202020204" pitchFamily="34" charset="0"/>
              <a:buChar char="•"/>
            </a:pPr>
            <a:r>
              <a:rPr lang="en-GB" dirty="0">
                <a:cs typeface="DejaVu Sans" pitchFamily="34" charset="0"/>
              </a:rPr>
              <a:t>Possible venues for discussion</a:t>
            </a:r>
          </a:p>
          <a:p>
            <a:pPr lvl="1" indent="-457200">
              <a:buFont typeface="Arial" panose="020B0604020202020204" pitchFamily="34" charset="0"/>
              <a:buChar char="•"/>
            </a:pPr>
            <a:r>
              <a:rPr lang="en-GB" dirty="0">
                <a:cs typeface="DejaVu Sans" pitchFamily="34" charset="0"/>
              </a:rPr>
              <a:t>ARC</a:t>
            </a:r>
          </a:p>
          <a:p>
            <a:pPr lvl="1" indent="-457200">
              <a:buFont typeface="Arial" panose="020B0604020202020204" pitchFamily="34" charset="0"/>
              <a:buChar char="•"/>
            </a:pPr>
            <a:r>
              <a:rPr lang="en-GB" dirty="0" err="1">
                <a:cs typeface="DejaVu Sans" pitchFamily="34" charset="0"/>
              </a:rPr>
              <a:t>TGmd</a:t>
            </a:r>
            <a:endParaRPr lang="en-GB" dirty="0">
              <a:cs typeface="DejaVu Sans" pitchFamily="34" charset="0"/>
            </a:endParaRPr>
          </a:p>
          <a:p>
            <a:pPr lvl="1" indent="-457200">
              <a:buFont typeface="Arial" panose="020B0604020202020204" pitchFamily="34" charset="0"/>
              <a:buChar char="•"/>
            </a:pPr>
            <a:r>
              <a:rPr lang="en-GB" dirty="0">
                <a:cs typeface="DejaVu Sans" pitchFamily="34" charset="0"/>
              </a:rPr>
              <a:t>New ad-hoc</a:t>
            </a:r>
          </a:p>
          <a:p>
            <a:pPr indent="-457200">
              <a:buFont typeface="Arial" panose="020B0604020202020204" pitchFamily="34" charset="0"/>
              <a:buChar char="•"/>
            </a:pPr>
            <a:endParaRPr lang="en-GB" dirty="0">
              <a:cs typeface="DejaVu Sans" pitchFamily="34" charset="0"/>
            </a:endParaRPr>
          </a:p>
          <a:p>
            <a:pPr indent="-457200">
              <a:buFont typeface="Arial" panose="020B0604020202020204" pitchFamily="34" charset="0"/>
              <a:buChar char="•"/>
            </a:pPr>
            <a:endParaRPr lang="en-GB" dirty="0">
              <a:cs typeface="DejaVu Sans" pitchFamily="34" charset="0"/>
            </a:endParaRPr>
          </a:p>
          <a:p>
            <a:pPr marL="0" indent="0"/>
            <a:endParaRPr lang="en-US" dirty="0">
              <a:cs typeface="DejaVu Sans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McCann, BlackBerry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2924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543</TotalTime>
  <Words>410</Words>
  <Application>Microsoft Office PowerPoint</Application>
  <PresentationFormat>Widescreen</PresentationFormat>
  <Paragraphs>71</Paragraphs>
  <Slides>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 Unicode MS</vt:lpstr>
      <vt:lpstr>MS Gothic</vt:lpstr>
      <vt:lpstr>Arial</vt:lpstr>
      <vt:lpstr>DejaVu Sans</vt:lpstr>
      <vt:lpstr>Times New Roman</vt:lpstr>
      <vt:lpstr>Office Theme</vt:lpstr>
      <vt:lpstr>Document</vt:lpstr>
      <vt:lpstr>Annex G discussion</vt:lpstr>
      <vt:lpstr>Abstract</vt:lpstr>
      <vt:lpstr>Annex G - introduction</vt:lpstr>
      <vt:lpstr>Annex G - problem</vt:lpstr>
      <vt:lpstr>Annex G – issues to discuss</vt:lpstr>
      <vt:lpstr>Annex G – Summary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2nd Vice Chair Report May 2018</dc:title>
  <dc:creator>Stacey, Robert</dc:creator>
  <cp:keywords>CTPClassification=CTP_PUBLIC:VisualMarkings=, CTPClassification=CTP_NT</cp:keywords>
  <cp:lastModifiedBy>Stephen McCann</cp:lastModifiedBy>
  <cp:revision>47</cp:revision>
  <cp:lastPrinted>1601-01-01T00:00:00Z</cp:lastPrinted>
  <dcterms:created xsi:type="dcterms:W3CDTF">2018-05-05T22:00:08Z</dcterms:created>
  <dcterms:modified xsi:type="dcterms:W3CDTF">2019-07-17T06:33:12Z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ce0d76af-a3b6-4e03-a421-b6b5e100c5c7</vt:lpwstr>
  </property>
  <property fmtid="{D5CDD505-2E9C-101B-9397-08002B2CF9AE}" pid="3" name="CTP_TimeStamp">
    <vt:lpwstr>2019-03-11 03:35:44Z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