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338" r:id="rId5"/>
    <p:sldId id="433" r:id="rId6"/>
    <p:sldId id="446" r:id="rId7"/>
    <p:sldId id="434" r:id="rId8"/>
    <p:sldId id="476" r:id="rId9"/>
    <p:sldId id="479" r:id="rId10"/>
    <p:sldId id="480" r:id="rId11"/>
    <p:sldId id="481" r:id="rId12"/>
    <p:sldId id="484"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21" autoAdjust="0"/>
    <p:restoredTop sz="99548" autoAdjust="0"/>
  </p:normalViewPr>
  <p:slideViewPr>
    <p:cSldViewPr>
      <p:cViewPr varScale="1">
        <p:scale>
          <a:sx n="89" d="100"/>
          <a:sy n="89" d="100"/>
        </p:scale>
        <p:origin x="133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802.11-19/1305r1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Synchronous Multi-Link </a:t>
            </a:r>
            <a:r>
              <a:rPr lang="en-US" sz="2800" dirty="0" smtClean="0"/>
              <a:t>Operation</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2020-03-11</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1493596262"/>
              </p:ext>
            </p:extLst>
          </p:nvPr>
        </p:nvGraphicFramePr>
        <p:xfrm>
          <a:off x="533400" y="3124200"/>
          <a:ext cx="8053388" cy="3181350"/>
        </p:xfrm>
        <a:graphic>
          <a:graphicData uri="http://schemas.openxmlformats.org/presentationml/2006/ole">
            <mc:AlternateContent xmlns:mc="http://schemas.openxmlformats.org/markup-compatibility/2006">
              <mc:Choice xmlns:v="urn:schemas-microsoft-com:vml" Requires="v">
                <p:oleObj spid="_x0000_s2416" name="Document" r:id="rId5" imgW="8290751" imgH="3283832" progId="Word.Document.8">
                  <p:embed/>
                </p:oleObj>
              </mc:Choice>
              <mc:Fallback>
                <p:oleObj name="Document" r:id="rId5" imgW="8290751" imgH="3283832" progId="Word.Document.8">
                  <p:embed/>
                  <p:pic>
                    <p:nvPicPr>
                      <p:cNvPr id="0" name=""/>
                      <p:cNvPicPr>
                        <a:picLocks noChangeAspect="1" noChangeArrowheads="1"/>
                      </p:cNvPicPr>
                      <p:nvPr/>
                    </p:nvPicPr>
                    <p:blipFill>
                      <a:blip r:embed="rId6"/>
                      <a:srcRect/>
                      <a:stretch>
                        <a:fillRect/>
                      </a:stretch>
                    </p:blipFill>
                    <p:spPr bwMode="auto">
                      <a:xfrm>
                        <a:off x="533400" y="3124200"/>
                        <a:ext cx="8053388" cy="3181350"/>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When </a:t>
            </a:r>
            <a:r>
              <a:rPr lang="en-US" dirty="0" smtClean="0"/>
              <a:t>a STA </a:t>
            </a:r>
            <a:r>
              <a:rPr lang="en-US" dirty="0"/>
              <a:t>simultaneously transmits and receives </a:t>
            </a:r>
            <a:r>
              <a:rPr lang="en-US" dirty="0" smtClean="0"/>
              <a:t>frames </a:t>
            </a:r>
            <a:r>
              <a:rPr lang="en-US" dirty="0"/>
              <a:t>on multi-link, </a:t>
            </a:r>
            <a:r>
              <a:rPr lang="en-US" dirty="0" smtClean="0"/>
              <a:t>it may have some in-device </a:t>
            </a:r>
            <a:r>
              <a:rPr lang="en-US" dirty="0"/>
              <a:t>coexistence (IDC) </a:t>
            </a:r>
            <a:r>
              <a:rPr lang="en-US" dirty="0" smtClean="0"/>
              <a:t>interference. </a:t>
            </a:r>
            <a:endParaRPr lang="en-US" dirty="0"/>
          </a:p>
          <a:p>
            <a:pPr lvl="1"/>
            <a:r>
              <a:rPr lang="en-US" dirty="0"/>
              <a:t>When </a:t>
            </a:r>
            <a:r>
              <a:rPr lang="en-US" dirty="0" smtClean="0"/>
              <a:t>simultaneous </a:t>
            </a:r>
            <a:r>
              <a:rPr lang="en-US" dirty="0" err="1" smtClean="0"/>
              <a:t>Tx</a:t>
            </a:r>
            <a:r>
              <a:rPr lang="en-US" dirty="0" smtClean="0"/>
              <a:t> and Rx is happened between 2.4 </a:t>
            </a:r>
            <a:r>
              <a:rPr lang="en-US" dirty="0"/>
              <a:t>GHz band and 5 GHz band, the IDC interference </a:t>
            </a:r>
            <a:r>
              <a:rPr lang="en-US" dirty="0" smtClean="0"/>
              <a:t>is probably negligible</a:t>
            </a:r>
            <a:r>
              <a:rPr lang="en-US" dirty="0"/>
              <a:t>. </a:t>
            </a:r>
          </a:p>
          <a:p>
            <a:pPr lvl="1"/>
            <a:r>
              <a:rPr lang="en-US" dirty="0"/>
              <a:t>But, the IDC interference caused by simultaneous </a:t>
            </a:r>
            <a:r>
              <a:rPr lang="en-US" dirty="0" err="1"/>
              <a:t>Tx</a:t>
            </a:r>
            <a:r>
              <a:rPr lang="en-US" dirty="0"/>
              <a:t> and Rx between 5 GHz band and 6 GHz band may be significantly problematic worse depending on some implementation capability like the RF filter performance. </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Recap: </a:t>
            </a:r>
            <a:r>
              <a:rPr lang="en-US" dirty="0" smtClean="0">
                <a:solidFill>
                  <a:schemeClr val="tx1"/>
                </a:solidFill>
              </a:rPr>
              <a:t>Synchronous Multi-link </a:t>
            </a:r>
            <a:r>
              <a:rPr lang="en-US" dirty="0" smtClean="0">
                <a:solidFill>
                  <a:schemeClr val="tx1"/>
                </a:solidFill>
              </a:rPr>
              <a:t>Operation</a:t>
            </a:r>
            <a:endParaRPr lang="en-US" dirty="0"/>
          </a:p>
        </p:txBody>
      </p:sp>
    </p:spTree>
    <p:extLst>
      <p:ext uri="{BB962C8B-B14F-4D97-AF65-F5344CB8AC3E}">
        <p14:creationId xmlns:p14="http://schemas.microsoft.com/office/powerpoint/2010/main" val="3787161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For </a:t>
            </a:r>
            <a:r>
              <a:rPr lang="en-US" dirty="0"/>
              <a:t>avoiding the IDC interference, </a:t>
            </a:r>
            <a:r>
              <a:rPr lang="en-US" dirty="0" smtClean="0"/>
              <a:t>a STA </a:t>
            </a:r>
            <a:r>
              <a:rPr lang="en-US" dirty="0"/>
              <a:t>shall not transmit and receive frames on multi-link simultaneously. </a:t>
            </a:r>
          </a:p>
          <a:p>
            <a:pPr lvl="1"/>
            <a:r>
              <a:rPr lang="en-US" dirty="0"/>
              <a:t>The STA may perform independent IDFT/DFT on each links. </a:t>
            </a:r>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Recap: Synchronous Multi-link </a:t>
            </a:r>
            <a:r>
              <a:rPr lang="en-US" dirty="0">
                <a:solidFill>
                  <a:schemeClr val="tx1"/>
                </a:solidFill>
              </a:rPr>
              <a:t>Operation</a:t>
            </a:r>
            <a:endParaRPr lang="en-US" dirty="0"/>
          </a:p>
        </p:txBody>
      </p:sp>
    </p:spTree>
    <p:extLst>
      <p:ext uri="{BB962C8B-B14F-4D97-AF65-F5344CB8AC3E}">
        <p14:creationId xmlns:p14="http://schemas.microsoft.com/office/powerpoint/2010/main" val="2066251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To avoid that a STA transmit </a:t>
            </a:r>
            <a:r>
              <a:rPr lang="en-US" dirty="0"/>
              <a:t>and receive frames on multi-link </a:t>
            </a:r>
            <a:r>
              <a:rPr lang="en-US" dirty="0" smtClean="0"/>
              <a:t>simultaneously, it may synchronize the ending </a:t>
            </a:r>
            <a:r>
              <a:rPr lang="en-US" dirty="0"/>
              <a:t>times of the PPDU transmissions on </a:t>
            </a:r>
            <a:r>
              <a:rPr lang="en-US" dirty="0" smtClean="0"/>
              <a:t>multi-link. </a:t>
            </a:r>
          </a:p>
          <a:p>
            <a:pPr lvl="1"/>
            <a:r>
              <a:rPr lang="en-US" dirty="0" smtClean="0"/>
              <a:t>If the </a:t>
            </a:r>
            <a:r>
              <a:rPr lang="en-US" dirty="0"/>
              <a:t>ending times of the PPDU transmissions on </a:t>
            </a:r>
            <a:r>
              <a:rPr lang="en-US" dirty="0" smtClean="0"/>
              <a:t>multi-link</a:t>
            </a:r>
            <a:r>
              <a:rPr lang="en-US" dirty="0"/>
              <a:t> </a:t>
            </a:r>
            <a:r>
              <a:rPr lang="en-US" dirty="0" smtClean="0"/>
              <a:t>are synchronized, the starting times </a:t>
            </a:r>
            <a:r>
              <a:rPr lang="en-US" dirty="0"/>
              <a:t>of the </a:t>
            </a:r>
            <a:r>
              <a:rPr lang="en-US" dirty="0" smtClean="0"/>
              <a:t>following PPDU </a:t>
            </a:r>
            <a:r>
              <a:rPr lang="en-US" dirty="0"/>
              <a:t>transmissions </a:t>
            </a:r>
            <a:r>
              <a:rPr lang="en-US" dirty="0" smtClean="0"/>
              <a:t>are naturally synchronized.  </a:t>
            </a:r>
          </a:p>
          <a:p>
            <a:r>
              <a:rPr lang="en-US" dirty="0" smtClean="0"/>
              <a:t>This contribution discusses a synchronization requirement of the PPDU transmissions. </a:t>
            </a:r>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Motivation</a:t>
            </a:r>
            <a:endParaRPr lang="en-US" dirty="0"/>
          </a:p>
        </p:txBody>
      </p:sp>
    </p:spTree>
    <p:extLst>
      <p:ext uri="{BB962C8B-B14F-4D97-AF65-F5344CB8AC3E}">
        <p14:creationId xmlns:p14="http://schemas.microsoft.com/office/powerpoint/2010/main" val="2073386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Content Placeholder 2"/>
          <p:cNvSpPr>
            <a:spLocks noGrp="1"/>
          </p:cNvSpPr>
          <p:nvPr>
            <p:ph idx="1"/>
          </p:nvPr>
        </p:nvSpPr>
        <p:spPr>
          <a:xfrm>
            <a:off x="685800" y="1905000"/>
            <a:ext cx="7772400" cy="4114800"/>
          </a:xfrm>
        </p:spPr>
        <p:txBody>
          <a:bodyPr/>
          <a:lstStyle/>
          <a:p>
            <a:r>
              <a:rPr lang="en-US" sz="2000" dirty="0" smtClean="0"/>
              <a:t>It can be a complicated issue to </a:t>
            </a:r>
            <a:r>
              <a:rPr lang="en-US" sz="2000" dirty="0"/>
              <a:t>make OFDM symbol </a:t>
            </a:r>
            <a:r>
              <a:rPr lang="en-US" sz="2000" dirty="0" smtClean="0"/>
              <a:t>alignment </a:t>
            </a:r>
            <a:r>
              <a:rPr lang="en-US" sz="2000" dirty="0"/>
              <a:t>for </a:t>
            </a:r>
            <a:r>
              <a:rPr lang="en-US" sz="2000" dirty="0" smtClean="0"/>
              <a:t>PPDUs </a:t>
            </a:r>
            <a:r>
              <a:rPr lang="en-US" sz="2000" dirty="0"/>
              <a:t>transmitted on </a:t>
            </a:r>
            <a:r>
              <a:rPr lang="en-US" sz="2000" dirty="0" smtClean="0"/>
              <a:t>multi-link. </a:t>
            </a:r>
            <a:endParaRPr lang="en-US" sz="2000" dirty="0"/>
          </a:p>
          <a:p>
            <a:pPr lvl="1"/>
            <a:r>
              <a:rPr lang="en-US" sz="1800" dirty="0"/>
              <a:t>Scenario 1) A STA may transmit frames on multi-link with different TXVECTOR parameters (e.g., FORMAT, HE_LTF_MODE, </a:t>
            </a:r>
            <a:r>
              <a:rPr lang="en-US" sz="1800" dirty="0" smtClean="0"/>
              <a:t>GI_TYPE). </a:t>
            </a:r>
            <a:endParaRPr lang="en-US" sz="1800" dirty="0"/>
          </a:p>
          <a:p>
            <a:pPr lvl="2"/>
            <a:r>
              <a:rPr lang="en-US" sz="1600" dirty="0"/>
              <a:t>OFDM symbol misalignment between the ending times of the transmissions </a:t>
            </a:r>
            <a:r>
              <a:rPr lang="en-US" sz="1600" dirty="0" smtClean="0"/>
              <a:t>is within a maximum 16 </a:t>
            </a:r>
            <a:r>
              <a:rPr lang="en-US" sz="1600" dirty="0" err="1" smtClean="0"/>
              <a:t>μs</a:t>
            </a:r>
            <a:r>
              <a:rPr lang="en-US" sz="1600" dirty="0" smtClean="0"/>
              <a:t> (i.e., OFDM </a:t>
            </a:r>
            <a:r>
              <a:rPr lang="en-US" sz="1600" dirty="0"/>
              <a:t>symbol duration with quadruple </a:t>
            </a:r>
            <a:r>
              <a:rPr lang="en-US" sz="1600" dirty="0" smtClean="0"/>
              <a:t>GI). </a:t>
            </a:r>
          </a:p>
          <a:p>
            <a:pPr lvl="2"/>
            <a:r>
              <a:rPr lang="en-US" sz="1600" dirty="0"/>
              <a:t>Such OFDM symbol misalignment may not be resolved by current MAC padding and PHY padding.</a:t>
            </a:r>
          </a:p>
          <a:p>
            <a:pPr lvl="2"/>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Synchronization Requirement in </a:t>
            </a:r>
            <a:br>
              <a:rPr lang="en-US" dirty="0" smtClean="0"/>
            </a:br>
            <a:r>
              <a:rPr lang="en-US" dirty="0" smtClean="0"/>
              <a:t>Synchronous Multi-link </a:t>
            </a:r>
            <a:r>
              <a:rPr lang="en-US" dirty="0">
                <a:solidFill>
                  <a:schemeClr val="tx1"/>
                </a:solidFill>
              </a:rPr>
              <a:t>Operation</a:t>
            </a:r>
            <a:endParaRPr lang="en-US" dirty="0"/>
          </a:p>
        </p:txBody>
      </p:sp>
      <p:sp>
        <p:nvSpPr>
          <p:cNvPr id="9" name="TextBox 8"/>
          <p:cNvSpPr txBox="1"/>
          <p:nvPr/>
        </p:nvSpPr>
        <p:spPr>
          <a:xfrm>
            <a:off x="12218" y="6033541"/>
            <a:ext cx="673582" cy="338554"/>
          </a:xfrm>
          <a:prstGeom prst="rect">
            <a:avLst/>
          </a:prstGeom>
          <a:noFill/>
        </p:spPr>
        <p:txBody>
          <a:bodyPr wrap="none" rtlCol="0">
            <a:spAutoFit/>
          </a:bodyPr>
          <a:lstStyle/>
          <a:p>
            <a:r>
              <a:rPr lang="en-US" sz="1600" dirty="0" smtClean="0"/>
              <a:t>5GHz</a:t>
            </a:r>
            <a:endParaRPr lang="en-US" sz="1600" dirty="0"/>
          </a:p>
        </p:txBody>
      </p:sp>
      <p:sp>
        <p:nvSpPr>
          <p:cNvPr id="10" name="TextBox 9"/>
          <p:cNvSpPr txBox="1"/>
          <p:nvPr/>
        </p:nvSpPr>
        <p:spPr>
          <a:xfrm>
            <a:off x="-195" y="4934475"/>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13" name="TextBox 12"/>
          <p:cNvSpPr txBox="1"/>
          <p:nvPr/>
        </p:nvSpPr>
        <p:spPr>
          <a:xfrm>
            <a:off x="660136" y="4757014"/>
            <a:ext cx="445956" cy="338554"/>
          </a:xfrm>
          <a:prstGeom prst="rect">
            <a:avLst/>
          </a:prstGeom>
          <a:noFill/>
        </p:spPr>
        <p:txBody>
          <a:bodyPr wrap="none" rtlCol="0">
            <a:spAutoFit/>
          </a:bodyPr>
          <a:lstStyle/>
          <a:p>
            <a:r>
              <a:rPr lang="en-US" sz="1600" dirty="0" smtClean="0"/>
              <a:t>AP</a:t>
            </a:r>
            <a:endParaRPr lang="en-US" sz="1600" dirty="0"/>
          </a:p>
        </p:txBody>
      </p:sp>
      <p:sp>
        <p:nvSpPr>
          <p:cNvPr id="14" name="TextBox 13"/>
          <p:cNvSpPr txBox="1"/>
          <p:nvPr/>
        </p:nvSpPr>
        <p:spPr>
          <a:xfrm>
            <a:off x="660136" y="5138014"/>
            <a:ext cx="554575" cy="338554"/>
          </a:xfrm>
          <a:prstGeom prst="rect">
            <a:avLst/>
          </a:prstGeom>
          <a:noFill/>
        </p:spPr>
        <p:txBody>
          <a:bodyPr wrap="none" rtlCol="0">
            <a:spAutoFit/>
          </a:bodyPr>
          <a:lstStyle/>
          <a:p>
            <a:r>
              <a:rPr lang="en-US" sz="1600" dirty="0" smtClean="0"/>
              <a:t>STA</a:t>
            </a:r>
            <a:endParaRPr lang="en-US" sz="1600" dirty="0"/>
          </a:p>
        </p:txBody>
      </p:sp>
      <p:graphicFrame>
        <p:nvGraphicFramePr>
          <p:cNvPr id="42" name="Table 41"/>
          <p:cNvGraphicFramePr>
            <a:graphicFrameLocks noGrp="1"/>
          </p:cNvGraphicFramePr>
          <p:nvPr>
            <p:extLst>
              <p:ext uri="{D42A27DB-BD31-4B8C-83A1-F6EECF244321}">
                <p14:modId xmlns:p14="http://schemas.microsoft.com/office/powerpoint/2010/main" val="2504271201"/>
              </p:ext>
            </p:extLst>
          </p:nvPr>
        </p:nvGraphicFramePr>
        <p:xfrm>
          <a:off x="1214711" y="4687866"/>
          <a:ext cx="7674644" cy="440420"/>
        </p:xfrm>
        <a:graphic>
          <a:graphicData uri="http://schemas.openxmlformats.org/drawingml/2006/table">
            <a:tbl>
              <a:tblPr firstRow="1" bandRow="1">
                <a:tableStyleId>{5C22544A-7EE6-4342-B048-85BDC9FD1C3A}</a:tableStyleId>
              </a:tblPr>
              <a:tblGrid>
                <a:gridCol w="588044"/>
                <a:gridCol w="609600"/>
                <a:gridCol w="609600"/>
                <a:gridCol w="685800"/>
                <a:gridCol w="838200"/>
                <a:gridCol w="685800"/>
                <a:gridCol w="711845"/>
                <a:gridCol w="278755"/>
                <a:gridCol w="711845"/>
                <a:gridCol w="1574155"/>
                <a:gridCol w="381000"/>
              </a:tblGrid>
              <a:tr h="440420">
                <a:tc>
                  <a:txBody>
                    <a:bodyPr/>
                    <a:lstStyle/>
                    <a:p>
                      <a:pPr algn="ctr"/>
                      <a:r>
                        <a:rPr lang="en-US" sz="1100" b="0" dirty="0" smtClean="0">
                          <a:solidFill>
                            <a:schemeClr val="tx1"/>
                          </a:solidFill>
                        </a:rPr>
                        <a:t>L-STF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RL-SIG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HE-SIG-A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Data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PE</a:t>
                      </a:r>
                      <a:endParaRPr lang="en-US" sz="1100" b="0" dirty="0">
                        <a:solidFill>
                          <a:schemeClr val="tx1"/>
                        </a:solidFill>
                      </a:endParaRPr>
                    </a:p>
                  </a:txBody>
                  <a:tcPr>
                    <a:solidFill>
                      <a:schemeClr val="accent5">
                        <a:lumMod val="40000"/>
                        <a:lumOff val="60000"/>
                      </a:schemeClr>
                    </a:solidFill>
                  </a:tcPr>
                </a:tc>
              </a:tr>
            </a:tbl>
          </a:graphicData>
        </a:graphic>
      </p:graphicFrame>
      <p:cxnSp>
        <p:nvCxnSpPr>
          <p:cNvPr id="26" name="Straight Connector 25"/>
          <p:cNvCxnSpPr/>
          <p:nvPr/>
        </p:nvCxnSpPr>
        <p:spPr>
          <a:xfrm flipV="1">
            <a:off x="673387" y="5116996"/>
            <a:ext cx="8470613" cy="2145"/>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43" name="Table 42"/>
          <p:cNvGraphicFramePr>
            <a:graphicFrameLocks noGrp="1"/>
          </p:cNvGraphicFramePr>
          <p:nvPr>
            <p:extLst>
              <p:ext uri="{D42A27DB-BD31-4B8C-83A1-F6EECF244321}">
                <p14:modId xmlns:p14="http://schemas.microsoft.com/office/powerpoint/2010/main" val="439907057"/>
              </p:ext>
            </p:extLst>
          </p:nvPr>
        </p:nvGraphicFramePr>
        <p:xfrm>
          <a:off x="1214709" y="5818395"/>
          <a:ext cx="7929291" cy="440420"/>
        </p:xfrm>
        <a:graphic>
          <a:graphicData uri="http://schemas.openxmlformats.org/drawingml/2006/table">
            <a:tbl>
              <a:tblPr firstRow="1" bandRow="1">
                <a:tableStyleId>{5C22544A-7EE6-4342-B048-85BDC9FD1C3A}</a:tableStyleId>
              </a:tblPr>
              <a:tblGrid>
                <a:gridCol w="614091"/>
                <a:gridCol w="623291"/>
                <a:gridCol w="595909"/>
                <a:gridCol w="685800"/>
                <a:gridCol w="838200"/>
                <a:gridCol w="685800"/>
                <a:gridCol w="685800"/>
                <a:gridCol w="685800"/>
                <a:gridCol w="685800"/>
                <a:gridCol w="1435158"/>
                <a:gridCol w="393642"/>
              </a:tblGrid>
              <a:tr h="440420">
                <a:tc>
                  <a:txBody>
                    <a:bodyPr/>
                    <a:lstStyle/>
                    <a:p>
                      <a:pPr algn="ctr"/>
                      <a:r>
                        <a:rPr lang="en-US" sz="1100" b="0" dirty="0" smtClean="0">
                          <a:solidFill>
                            <a:schemeClr val="tx1"/>
                          </a:solidFill>
                        </a:rPr>
                        <a:t>L-STF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RL-SIG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HE-SIG-A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Data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PE</a:t>
                      </a:r>
                      <a:endParaRPr lang="en-US" sz="1100" b="0" dirty="0">
                        <a:solidFill>
                          <a:schemeClr val="tx1"/>
                        </a:solidFill>
                      </a:endParaRPr>
                    </a:p>
                  </a:txBody>
                  <a:tcPr>
                    <a:solidFill>
                      <a:schemeClr val="accent5">
                        <a:lumMod val="40000"/>
                        <a:lumOff val="60000"/>
                      </a:schemeClr>
                    </a:solidFill>
                  </a:tcPr>
                </a:tc>
              </a:tr>
            </a:tbl>
          </a:graphicData>
        </a:graphic>
      </p:graphicFrame>
      <p:cxnSp>
        <p:nvCxnSpPr>
          <p:cNvPr id="27" name="Straight Connector 26"/>
          <p:cNvCxnSpPr/>
          <p:nvPr/>
        </p:nvCxnSpPr>
        <p:spPr>
          <a:xfrm>
            <a:off x="685800" y="6218207"/>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664625" y="5833646"/>
            <a:ext cx="445956" cy="338554"/>
          </a:xfrm>
          <a:prstGeom prst="rect">
            <a:avLst/>
          </a:prstGeom>
          <a:noFill/>
        </p:spPr>
        <p:txBody>
          <a:bodyPr wrap="none" rtlCol="0">
            <a:spAutoFit/>
          </a:bodyPr>
          <a:lstStyle/>
          <a:p>
            <a:r>
              <a:rPr lang="en-US" sz="1600" dirty="0" smtClean="0"/>
              <a:t>AP</a:t>
            </a:r>
            <a:endParaRPr lang="en-US" sz="1600" dirty="0"/>
          </a:p>
        </p:txBody>
      </p:sp>
      <p:sp>
        <p:nvSpPr>
          <p:cNvPr id="66" name="TextBox 65"/>
          <p:cNvSpPr txBox="1"/>
          <p:nvPr/>
        </p:nvSpPr>
        <p:spPr>
          <a:xfrm>
            <a:off x="664625" y="6214646"/>
            <a:ext cx="554575" cy="338554"/>
          </a:xfrm>
          <a:prstGeom prst="rect">
            <a:avLst/>
          </a:prstGeom>
          <a:noFill/>
        </p:spPr>
        <p:txBody>
          <a:bodyPr wrap="none" rtlCol="0">
            <a:spAutoFit/>
          </a:bodyPr>
          <a:lstStyle/>
          <a:p>
            <a:r>
              <a:rPr lang="en-US" sz="1600" dirty="0" smtClean="0"/>
              <a:t>STA</a:t>
            </a:r>
            <a:endParaRPr lang="en-US" sz="1600" dirty="0"/>
          </a:p>
        </p:txBody>
      </p:sp>
      <p:sp>
        <p:nvSpPr>
          <p:cNvPr id="68" name="TextBox 67"/>
          <p:cNvSpPr txBox="1"/>
          <p:nvPr/>
        </p:nvSpPr>
        <p:spPr>
          <a:xfrm>
            <a:off x="2133600" y="5334841"/>
            <a:ext cx="6454011" cy="276999"/>
          </a:xfrm>
          <a:prstGeom prst="rect">
            <a:avLst/>
          </a:prstGeom>
          <a:noFill/>
        </p:spPr>
        <p:txBody>
          <a:bodyPr wrap="none" rtlCol="0">
            <a:spAutoFit/>
          </a:bodyPr>
          <a:lstStyle/>
          <a:p>
            <a:r>
              <a:rPr lang="en-US" dirty="0"/>
              <a:t>TXVECTOR parameter FORMAT, HE_LTF_MODE, and GI_TYPE can be different for each PPDUs</a:t>
            </a:r>
          </a:p>
        </p:txBody>
      </p:sp>
      <p:cxnSp>
        <p:nvCxnSpPr>
          <p:cNvPr id="69" name="Straight Arrow Connector 68"/>
          <p:cNvCxnSpPr/>
          <p:nvPr/>
        </p:nvCxnSpPr>
        <p:spPr>
          <a:xfrm>
            <a:off x="2358794" y="5138014"/>
            <a:ext cx="228600" cy="24192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p:nvPr/>
        </p:nvCxnSpPr>
        <p:spPr>
          <a:xfrm flipV="1">
            <a:off x="2358794" y="5597707"/>
            <a:ext cx="228600" cy="19556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7780351" y="4038600"/>
            <a:ext cx="1371733" cy="523220"/>
          </a:xfrm>
          <a:prstGeom prst="rect">
            <a:avLst/>
          </a:prstGeom>
          <a:noFill/>
          <a:ln>
            <a:solidFill>
              <a:schemeClr val="tx1"/>
            </a:solidFill>
          </a:ln>
        </p:spPr>
        <p:txBody>
          <a:bodyPr wrap="square" rtlCol="0">
            <a:spAutoFit/>
          </a:bodyPr>
          <a:lstStyle/>
          <a:p>
            <a:pPr algn="ctr"/>
            <a:r>
              <a:rPr lang="en-US" sz="1400" dirty="0" smtClean="0"/>
              <a:t>OFDM symbol misalignment </a:t>
            </a:r>
            <a:endParaRPr lang="en-US" sz="1400" dirty="0"/>
          </a:p>
        </p:txBody>
      </p:sp>
      <p:cxnSp>
        <p:nvCxnSpPr>
          <p:cNvPr id="28" name="Straight Arrow Connector 27"/>
          <p:cNvCxnSpPr/>
          <p:nvPr/>
        </p:nvCxnSpPr>
        <p:spPr>
          <a:xfrm>
            <a:off x="8877667" y="4876800"/>
            <a:ext cx="274417"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9014874" y="4556304"/>
            <a:ext cx="1" cy="314980"/>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8879263" y="4713794"/>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9132752" y="4706081"/>
            <a:ext cx="19329" cy="1496737"/>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17581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000" dirty="0" smtClean="0"/>
              <a:t>It can be a complicated issue to </a:t>
            </a:r>
            <a:r>
              <a:rPr lang="en-US" sz="2000" dirty="0"/>
              <a:t>make OFDM symbol </a:t>
            </a:r>
            <a:r>
              <a:rPr lang="en-US" sz="2000" dirty="0" smtClean="0"/>
              <a:t>alignment </a:t>
            </a:r>
            <a:r>
              <a:rPr lang="en-US" sz="2000" dirty="0"/>
              <a:t>for </a:t>
            </a:r>
            <a:r>
              <a:rPr lang="en-US" sz="2000" dirty="0" smtClean="0"/>
              <a:t>PPDUs </a:t>
            </a:r>
            <a:r>
              <a:rPr lang="en-US" sz="2000" dirty="0"/>
              <a:t>transmitted on </a:t>
            </a:r>
            <a:r>
              <a:rPr lang="en-US" sz="2000" dirty="0" smtClean="0"/>
              <a:t>multi-link. </a:t>
            </a:r>
            <a:endParaRPr lang="en-US" sz="2000" dirty="0"/>
          </a:p>
          <a:p>
            <a:pPr lvl="1"/>
            <a:r>
              <a:rPr lang="en-US" sz="1800" dirty="0"/>
              <a:t>Scenario 2) A STA can have some constraint to use same TXVECTOR parameters for PPDUs simultaneously transmitted on multi-link. But, a STA can access a WM to transmit frames on multi-link at different times</a:t>
            </a:r>
            <a:r>
              <a:rPr lang="en-US" sz="1800" dirty="0" smtClean="0"/>
              <a:t>.</a:t>
            </a:r>
          </a:p>
          <a:p>
            <a:pPr lvl="2"/>
            <a:r>
              <a:rPr lang="en-US" sz="1600" dirty="0" smtClean="0"/>
              <a:t>It makes the same </a:t>
            </a:r>
            <a:r>
              <a:rPr lang="en-US" sz="1600" dirty="0"/>
              <a:t>OFDM symbol misalignment </a:t>
            </a:r>
            <a:r>
              <a:rPr lang="en-US" sz="1600" dirty="0" smtClean="0"/>
              <a:t>issue as the scenario 1.</a:t>
            </a:r>
          </a:p>
          <a:p>
            <a:pPr lvl="2"/>
            <a:r>
              <a:rPr lang="en-US" sz="1600" dirty="0"/>
              <a:t>Such OFDM symbol misalignment may not be resolved by current MAC padding and PHY padding.</a:t>
            </a:r>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Synchronization Requirement in </a:t>
            </a:r>
            <a:br>
              <a:rPr lang="en-US" dirty="0" smtClean="0"/>
            </a:br>
            <a:r>
              <a:rPr lang="en-US" dirty="0" smtClean="0"/>
              <a:t>Synchronous Multi-link </a:t>
            </a:r>
            <a:r>
              <a:rPr lang="en-US" dirty="0">
                <a:solidFill>
                  <a:schemeClr val="tx1"/>
                </a:solidFill>
              </a:rPr>
              <a:t>Operation</a:t>
            </a:r>
            <a:endParaRPr lang="en-US" dirty="0"/>
          </a:p>
        </p:txBody>
      </p:sp>
      <p:sp>
        <p:nvSpPr>
          <p:cNvPr id="47" name="TextBox 46"/>
          <p:cNvSpPr txBox="1"/>
          <p:nvPr/>
        </p:nvSpPr>
        <p:spPr>
          <a:xfrm>
            <a:off x="12218" y="6033541"/>
            <a:ext cx="673582" cy="338554"/>
          </a:xfrm>
          <a:prstGeom prst="rect">
            <a:avLst/>
          </a:prstGeom>
          <a:noFill/>
        </p:spPr>
        <p:txBody>
          <a:bodyPr wrap="none" rtlCol="0">
            <a:spAutoFit/>
          </a:bodyPr>
          <a:lstStyle/>
          <a:p>
            <a:r>
              <a:rPr lang="en-US" sz="1600" dirty="0" smtClean="0"/>
              <a:t>5GHz</a:t>
            </a:r>
            <a:endParaRPr lang="en-US" sz="1600" dirty="0"/>
          </a:p>
        </p:txBody>
      </p:sp>
      <p:sp>
        <p:nvSpPr>
          <p:cNvPr id="48" name="TextBox 47"/>
          <p:cNvSpPr txBox="1"/>
          <p:nvPr/>
        </p:nvSpPr>
        <p:spPr>
          <a:xfrm>
            <a:off x="-195" y="4934475"/>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49" name="TextBox 48"/>
          <p:cNvSpPr txBox="1"/>
          <p:nvPr/>
        </p:nvSpPr>
        <p:spPr>
          <a:xfrm>
            <a:off x="660136" y="4757014"/>
            <a:ext cx="445956" cy="338554"/>
          </a:xfrm>
          <a:prstGeom prst="rect">
            <a:avLst/>
          </a:prstGeom>
          <a:noFill/>
        </p:spPr>
        <p:txBody>
          <a:bodyPr wrap="none" rtlCol="0">
            <a:spAutoFit/>
          </a:bodyPr>
          <a:lstStyle/>
          <a:p>
            <a:r>
              <a:rPr lang="en-US" sz="1600" dirty="0" smtClean="0"/>
              <a:t>AP</a:t>
            </a:r>
            <a:endParaRPr lang="en-US" sz="1600" dirty="0"/>
          </a:p>
        </p:txBody>
      </p:sp>
      <p:sp>
        <p:nvSpPr>
          <p:cNvPr id="50" name="TextBox 49"/>
          <p:cNvSpPr txBox="1"/>
          <p:nvPr/>
        </p:nvSpPr>
        <p:spPr>
          <a:xfrm>
            <a:off x="660136" y="5138014"/>
            <a:ext cx="554575" cy="338554"/>
          </a:xfrm>
          <a:prstGeom prst="rect">
            <a:avLst/>
          </a:prstGeom>
          <a:noFill/>
        </p:spPr>
        <p:txBody>
          <a:bodyPr wrap="none" rtlCol="0">
            <a:spAutoFit/>
          </a:bodyPr>
          <a:lstStyle/>
          <a:p>
            <a:r>
              <a:rPr lang="en-US" sz="1600" dirty="0" smtClean="0"/>
              <a:t>STA</a:t>
            </a:r>
            <a:endParaRPr lang="en-US" sz="1600" dirty="0"/>
          </a:p>
        </p:txBody>
      </p:sp>
      <p:sp>
        <p:nvSpPr>
          <p:cNvPr id="51" name="TextBox 50"/>
          <p:cNvSpPr txBox="1"/>
          <p:nvPr/>
        </p:nvSpPr>
        <p:spPr>
          <a:xfrm>
            <a:off x="2133600" y="5334841"/>
            <a:ext cx="6254789" cy="276999"/>
          </a:xfrm>
          <a:prstGeom prst="rect">
            <a:avLst/>
          </a:prstGeom>
          <a:noFill/>
        </p:spPr>
        <p:txBody>
          <a:bodyPr wrap="none" rtlCol="0">
            <a:spAutoFit/>
          </a:bodyPr>
          <a:lstStyle/>
          <a:p>
            <a:r>
              <a:rPr lang="en-US" dirty="0"/>
              <a:t>TXVECTOR parameter FORMAT, HE_LTF_MODE, and GI_TYPE </a:t>
            </a:r>
            <a:r>
              <a:rPr lang="en-US" dirty="0" smtClean="0"/>
              <a:t>may be same for </a:t>
            </a:r>
            <a:r>
              <a:rPr lang="en-US" dirty="0"/>
              <a:t>each PPDUs</a:t>
            </a:r>
          </a:p>
        </p:txBody>
      </p:sp>
      <p:cxnSp>
        <p:nvCxnSpPr>
          <p:cNvPr id="52" name="Straight Arrow Connector 51"/>
          <p:cNvCxnSpPr/>
          <p:nvPr/>
        </p:nvCxnSpPr>
        <p:spPr>
          <a:xfrm>
            <a:off x="2358794" y="5138014"/>
            <a:ext cx="228600" cy="24192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flipV="1">
            <a:off x="2358794" y="5597707"/>
            <a:ext cx="228600" cy="195565"/>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graphicFrame>
        <p:nvGraphicFramePr>
          <p:cNvPr id="54" name="Table 53"/>
          <p:cNvGraphicFramePr>
            <a:graphicFrameLocks noGrp="1"/>
          </p:cNvGraphicFramePr>
          <p:nvPr>
            <p:extLst>
              <p:ext uri="{D42A27DB-BD31-4B8C-83A1-F6EECF244321}">
                <p14:modId xmlns:p14="http://schemas.microsoft.com/office/powerpoint/2010/main" val="2598316545"/>
              </p:ext>
            </p:extLst>
          </p:nvPr>
        </p:nvGraphicFramePr>
        <p:xfrm>
          <a:off x="2193624" y="4706081"/>
          <a:ext cx="6684044" cy="440420"/>
        </p:xfrm>
        <a:graphic>
          <a:graphicData uri="http://schemas.openxmlformats.org/drawingml/2006/table">
            <a:tbl>
              <a:tblPr firstRow="1" bandRow="1">
                <a:tableStyleId>{5C22544A-7EE6-4342-B048-85BDC9FD1C3A}</a:tableStyleId>
              </a:tblPr>
              <a:tblGrid>
                <a:gridCol w="588044"/>
                <a:gridCol w="609600"/>
                <a:gridCol w="609600"/>
                <a:gridCol w="685800"/>
                <a:gridCol w="838200"/>
                <a:gridCol w="685800"/>
                <a:gridCol w="711845"/>
                <a:gridCol w="278755"/>
                <a:gridCol w="711845"/>
                <a:gridCol w="605111"/>
                <a:gridCol w="359444"/>
              </a:tblGrid>
              <a:tr h="440420">
                <a:tc>
                  <a:txBody>
                    <a:bodyPr/>
                    <a:lstStyle/>
                    <a:p>
                      <a:pPr algn="ctr"/>
                      <a:r>
                        <a:rPr lang="en-US" sz="1100" b="0" dirty="0" smtClean="0">
                          <a:solidFill>
                            <a:schemeClr val="tx1"/>
                          </a:solidFill>
                        </a:rPr>
                        <a:t>L-STF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RL-SIG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HE-SIG-A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Data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PE</a:t>
                      </a:r>
                      <a:endParaRPr lang="en-US" sz="1100" b="0" dirty="0">
                        <a:solidFill>
                          <a:schemeClr val="tx1"/>
                        </a:solidFill>
                      </a:endParaRPr>
                    </a:p>
                  </a:txBody>
                  <a:tcPr>
                    <a:solidFill>
                      <a:schemeClr val="accent5">
                        <a:lumMod val="40000"/>
                        <a:lumOff val="60000"/>
                      </a:schemeClr>
                    </a:solidFill>
                  </a:tcPr>
                </a:tc>
              </a:tr>
            </a:tbl>
          </a:graphicData>
        </a:graphic>
      </p:graphicFrame>
      <p:cxnSp>
        <p:nvCxnSpPr>
          <p:cNvPr id="55" name="Straight Connector 54"/>
          <p:cNvCxnSpPr/>
          <p:nvPr/>
        </p:nvCxnSpPr>
        <p:spPr>
          <a:xfrm flipV="1">
            <a:off x="673387" y="5116996"/>
            <a:ext cx="8470613" cy="2145"/>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56" name="Table 55"/>
          <p:cNvGraphicFramePr>
            <a:graphicFrameLocks noGrp="1"/>
          </p:cNvGraphicFramePr>
          <p:nvPr>
            <p:extLst>
              <p:ext uri="{D42A27DB-BD31-4B8C-83A1-F6EECF244321}">
                <p14:modId xmlns:p14="http://schemas.microsoft.com/office/powerpoint/2010/main" val="4012417507"/>
              </p:ext>
            </p:extLst>
          </p:nvPr>
        </p:nvGraphicFramePr>
        <p:xfrm>
          <a:off x="1214709" y="5818395"/>
          <a:ext cx="7929291" cy="440420"/>
        </p:xfrm>
        <a:graphic>
          <a:graphicData uri="http://schemas.openxmlformats.org/drawingml/2006/table">
            <a:tbl>
              <a:tblPr firstRow="1" bandRow="1">
                <a:tableStyleId>{5C22544A-7EE6-4342-B048-85BDC9FD1C3A}</a:tableStyleId>
              </a:tblPr>
              <a:tblGrid>
                <a:gridCol w="614091"/>
                <a:gridCol w="623291"/>
                <a:gridCol w="595909"/>
                <a:gridCol w="685800"/>
                <a:gridCol w="838200"/>
                <a:gridCol w="685800"/>
                <a:gridCol w="685800"/>
                <a:gridCol w="685800"/>
                <a:gridCol w="685800"/>
                <a:gridCol w="1435158"/>
                <a:gridCol w="393642"/>
              </a:tblGrid>
              <a:tr h="440420">
                <a:tc>
                  <a:txBody>
                    <a:bodyPr/>
                    <a:lstStyle/>
                    <a:p>
                      <a:pPr algn="ctr"/>
                      <a:r>
                        <a:rPr lang="en-US" sz="1100" b="0" dirty="0" smtClean="0">
                          <a:solidFill>
                            <a:schemeClr val="tx1"/>
                          </a:solidFill>
                        </a:rPr>
                        <a:t>L-STF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RL-SIG</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HE-SIG-A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HE-STF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HE-LTF</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Data</a:t>
                      </a:r>
                      <a:endParaRPr lang="en-US" sz="1100" b="0" dirty="0">
                        <a:solidFill>
                          <a:schemeClr val="tx1"/>
                        </a:solidFill>
                      </a:endParaRPr>
                    </a:p>
                  </a:txBody>
                  <a:tcPr>
                    <a:solidFill>
                      <a:schemeClr val="accent5">
                        <a:lumMod val="40000"/>
                        <a:lumOff val="60000"/>
                      </a:schemeClr>
                    </a:solidFill>
                  </a:tcPr>
                </a:tc>
                <a:tc>
                  <a:txBody>
                    <a:bodyPr/>
                    <a:lstStyle/>
                    <a:p>
                      <a:pPr algn="ctr"/>
                      <a:r>
                        <a:rPr lang="en-US" sz="1100" b="0" dirty="0" smtClean="0">
                          <a:solidFill>
                            <a:schemeClr val="tx1"/>
                          </a:solidFill>
                        </a:rPr>
                        <a:t>PE</a:t>
                      </a:r>
                      <a:endParaRPr lang="en-US" sz="1100" b="0" dirty="0">
                        <a:solidFill>
                          <a:schemeClr val="tx1"/>
                        </a:solidFill>
                      </a:endParaRPr>
                    </a:p>
                  </a:txBody>
                  <a:tcPr>
                    <a:solidFill>
                      <a:schemeClr val="accent5">
                        <a:lumMod val="40000"/>
                        <a:lumOff val="60000"/>
                      </a:schemeClr>
                    </a:solidFill>
                  </a:tcPr>
                </a:tc>
              </a:tr>
            </a:tbl>
          </a:graphicData>
        </a:graphic>
      </p:graphicFrame>
      <p:cxnSp>
        <p:nvCxnSpPr>
          <p:cNvPr id="57" name="Straight Connector 56"/>
          <p:cNvCxnSpPr/>
          <p:nvPr/>
        </p:nvCxnSpPr>
        <p:spPr>
          <a:xfrm>
            <a:off x="685800" y="6218207"/>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7780351" y="4038600"/>
            <a:ext cx="1371733" cy="523220"/>
          </a:xfrm>
          <a:prstGeom prst="rect">
            <a:avLst/>
          </a:prstGeom>
          <a:noFill/>
          <a:ln>
            <a:solidFill>
              <a:schemeClr val="tx1"/>
            </a:solidFill>
          </a:ln>
        </p:spPr>
        <p:txBody>
          <a:bodyPr wrap="square" rtlCol="0">
            <a:spAutoFit/>
          </a:bodyPr>
          <a:lstStyle/>
          <a:p>
            <a:pPr algn="ctr"/>
            <a:r>
              <a:rPr lang="en-US" sz="1400" dirty="0" smtClean="0"/>
              <a:t>OFDM symbol misalignment </a:t>
            </a:r>
            <a:endParaRPr lang="en-US" sz="1400" dirty="0"/>
          </a:p>
        </p:txBody>
      </p:sp>
      <p:cxnSp>
        <p:nvCxnSpPr>
          <p:cNvPr id="61" name="Straight Arrow Connector 60"/>
          <p:cNvCxnSpPr/>
          <p:nvPr/>
        </p:nvCxnSpPr>
        <p:spPr>
          <a:xfrm>
            <a:off x="8877667" y="4876800"/>
            <a:ext cx="274417"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p:nvPr/>
        </p:nvCxnSpPr>
        <p:spPr>
          <a:xfrm>
            <a:off x="9014874" y="4556304"/>
            <a:ext cx="1" cy="314980"/>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664625" y="5833646"/>
            <a:ext cx="445956" cy="338554"/>
          </a:xfrm>
          <a:prstGeom prst="rect">
            <a:avLst/>
          </a:prstGeom>
          <a:noFill/>
        </p:spPr>
        <p:txBody>
          <a:bodyPr wrap="none" rtlCol="0">
            <a:spAutoFit/>
          </a:bodyPr>
          <a:lstStyle/>
          <a:p>
            <a:r>
              <a:rPr lang="en-US" sz="1600" dirty="0" smtClean="0"/>
              <a:t>AP</a:t>
            </a:r>
            <a:endParaRPr lang="en-US" sz="1600" dirty="0"/>
          </a:p>
        </p:txBody>
      </p:sp>
      <p:sp>
        <p:nvSpPr>
          <p:cNvPr id="64" name="TextBox 63"/>
          <p:cNvSpPr txBox="1"/>
          <p:nvPr/>
        </p:nvSpPr>
        <p:spPr>
          <a:xfrm>
            <a:off x="664625" y="6214646"/>
            <a:ext cx="554575" cy="338554"/>
          </a:xfrm>
          <a:prstGeom prst="rect">
            <a:avLst/>
          </a:prstGeom>
          <a:noFill/>
        </p:spPr>
        <p:txBody>
          <a:bodyPr wrap="none" rtlCol="0">
            <a:spAutoFit/>
          </a:bodyPr>
          <a:lstStyle/>
          <a:p>
            <a:r>
              <a:rPr lang="en-US" sz="1600" dirty="0" smtClean="0"/>
              <a:t>STA</a:t>
            </a:r>
            <a:endParaRPr lang="en-US" sz="1600" dirty="0"/>
          </a:p>
        </p:txBody>
      </p:sp>
      <p:cxnSp>
        <p:nvCxnSpPr>
          <p:cNvPr id="25" name="Straight Connector 24"/>
          <p:cNvCxnSpPr/>
          <p:nvPr/>
        </p:nvCxnSpPr>
        <p:spPr>
          <a:xfrm>
            <a:off x="8879263" y="4713794"/>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9132752" y="4706081"/>
            <a:ext cx="19329" cy="1496737"/>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39732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Proposed </a:t>
            </a:r>
            <a:r>
              <a:rPr lang="en-US" dirty="0" smtClean="0"/>
              <a:t>synchronization requirement</a:t>
            </a:r>
          </a:p>
          <a:p>
            <a:pPr lvl="1"/>
            <a:r>
              <a:rPr lang="en-US" dirty="0" smtClean="0"/>
              <a:t>A difference </a:t>
            </a:r>
            <a:r>
              <a:rPr lang="en-US" dirty="0"/>
              <a:t>between the ending times of </a:t>
            </a:r>
            <a:r>
              <a:rPr lang="en-US" dirty="0" smtClean="0"/>
              <a:t>PPDU transmissions shall be less </a:t>
            </a:r>
            <a:r>
              <a:rPr lang="en-US" dirty="0"/>
              <a:t>than </a:t>
            </a:r>
            <a:r>
              <a:rPr lang="en-US" dirty="0" smtClean="0"/>
              <a:t>SIFS - (</a:t>
            </a:r>
            <a:r>
              <a:rPr lang="en-US" dirty="0"/>
              <a:t>10</a:t>
            </a:r>
            <a:r>
              <a:rPr lang="en-US" dirty="0" smtClean="0"/>
              <a:t>%×</a:t>
            </a:r>
            <a:r>
              <a:rPr lang="en-US" dirty="0" err="1" smtClean="0"/>
              <a:t>aSlotTime</a:t>
            </a:r>
            <a:r>
              <a:rPr lang="en-US" dirty="0" smtClean="0"/>
              <a:t>).</a:t>
            </a:r>
          </a:p>
          <a:p>
            <a:pPr lvl="2"/>
            <a:r>
              <a:rPr lang="en-US" dirty="0"/>
              <a:t>Because a minimum inter-frame space is not less than SIFS, </a:t>
            </a:r>
            <a:r>
              <a:rPr lang="en-US" dirty="0" err="1"/>
              <a:t>Tx</a:t>
            </a:r>
            <a:r>
              <a:rPr lang="en-US" dirty="0"/>
              <a:t> and Rx are not overlapped</a:t>
            </a:r>
            <a:r>
              <a:rPr lang="en-US" dirty="0" smtClean="0"/>
              <a:t>.</a:t>
            </a:r>
          </a:p>
          <a:p>
            <a:pPr lvl="3"/>
            <a:r>
              <a:rPr lang="en-US" dirty="0" smtClean="0"/>
              <a:t>A margin </a:t>
            </a:r>
            <a:r>
              <a:rPr lang="en-US" dirty="0"/>
              <a:t>of 10%×</a:t>
            </a:r>
            <a:r>
              <a:rPr lang="en-US" dirty="0" err="1"/>
              <a:t>aSlotTime</a:t>
            </a:r>
            <a:r>
              <a:rPr lang="en-US" dirty="0"/>
              <a:t> considers the SIFS accuracy </a:t>
            </a:r>
            <a:r>
              <a:rPr lang="en-US" dirty="0" smtClean="0"/>
              <a:t>of </a:t>
            </a:r>
            <a:r>
              <a:rPr lang="en-US" dirty="0"/>
              <a:t>the IEEE 802.11-2016 spec. </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7</a:t>
            </a:fld>
            <a:endParaRPr lang="en-US" dirty="0"/>
          </a:p>
        </p:txBody>
      </p:sp>
      <p:sp>
        <p:nvSpPr>
          <p:cNvPr id="8" name="Title 1"/>
          <p:cNvSpPr>
            <a:spLocks noGrp="1"/>
          </p:cNvSpPr>
          <p:nvPr>
            <p:ph type="title"/>
          </p:nvPr>
        </p:nvSpPr>
        <p:spPr>
          <a:xfrm>
            <a:off x="-195" y="685800"/>
            <a:ext cx="9144195" cy="1066800"/>
          </a:xfrm>
        </p:spPr>
        <p:txBody>
          <a:bodyPr/>
          <a:lstStyle/>
          <a:p>
            <a:r>
              <a:rPr lang="en-US" dirty="0" smtClean="0"/>
              <a:t>Synchronization Requirement in </a:t>
            </a:r>
            <a:br>
              <a:rPr lang="en-US" dirty="0" smtClean="0"/>
            </a:br>
            <a:r>
              <a:rPr lang="en-US" dirty="0" smtClean="0"/>
              <a:t>Synchronous Multi-link </a:t>
            </a:r>
            <a:r>
              <a:rPr lang="en-US" dirty="0">
                <a:solidFill>
                  <a:schemeClr val="tx1"/>
                </a:solidFill>
              </a:rPr>
              <a:t>Operation</a:t>
            </a:r>
            <a:endParaRPr lang="en-US" dirty="0"/>
          </a:p>
        </p:txBody>
      </p:sp>
      <p:sp>
        <p:nvSpPr>
          <p:cNvPr id="9" name="TextBox 8"/>
          <p:cNvSpPr txBox="1"/>
          <p:nvPr/>
        </p:nvSpPr>
        <p:spPr>
          <a:xfrm>
            <a:off x="12218" y="5652541"/>
            <a:ext cx="673582" cy="338554"/>
          </a:xfrm>
          <a:prstGeom prst="rect">
            <a:avLst/>
          </a:prstGeom>
          <a:noFill/>
        </p:spPr>
        <p:txBody>
          <a:bodyPr wrap="none" rtlCol="0">
            <a:spAutoFit/>
          </a:bodyPr>
          <a:lstStyle/>
          <a:p>
            <a:r>
              <a:rPr lang="en-US" sz="1600" dirty="0" smtClean="0"/>
              <a:t>5GHz</a:t>
            </a:r>
            <a:endParaRPr lang="en-US" sz="1600" dirty="0"/>
          </a:p>
        </p:txBody>
      </p:sp>
      <p:sp>
        <p:nvSpPr>
          <p:cNvPr id="11" name="TextBox 10"/>
          <p:cNvSpPr txBox="1"/>
          <p:nvPr/>
        </p:nvSpPr>
        <p:spPr>
          <a:xfrm>
            <a:off x="-195" y="4553475"/>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12" name="Rectangle 11"/>
          <p:cNvSpPr/>
          <p:nvPr/>
        </p:nvSpPr>
        <p:spPr>
          <a:xfrm>
            <a:off x="1678668" y="4326634"/>
            <a:ext cx="1229009"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Data</a:t>
            </a:r>
            <a:endParaRPr lang="en-US" sz="1100" dirty="0">
              <a:solidFill>
                <a:schemeClr val="tx1"/>
              </a:solidFill>
            </a:endParaRPr>
          </a:p>
        </p:txBody>
      </p:sp>
      <p:sp>
        <p:nvSpPr>
          <p:cNvPr id="13" name="Rectangle 12"/>
          <p:cNvSpPr/>
          <p:nvPr/>
        </p:nvSpPr>
        <p:spPr>
          <a:xfrm>
            <a:off x="2902655" y="4328884"/>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14" name="TextBox 13"/>
          <p:cNvSpPr txBox="1"/>
          <p:nvPr/>
        </p:nvSpPr>
        <p:spPr>
          <a:xfrm>
            <a:off x="660136" y="4376014"/>
            <a:ext cx="445956" cy="338554"/>
          </a:xfrm>
          <a:prstGeom prst="rect">
            <a:avLst/>
          </a:prstGeom>
          <a:noFill/>
        </p:spPr>
        <p:txBody>
          <a:bodyPr wrap="none" rtlCol="0">
            <a:spAutoFit/>
          </a:bodyPr>
          <a:lstStyle/>
          <a:p>
            <a:r>
              <a:rPr lang="en-US" sz="1600" dirty="0" smtClean="0"/>
              <a:t>AP</a:t>
            </a:r>
            <a:endParaRPr lang="en-US" sz="1600" dirty="0"/>
          </a:p>
        </p:txBody>
      </p:sp>
      <p:sp>
        <p:nvSpPr>
          <p:cNvPr id="15" name="TextBox 14"/>
          <p:cNvSpPr txBox="1"/>
          <p:nvPr/>
        </p:nvSpPr>
        <p:spPr>
          <a:xfrm>
            <a:off x="660136" y="4757014"/>
            <a:ext cx="554575" cy="338554"/>
          </a:xfrm>
          <a:prstGeom prst="rect">
            <a:avLst/>
          </a:prstGeom>
          <a:noFill/>
        </p:spPr>
        <p:txBody>
          <a:bodyPr wrap="none" rtlCol="0">
            <a:spAutoFit/>
          </a:bodyPr>
          <a:lstStyle/>
          <a:p>
            <a:r>
              <a:rPr lang="en-US" sz="1600" dirty="0" smtClean="0"/>
              <a:t>STA</a:t>
            </a:r>
            <a:endParaRPr lang="en-US" sz="1600" dirty="0"/>
          </a:p>
        </p:txBody>
      </p:sp>
      <p:sp>
        <p:nvSpPr>
          <p:cNvPr id="16" name="TextBox 15"/>
          <p:cNvSpPr txBox="1"/>
          <p:nvPr/>
        </p:nvSpPr>
        <p:spPr>
          <a:xfrm>
            <a:off x="616197" y="5502882"/>
            <a:ext cx="445956" cy="338554"/>
          </a:xfrm>
          <a:prstGeom prst="rect">
            <a:avLst/>
          </a:prstGeom>
          <a:noFill/>
        </p:spPr>
        <p:txBody>
          <a:bodyPr wrap="none" rtlCol="0">
            <a:spAutoFit/>
          </a:bodyPr>
          <a:lstStyle/>
          <a:p>
            <a:r>
              <a:rPr lang="en-US" sz="1600" dirty="0" smtClean="0"/>
              <a:t>AP</a:t>
            </a:r>
            <a:endParaRPr lang="en-US" sz="1600" dirty="0"/>
          </a:p>
        </p:txBody>
      </p:sp>
      <p:sp>
        <p:nvSpPr>
          <p:cNvPr id="17" name="TextBox 16"/>
          <p:cNvSpPr txBox="1"/>
          <p:nvPr/>
        </p:nvSpPr>
        <p:spPr>
          <a:xfrm>
            <a:off x="616197" y="5883882"/>
            <a:ext cx="554575" cy="338554"/>
          </a:xfrm>
          <a:prstGeom prst="rect">
            <a:avLst/>
          </a:prstGeom>
          <a:noFill/>
        </p:spPr>
        <p:txBody>
          <a:bodyPr wrap="none" rtlCol="0">
            <a:spAutoFit/>
          </a:bodyPr>
          <a:lstStyle/>
          <a:p>
            <a:r>
              <a:rPr lang="en-US" sz="1600" dirty="0" smtClean="0"/>
              <a:t>STA</a:t>
            </a:r>
            <a:endParaRPr lang="en-US" sz="1600" dirty="0"/>
          </a:p>
        </p:txBody>
      </p:sp>
      <p:sp>
        <p:nvSpPr>
          <p:cNvPr id="32" name="Rectangle 31"/>
          <p:cNvSpPr/>
          <p:nvPr/>
        </p:nvSpPr>
        <p:spPr>
          <a:xfrm>
            <a:off x="3776467" y="4331031"/>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33" name="Rectangle 32"/>
          <p:cNvSpPr/>
          <p:nvPr/>
        </p:nvSpPr>
        <p:spPr>
          <a:xfrm>
            <a:off x="4613054" y="4328946"/>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35" name="Rectangle 34"/>
          <p:cNvSpPr/>
          <p:nvPr/>
        </p:nvSpPr>
        <p:spPr>
          <a:xfrm>
            <a:off x="1662569" y="5415505"/>
            <a:ext cx="1543192"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Data</a:t>
            </a:r>
            <a:endParaRPr lang="en-US" sz="1100" dirty="0">
              <a:solidFill>
                <a:schemeClr val="tx1"/>
              </a:solidFill>
            </a:endParaRPr>
          </a:p>
        </p:txBody>
      </p:sp>
      <p:sp>
        <p:nvSpPr>
          <p:cNvPr id="36" name="Rectangle 35"/>
          <p:cNvSpPr/>
          <p:nvPr/>
        </p:nvSpPr>
        <p:spPr>
          <a:xfrm>
            <a:off x="3205762" y="5412272"/>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37" name="Rectangle 36"/>
          <p:cNvSpPr/>
          <p:nvPr/>
        </p:nvSpPr>
        <p:spPr>
          <a:xfrm>
            <a:off x="4125244" y="5412272"/>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38" name="Rectangle 37"/>
          <p:cNvSpPr/>
          <p:nvPr/>
        </p:nvSpPr>
        <p:spPr>
          <a:xfrm>
            <a:off x="4999057" y="5412270"/>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40" name="Straight Arrow Connector 39"/>
          <p:cNvCxnSpPr/>
          <p:nvPr/>
        </p:nvCxnSpPr>
        <p:spPr>
          <a:xfrm flipV="1">
            <a:off x="5205312" y="4947660"/>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5218469" y="4331031"/>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5471958" y="4323318"/>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flipV="1">
            <a:off x="5483206" y="6069991"/>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5492752" y="5813492"/>
            <a:ext cx="651468" cy="261610"/>
          </a:xfrm>
          <a:prstGeom prst="rect">
            <a:avLst/>
          </a:prstGeom>
          <a:noFill/>
        </p:spPr>
        <p:txBody>
          <a:bodyPr wrap="square" rtlCol="0">
            <a:spAutoFit/>
          </a:bodyPr>
          <a:lstStyle/>
          <a:p>
            <a:pPr algn="ctr"/>
            <a:r>
              <a:rPr lang="en-US" sz="1100" dirty="0" smtClean="0"/>
              <a:t>SIFS</a:t>
            </a:r>
            <a:endParaRPr lang="en-US" sz="1100" dirty="0"/>
          </a:p>
        </p:txBody>
      </p:sp>
      <p:sp>
        <p:nvSpPr>
          <p:cNvPr id="46" name="Rectangle 45"/>
          <p:cNvSpPr/>
          <p:nvPr/>
        </p:nvSpPr>
        <p:spPr>
          <a:xfrm>
            <a:off x="5879659" y="4722752"/>
            <a:ext cx="643859"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err="1" smtClean="0">
                <a:solidFill>
                  <a:schemeClr val="tx1"/>
                </a:solidFill>
              </a:rPr>
              <a:t>Ack</a:t>
            </a:r>
            <a:endParaRPr lang="en-US" sz="1100" dirty="0">
              <a:solidFill>
                <a:schemeClr val="tx1"/>
              </a:solidFill>
            </a:endParaRPr>
          </a:p>
        </p:txBody>
      </p:sp>
      <p:sp>
        <p:nvSpPr>
          <p:cNvPr id="47" name="Rectangle 46"/>
          <p:cNvSpPr/>
          <p:nvPr/>
        </p:nvSpPr>
        <p:spPr>
          <a:xfrm>
            <a:off x="6523518" y="4718525"/>
            <a:ext cx="873812" cy="445762"/>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48" name="Rectangle 47"/>
          <p:cNvSpPr/>
          <p:nvPr/>
        </p:nvSpPr>
        <p:spPr>
          <a:xfrm>
            <a:off x="7397330" y="4722751"/>
            <a:ext cx="873812" cy="44153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9" name="Rectangle 48"/>
          <p:cNvSpPr/>
          <p:nvPr/>
        </p:nvSpPr>
        <p:spPr>
          <a:xfrm>
            <a:off x="8271141" y="4722753"/>
            <a:ext cx="594965"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51" name="Rectangle 50"/>
          <p:cNvSpPr/>
          <p:nvPr/>
        </p:nvSpPr>
        <p:spPr>
          <a:xfrm>
            <a:off x="6157553" y="5822005"/>
            <a:ext cx="2974229" cy="45325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Block </a:t>
            </a:r>
            <a:r>
              <a:rPr lang="en-US" sz="1100" dirty="0" err="1" smtClean="0">
                <a:solidFill>
                  <a:schemeClr val="tx1"/>
                </a:solidFill>
              </a:rPr>
              <a:t>Ack</a:t>
            </a:r>
            <a:endParaRPr lang="en-US" sz="1100" dirty="0">
              <a:solidFill>
                <a:schemeClr val="tx1"/>
              </a:solidFill>
            </a:endParaRPr>
          </a:p>
        </p:txBody>
      </p:sp>
      <p:sp>
        <p:nvSpPr>
          <p:cNvPr id="56" name="TextBox 55"/>
          <p:cNvSpPr txBox="1"/>
          <p:nvPr/>
        </p:nvSpPr>
        <p:spPr>
          <a:xfrm>
            <a:off x="5638800" y="3909536"/>
            <a:ext cx="2996791" cy="738664"/>
          </a:xfrm>
          <a:prstGeom prst="rect">
            <a:avLst/>
          </a:prstGeom>
          <a:noFill/>
          <a:ln>
            <a:solidFill>
              <a:schemeClr val="tx1"/>
            </a:solidFill>
          </a:ln>
        </p:spPr>
        <p:txBody>
          <a:bodyPr wrap="square" rtlCol="0">
            <a:spAutoFit/>
          </a:bodyPr>
          <a:lstStyle/>
          <a:p>
            <a:pPr algn="ctr"/>
            <a:r>
              <a:rPr lang="en-US" sz="1400" dirty="0" smtClean="0"/>
              <a:t>Difference between the </a:t>
            </a:r>
            <a:r>
              <a:rPr lang="en-US" sz="1400" dirty="0"/>
              <a:t>ending times of the transmissions </a:t>
            </a:r>
            <a:r>
              <a:rPr lang="en-US" sz="1400" dirty="0" smtClean="0"/>
              <a:t>is less than </a:t>
            </a:r>
            <a:br>
              <a:rPr lang="en-US" sz="1400" dirty="0" smtClean="0"/>
            </a:br>
            <a:r>
              <a:rPr lang="en-US" sz="1400" dirty="0" smtClean="0"/>
              <a:t>SIFS </a:t>
            </a:r>
            <a:r>
              <a:rPr lang="en-US" sz="1400" dirty="0"/>
              <a:t>- (10%×</a:t>
            </a:r>
            <a:r>
              <a:rPr lang="en-US" sz="1400" dirty="0" err="1"/>
              <a:t>aSlotTime</a:t>
            </a:r>
            <a:r>
              <a:rPr lang="en-US" sz="1400" dirty="0" smtClean="0"/>
              <a:t>). </a:t>
            </a:r>
            <a:endParaRPr lang="en-US" sz="1400" dirty="0"/>
          </a:p>
        </p:txBody>
      </p:sp>
      <p:cxnSp>
        <p:nvCxnSpPr>
          <p:cNvPr id="57" name="Straight Arrow Connector 56"/>
          <p:cNvCxnSpPr/>
          <p:nvPr/>
        </p:nvCxnSpPr>
        <p:spPr>
          <a:xfrm>
            <a:off x="5220067" y="4561820"/>
            <a:ext cx="274417"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56" idx="1"/>
          </p:cNvCxnSpPr>
          <p:nvPr/>
        </p:nvCxnSpPr>
        <p:spPr>
          <a:xfrm flipH="1">
            <a:off x="5334000" y="4278868"/>
            <a:ext cx="304800" cy="282952"/>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59" name="TextBox 58"/>
          <p:cNvSpPr txBox="1"/>
          <p:nvPr/>
        </p:nvSpPr>
        <p:spPr>
          <a:xfrm>
            <a:off x="5218469" y="4722752"/>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10" name="Straight Connector 9"/>
          <p:cNvCxnSpPr/>
          <p:nvPr/>
        </p:nvCxnSpPr>
        <p:spPr>
          <a:xfrm flipV="1">
            <a:off x="673387" y="4735996"/>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685800" y="5837207"/>
            <a:ext cx="84582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20584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Proposed </a:t>
            </a:r>
            <a:r>
              <a:rPr lang="en-US" dirty="0" smtClean="0"/>
              <a:t>synchronization requirement</a:t>
            </a:r>
          </a:p>
          <a:p>
            <a:pPr lvl="1"/>
            <a:r>
              <a:rPr lang="en-US" dirty="0" smtClean="0"/>
              <a:t>The solicited PPDU containing a control response (e.g., </a:t>
            </a:r>
            <a:r>
              <a:rPr lang="en-US" dirty="0" err="1" smtClean="0"/>
              <a:t>Ack</a:t>
            </a:r>
            <a:r>
              <a:rPr lang="en-US" dirty="0" smtClean="0"/>
              <a:t> or </a:t>
            </a:r>
            <a:r>
              <a:rPr lang="en-US" dirty="0" err="1" smtClean="0"/>
              <a:t>BlockAck</a:t>
            </a:r>
            <a:r>
              <a:rPr lang="en-US" dirty="0" smtClean="0"/>
              <a:t>) may also need the MAC padding and PHY padding mechanisms to </a:t>
            </a:r>
            <a:r>
              <a:rPr lang="en-US" dirty="0"/>
              <a:t>the synchronization </a:t>
            </a:r>
            <a:r>
              <a:rPr lang="en-US" dirty="0" smtClean="0"/>
              <a:t>requirement. </a:t>
            </a:r>
          </a:p>
          <a:p>
            <a:pPr lvl="1"/>
            <a:r>
              <a:rPr lang="en-US" dirty="0" smtClean="0"/>
              <a:t>So, the </a:t>
            </a:r>
            <a:r>
              <a:rPr lang="en-US" dirty="0"/>
              <a:t>solicited PPDU </a:t>
            </a:r>
            <a:r>
              <a:rPr lang="en-US" dirty="0" smtClean="0"/>
              <a:t>can be sent in any PPDU </a:t>
            </a:r>
            <a:r>
              <a:rPr lang="en-US" dirty="0"/>
              <a:t>format </a:t>
            </a:r>
            <a:r>
              <a:rPr lang="en-US" dirty="0" smtClean="0"/>
              <a:t>(i.e., non-HT/HT/VHT/HE/EHT). </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8</a:t>
            </a:fld>
            <a:endParaRPr lang="en-US" dirty="0"/>
          </a:p>
        </p:txBody>
      </p:sp>
      <p:sp>
        <p:nvSpPr>
          <p:cNvPr id="8" name="Title 1"/>
          <p:cNvSpPr>
            <a:spLocks noGrp="1"/>
          </p:cNvSpPr>
          <p:nvPr>
            <p:ph type="title"/>
          </p:nvPr>
        </p:nvSpPr>
        <p:spPr>
          <a:xfrm>
            <a:off x="-195" y="685800"/>
            <a:ext cx="9144195" cy="1066800"/>
          </a:xfrm>
        </p:spPr>
        <p:txBody>
          <a:bodyPr/>
          <a:lstStyle/>
          <a:p>
            <a:r>
              <a:rPr lang="en-US" dirty="0" smtClean="0"/>
              <a:t>Synchronization Requirement in </a:t>
            </a:r>
            <a:br>
              <a:rPr lang="en-US" dirty="0" smtClean="0"/>
            </a:br>
            <a:r>
              <a:rPr lang="en-US" dirty="0" smtClean="0"/>
              <a:t>Synchronous Multi-link </a:t>
            </a:r>
            <a:r>
              <a:rPr lang="en-US" dirty="0">
                <a:solidFill>
                  <a:schemeClr val="tx1"/>
                </a:solidFill>
              </a:rPr>
              <a:t>Operation</a:t>
            </a:r>
            <a:endParaRPr lang="en-US" dirty="0"/>
          </a:p>
        </p:txBody>
      </p:sp>
    </p:spTree>
    <p:extLst>
      <p:ext uri="{BB962C8B-B14F-4D97-AF65-F5344CB8AC3E}">
        <p14:creationId xmlns:p14="http://schemas.microsoft.com/office/powerpoint/2010/main" val="26730764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2200" dirty="0" smtClean="0"/>
              <a:t>Do </a:t>
            </a:r>
            <a:r>
              <a:rPr lang="en-US" sz="2200" dirty="0"/>
              <a:t>you support the following PPDU transmission restriction for the constrained multi-link operation? </a:t>
            </a:r>
            <a:endParaRPr lang="en-US" sz="2000" dirty="0"/>
          </a:p>
          <a:p>
            <a:pPr lvl="1"/>
            <a:r>
              <a:rPr lang="en-US" dirty="0"/>
              <a:t>If an AP MLD intends to align the ending time of the DL PPDUs simultaneously sent on the multiple links, the AP MLD shall ensure that the difference between the ending times of transmitting PPDUs is less than SIFS – margin time.</a:t>
            </a:r>
          </a:p>
          <a:p>
            <a:pPr lvl="2"/>
            <a:r>
              <a:rPr lang="en-US" dirty="0"/>
              <a:t>Where the reference of the ending time of the PPDU is TBD and the margin time (&lt; SIFS) is TBD.</a:t>
            </a:r>
          </a:p>
          <a:p>
            <a:endParaRPr lang="en-US" sz="2200" dirty="0" smtClean="0"/>
          </a:p>
          <a:p>
            <a:endParaRPr lang="en-US" dirty="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62385808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5DB7F03-E2F4-4208-8217-CF5CB1C8F085}">
  <ds:schemaRefs>
    <ds:schemaRef ds:uri="http://schemas.microsoft.com/office/infopath/2007/PartnerControls"/>
    <ds:schemaRef ds:uri="http://schemas.microsoft.com/office/2006/metadata/properties"/>
    <ds:schemaRef ds:uri="http://purl.org/dc/dcmitype/"/>
    <ds:schemaRef ds:uri="http://schemas.openxmlformats.org/package/2006/metadata/core-properties"/>
    <ds:schemaRef ds:uri="http://schemas.microsoft.com/office/2006/documentManagement/types"/>
    <ds:schemaRef ds:uri="http://purl.org/dc/elements/1.1/"/>
    <ds:schemaRef ds:uri="http://purl.org/dc/terms/"/>
    <ds:schemaRef ds:uri="http://www.w3.org/XML/1998/namespace"/>
  </ds:schemaRefs>
</ds:datastoreItem>
</file>

<file path=customXml/itemProps3.xml><?xml version="1.0" encoding="utf-8"?>
<ds:datastoreItem xmlns:ds="http://schemas.openxmlformats.org/officeDocument/2006/customXml" ds:itemID="{FCA7BDBA-0428-497A-823E-604947E287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103870</TotalTime>
  <Words>770</Words>
  <Application>Microsoft Office PowerPoint</Application>
  <PresentationFormat>On-screen Show (4:3)</PresentationFormat>
  <Paragraphs>153</Paragraphs>
  <Slides>9</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 Unicode MS</vt:lpstr>
      <vt:lpstr>Arial</vt:lpstr>
      <vt:lpstr>Times New Roman</vt:lpstr>
      <vt:lpstr>802-11-Submission</vt:lpstr>
      <vt:lpstr>Document</vt:lpstr>
      <vt:lpstr>Synchronous Multi-Link Operation</vt:lpstr>
      <vt:lpstr>Recap: Synchronous Multi-link Operation</vt:lpstr>
      <vt:lpstr>Recap: Synchronous Multi-link Operation</vt:lpstr>
      <vt:lpstr>Motivation</vt:lpstr>
      <vt:lpstr>Synchronization Requirement in  Synchronous Multi-link Operation</vt:lpstr>
      <vt:lpstr>Synchronization Requirement in  Synchronous Multi-link Operation</vt:lpstr>
      <vt:lpstr>Synchronization Requirement in  Synchronous Multi-link Operation</vt:lpstr>
      <vt:lpstr>Synchronization Requirement in  Synchronous Multi-link Operation</vt:lpstr>
      <vt:lpstr>Straw Poll 1</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1450</cp:revision>
  <cp:lastPrinted>1998-02-10T13:28:06Z</cp:lastPrinted>
  <dcterms:created xsi:type="dcterms:W3CDTF">2007-05-21T21:00:37Z</dcterms:created>
  <dcterms:modified xsi:type="dcterms:W3CDTF">2020-03-16T00:16:27Z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