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8" r:id="rId3"/>
    <p:sldId id="259" r:id="rId4"/>
    <p:sldId id="260" r:id="rId5"/>
    <p:sldId id="261" r:id="rId6"/>
    <p:sldId id="263" r:id="rId7"/>
    <p:sldId id="264" r:id="rId8"/>
    <p:sldId id="265" r:id="rId9"/>
    <p:sldId id="266" r:id="rId10"/>
    <p:sldId id="270" r:id="rId11"/>
    <p:sldId id="345" r:id="rId12"/>
    <p:sldId id="344" r:id="rId13"/>
    <p:sldId id="346" r:id="rId14"/>
    <p:sldId id="343" r:id="rId15"/>
    <p:sldId id="336" r:id="rId16"/>
    <p:sldId id="347" r:id="rId17"/>
    <p:sldId id="348" r:id="rId18"/>
    <p:sldId id="349" r:id="rId19"/>
    <p:sldId id="350" r:id="rId20"/>
    <p:sldId id="351"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p:scale>
          <a:sx n="81" d="100"/>
          <a:sy n="81" d="100"/>
        </p:scale>
        <p:origin x="1435"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874991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903756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Laurent Cariou,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2019</a:t>
            </a:r>
            <a:endParaRPr lang="en-GB" dirty="0"/>
          </a:p>
        </p:txBody>
      </p:sp>
      <p:sp>
        <p:nvSpPr>
          <p:cNvPr id="6" name="Footer Placeholder 5"/>
          <p:cNvSpPr>
            <a:spLocks noGrp="1"/>
          </p:cNvSpPr>
          <p:nvPr>
            <p:ph type="ftr" idx="11"/>
          </p:nvPr>
        </p:nvSpPr>
        <p:spPr/>
        <p:txBody>
          <a:bodyPr/>
          <a:lstStyle>
            <a:lvl1pPr>
              <a:defRPr/>
            </a:lvl1pPr>
          </a:lstStyle>
          <a:p>
            <a:r>
              <a:rPr lang="en-GB" dirty="0" smtClean="0"/>
              <a:t>Laurent Cariou, Intel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Laurent Cariou,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2019</a:t>
            </a:r>
            <a:endParaRPr lang="en-GB" dirty="0"/>
          </a:p>
        </p:txBody>
      </p:sp>
      <p:sp>
        <p:nvSpPr>
          <p:cNvPr id="4" name="Footer Placeholder 3"/>
          <p:cNvSpPr>
            <a:spLocks noGrp="1"/>
          </p:cNvSpPr>
          <p:nvPr>
            <p:ph type="ftr" idx="11"/>
          </p:nvPr>
        </p:nvSpPr>
        <p:spPr/>
        <p:txBody>
          <a:bodyPr/>
          <a:lstStyle>
            <a:lvl1pPr>
              <a:defRPr/>
            </a:lvl1pPr>
          </a:lstStyle>
          <a:p>
            <a:r>
              <a:rPr lang="en-GB" dirty="0" smtClean="0"/>
              <a:t>Laurent Cariou, Intel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2019</a:t>
            </a:r>
            <a:endParaRPr lang="en-GB" dirty="0"/>
          </a:p>
        </p:txBody>
      </p:sp>
      <p:sp>
        <p:nvSpPr>
          <p:cNvPr id="3" name="Footer Placeholder 2"/>
          <p:cNvSpPr>
            <a:spLocks noGrp="1"/>
          </p:cNvSpPr>
          <p:nvPr>
            <p:ph type="ftr" idx="11"/>
          </p:nvPr>
        </p:nvSpPr>
        <p:spPr/>
        <p:txBody>
          <a:bodyPr/>
          <a:lstStyle>
            <a:lvl1pPr>
              <a:defRPr/>
            </a:lvl1pPr>
          </a:lstStyle>
          <a:p>
            <a:r>
              <a:rPr lang="en-GB" dirty="0" smtClean="0"/>
              <a:t>Laurent Cariou, Intel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2019</a:t>
            </a:r>
            <a:endParaRPr lang="en-GB" dirty="0"/>
          </a:p>
        </p:txBody>
      </p:sp>
      <p:sp>
        <p:nvSpPr>
          <p:cNvPr id="5" name="Footer Placeholder 4"/>
          <p:cNvSpPr>
            <a:spLocks noGrp="1"/>
          </p:cNvSpPr>
          <p:nvPr>
            <p:ph type="ftr" idx="11"/>
          </p:nvPr>
        </p:nvSpPr>
        <p:spPr/>
        <p:txBody>
          <a:bodyPr/>
          <a:lstStyle>
            <a:lvl1pPr>
              <a:defRPr/>
            </a:lvl1pPr>
          </a:lstStyle>
          <a:p>
            <a:r>
              <a:rPr lang="en-GB" dirty="0" smtClean="0"/>
              <a:t>Laurent Cariou, Intel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Laurent Cariou,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802.11-18/1292r1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Laurent Cariou,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July 2019 MU ad hoc </a:t>
            </a:r>
            <a:r>
              <a:rPr lang="en-US" altLang="en-US" dirty="0"/>
              <a:t>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2019-07-15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18541451"/>
              </p:ext>
            </p:extLst>
          </p:nvPr>
        </p:nvGraphicFramePr>
        <p:xfrm>
          <a:off x="517525" y="2713038"/>
          <a:ext cx="8240713" cy="2540000"/>
        </p:xfrm>
        <a:graphic>
          <a:graphicData uri="http://schemas.openxmlformats.org/presentationml/2006/ole">
            <mc:AlternateContent xmlns:mc="http://schemas.openxmlformats.org/markup-compatibility/2006">
              <mc:Choice xmlns:v="urn:schemas-microsoft-com:vml" Requires="v">
                <p:oleObj spid="_x0000_s3210" name="Document" r:id="rId4" imgW="8267030" imgH="2539535" progId="Word.Document.8">
                  <p:embed/>
                </p:oleObj>
              </mc:Choice>
              <mc:Fallback>
                <p:oleObj name="Document" r:id="rId4" imgW="8267030" imgH="2539535" progId="Word.Document.8">
                  <p:embed/>
                  <p:pic>
                    <p:nvPicPr>
                      <p:cNvPr id="0" name="Picture 3"/>
                      <p:cNvPicPr>
                        <a:picLocks noChangeAspect="1" noChangeArrowheads="1"/>
                      </p:cNvPicPr>
                      <p:nvPr/>
                    </p:nvPicPr>
                    <p:blipFill>
                      <a:blip r:embed="rId5"/>
                      <a:srcRect/>
                      <a:stretch>
                        <a:fillRect/>
                      </a:stretch>
                    </p:blipFill>
                    <p:spPr bwMode="auto">
                      <a:xfrm>
                        <a:off x="517525" y="2713038"/>
                        <a:ext cx="8240713" cy="2540000"/>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32655716"/>
              </p:ext>
            </p:extLst>
          </p:nvPr>
        </p:nvGraphicFramePr>
        <p:xfrm>
          <a:off x="1066006" y="1839913"/>
          <a:ext cx="7086600" cy="319272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708660">
                  <a:extLst>
                    <a:ext uri="{9D8B030D-6E8A-4147-A177-3AD203B41FA5}">
                      <a16:colId xmlns="" xmlns:a16="http://schemas.microsoft.com/office/drawing/2014/main" val="20001"/>
                    </a:ext>
                  </a:extLst>
                </a:gridCol>
                <a:gridCol w="708660">
                  <a:extLst>
                    <a:ext uri="{9D8B030D-6E8A-4147-A177-3AD203B41FA5}">
                      <a16:colId xmlns="" xmlns:a16="http://schemas.microsoft.com/office/drawing/2014/main" val="20002"/>
                    </a:ext>
                  </a:extLst>
                </a:gridCol>
                <a:gridCol w="708660">
                  <a:extLst>
                    <a:ext uri="{9D8B030D-6E8A-4147-A177-3AD203B41FA5}">
                      <a16:colId xmlns="" xmlns:a16="http://schemas.microsoft.com/office/drawing/2014/main" val="20003"/>
                    </a:ext>
                  </a:extLst>
                </a:gridCol>
                <a:gridCol w="708660">
                  <a:extLst>
                    <a:ext uri="{9D8B030D-6E8A-4147-A177-3AD203B41FA5}">
                      <a16:colId xmlns="" xmlns:a16="http://schemas.microsoft.com/office/drawing/2014/main" val="20004"/>
                    </a:ext>
                  </a:extLst>
                </a:gridCol>
                <a:gridCol w="1417320">
                  <a:extLst>
                    <a:ext uri="{9D8B030D-6E8A-4147-A177-3AD203B41FA5}">
                      <a16:colId xmlns="" xmlns:a16="http://schemas.microsoft.com/office/drawing/2014/main" val="20005"/>
                    </a:ext>
                  </a:extLst>
                </a:gridCol>
                <a:gridCol w="1417320">
                  <a:extLst>
                    <a:ext uri="{9D8B030D-6E8A-4147-A177-3AD203B41FA5}">
                      <a16:colId xmlns="" xmlns:a16="http://schemas.microsoft.com/office/drawing/2014/main"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extLst>
                  <a:ext uri="{0D108BD9-81ED-4DB2-BD59-A6C34878D82A}">
                    <a16:rowId xmlns="" xmlns:a16="http://schemas.microsoft.com/office/drawing/2014/main" val="10001"/>
                  </a:ext>
                </a:extLst>
              </a:tr>
              <a:tr h="396240">
                <a:tc>
                  <a:txBody>
                    <a:bodyPr/>
                    <a:lstStyle/>
                    <a:p>
                      <a:pPr algn="ctr"/>
                      <a:r>
                        <a:rPr lang="en-US" dirty="0"/>
                        <a:t>AM 2</a:t>
                      </a:r>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smtClean="0"/>
                        <a:t>MAC/MU</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MAC/MU</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algn="ctr"/>
                      <a:r>
                        <a:rPr lang="en-US" sz="1800" b="1" dirty="0" err="1"/>
                        <a:t>TGax</a:t>
                      </a:r>
                      <a:r>
                        <a:rPr lang="en-US" sz="1800" b="1" dirty="0"/>
                        <a:t> (PHY)</a:t>
                      </a:r>
                    </a:p>
                  </a:txBody>
                  <a:tcPr/>
                </a:tc>
                <a:tc>
                  <a:txBody>
                    <a:bodyPr/>
                    <a:lstStyle/>
                    <a:p>
                      <a:pPr algn="ctr"/>
                      <a:endParaRPr lang="en-US" b="1"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algn="ctr"/>
                      <a:r>
                        <a:rPr lang="en-US" b="1" dirty="0" err="1"/>
                        <a:t>TGax</a:t>
                      </a:r>
                      <a:r>
                        <a:rPr lang="en-US" b="1" dirty="0"/>
                        <a:t> (</a:t>
                      </a:r>
                      <a:r>
                        <a:rPr lang="en-US" b="1" dirty="0" smtClean="0"/>
                        <a:t>MAC/MU)</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6205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204927-60E4-4943-9B6A-5D87DC5118AC}"/>
              </a:ext>
            </a:extLst>
          </p:cNvPr>
          <p:cNvSpPr>
            <a:spLocks noGrp="1"/>
          </p:cNvSpPr>
          <p:nvPr>
            <p:ph type="title"/>
          </p:nvPr>
        </p:nvSpPr>
        <p:spPr/>
        <p:txBody>
          <a:bodyPr/>
          <a:lstStyle/>
          <a:p>
            <a:r>
              <a:rPr lang="en-US" dirty="0"/>
              <a:t>MU Submissions</a:t>
            </a:r>
          </a:p>
        </p:txBody>
      </p:sp>
      <p:sp>
        <p:nvSpPr>
          <p:cNvPr id="3" name="Date Placeholder 2">
            <a:extLst>
              <a:ext uri="{FF2B5EF4-FFF2-40B4-BE49-F238E27FC236}">
                <a16:creationId xmlns="" xmlns:a16="http://schemas.microsoft.com/office/drawing/2014/main" id="{AEF91842-E6A5-48E5-84A9-FDD5CDD65D91}"/>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 xmlns:a16="http://schemas.microsoft.com/office/drawing/2014/main" id="{296EDD08-3A25-4F00-BB0F-41B272EC0EEB}"/>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 xmlns:a16="http://schemas.microsoft.com/office/drawing/2014/main" id="{921E524C-4FE4-47A3-BD26-128A3E69A988}"/>
              </a:ext>
            </a:extLst>
          </p:cNvPr>
          <p:cNvSpPr>
            <a:spLocks noGrp="1"/>
          </p:cNvSpPr>
          <p:nvPr>
            <p:ph type="sldNum" idx="12"/>
          </p:nvPr>
        </p:nvSpPr>
        <p:spPr/>
        <p:txBody>
          <a:bodyPr/>
          <a:lstStyle/>
          <a:p>
            <a:r>
              <a:rPr lang="en-GB"/>
              <a:t>Slide </a:t>
            </a:r>
            <a:fld id="{06B781AF-4CCF-49B0-A572-DE54FBE5D942}" type="slidenum">
              <a:rPr lang="en-GB" smtClean="0"/>
              <a:pPr/>
              <a:t>12</a:t>
            </a:fld>
            <a:endParaRPr lang="en-GB"/>
          </a:p>
        </p:txBody>
      </p:sp>
      <p:graphicFrame>
        <p:nvGraphicFramePr>
          <p:cNvPr id="6" name="Table 5">
            <a:extLst>
              <a:ext uri="{FF2B5EF4-FFF2-40B4-BE49-F238E27FC236}">
                <a16:creationId xmlns="" xmlns:a16="http://schemas.microsoft.com/office/drawing/2014/main" id="{9A1F0DA7-1074-4EF7-8B20-894235A53816}"/>
              </a:ext>
            </a:extLst>
          </p:cNvPr>
          <p:cNvGraphicFramePr>
            <a:graphicFrameLocks noGrp="1"/>
          </p:cNvGraphicFramePr>
          <p:nvPr/>
        </p:nvGraphicFramePr>
        <p:xfrm>
          <a:off x="882650" y="2473325"/>
          <a:ext cx="7378700" cy="1911350"/>
        </p:xfrm>
        <a:graphic>
          <a:graphicData uri="http://schemas.openxmlformats.org/drawingml/2006/table">
            <a:tbl>
              <a:tblPr>
                <a:tableStyleId>{5C22544A-7EE6-4342-B048-85BDC9FD1C3A}</a:tableStyleId>
              </a:tblPr>
              <a:tblGrid>
                <a:gridCol w="520700">
                  <a:extLst>
                    <a:ext uri="{9D8B030D-6E8A-4147-A177-3AD203B41FA5}">
                      <a16:colId xmlns="" xmlns:a16="http://schemas.microsoft.com/office/drawing/2014/main" val="870034391"/>
                    </a:ext>
                  </a:extLst>
                </a:gridCol>
                <a:gridCol w="787400">
                  <a:extLst>
                    <a:ext uri="{9D8B030D-6E8A-4147-A177-3AD203B41FA5}">
                      <a16:colId xmlns="" xmlns:a16="http://schemas.microsoft.com/office/drawing/2014/main" val="437847125"/>
                    </a:ext>
                  </a:extLst>
                </a:gridCol>
                <a:gridCol w="3302000">
                  <a:extLst>
                    <a:ext uri="{9D8B030D-6E8A-4147-A177-3AD203B41FA5}">
                      <a16:colId xmlns="" xmlns:a16="http://schemas.microsoft.com/office/drawing/2014/main" val="653353807"/>
                    </a:ext>
                  </a:extLst>
                </a:gridCol>
                <a:gridCol w="2146300">
                  <a:extLst>
                    <a:ext uri="{9D8B030D-6E8A-4147-A177-3AD203B41FA5}">
                      <a16:colId xmlns="" xmlns:a16="http://schemas.microsoft.com/office/drawing/2014/main" val="3112415260"/>
                    </a:ext>
                  </a:extLst>
                </a:gridCol>
                <a:gridCol w="622300">
                  <a:extLst>
                    <a:ext uri="{9D8B030D-6E8A-4147-A177-3AD203B41FA5}">
                      <a16:colId xmlns="" xmlns:a16="http://schemas.microsoft.com/office/drawing/2014/main" val="3647188876"/>
                    </a:ext>
                  </a:extLst>
                </a:gridCol>
              </a:tblGrid>
              <a:tr h="165100">
                <a:tc>
                  <a:txBody>
                    <a:bodyPr/>
                    <a:lstStyle/>
                    <a:p>
                      <a:pPr algn="ctr" fontAlgn="b"/>
                      <a:r>
                        <a:rPr lang="en-US" sz="1000" u="none" strike="noStrike" dirty="0">
                          <a:effectLst/>
                        </a:rPr>
                        <a:t>Year</a:t>
                      </a:r>
                      <a:endParaRPr lang="en-US" sz="1000" b="1" i="0" u="none" strike="noStrike" dirty="0">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dirty="0">
                          <a:effectLst/>
                        </a:rPr>
                        <a:t>Title</a:t>
                      </a:r>
                      <a:endParaRPr lang="en-US" sz="1000" b="1" i="0" u="none" strike="noStrike" dirty="0">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 xmlns:a16="http://schemas.microsoft.com/office/drawing/2014/main" val="4092511639"/>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 xmlns:a16="http://schemas.microsoft.com/office/drawing/2014/main" val="188197377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765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MU EDCA Timer</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Zhou Lan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 xmlns:a16="http://schemas.microsoft.com/office/drawing/2014/main" val="282628257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a:effectLst/>
                        </a:rPr>
                        <a:t>MU EDCA parameters update frame</a:t>
                      </a:r>
                      <a:endParaRPr lang="nn-NO"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Thomas Derham (Broadcom)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 xmlns:a16="http://schemas.microsoft.com/office/drawing/2014/main" val="14972153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LB238-CR-UORA-Misc</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 xmlns:a16="http://schemas.microsoft.com/office/drawing/2014/main" val="125934748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CIDs 20529 and 20630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Yunbo Li (Huawei)</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 xmlns:a16="http://schemas.microsoft.com/office/drawing/2014/main" val="62986252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Trigger Frame Format</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 xmlns:a16="http://schemas.microsoft.com/office/drawing/2014/main" val="4157271533"/>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MU Operation</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 xmlns:a16="http://schemas.microsoft.com/office/drawing/2014/main" val="3103989621"/>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1204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CR for CID20624</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 xmlns:a16="http://schemas.microsoft.com/office/drawing/2014/main" val="338308998"/>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1217</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 21110</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 xmlns:a16="http://schemas.microsoft.com/office/drawing/2014/main" val="1089141600"/>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1218</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dirty="0">
                          <a:effectLst/>
                        </a:rPr>
                        <a:t>Resolution for CIDs on UORA - part 2</a:t>
                      </a:r>
                      <a:endParaRPr lang="en-US" sz="1000" b="0" i="0" u="none" strike="noStrike" dirty="0">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 xmlns:a16="http://schemas.microsoft.com/office/drawing/2014/main" val="8476091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1263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Po-Kai Huang (Intel)</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 xmlns:a16="http://schemas.microsoft.com/office/drawing/2014/main" val="1721609850"/>
                  </a:ext>
                </a:extLst>
              </a:tr>
            </a:tbl>
          </a:graphicData>
        </a:graphic>
      </p:graphicFrame>
    </p:spTree>
    <p:extLst>
      <p:ext uri="{BB962C8B-B14F-4D97-AF65-F5344CB8AC3E}">
        <p14:creationId xmlns:p14="http://schemas.microsoft.com/office/powerpoint/2010/main" val="2030863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263E2E-7D57-4CD1-BA6D-21DF096D249F}"/>
              </a:ext>
            </a:extLst>
          </p:cNvPr>
          <p:cNvSpPr>
            <a:spLocks noGrp="1"/>
          </p:cNvSpPr>
          <p:nvPr>
            <p:ph type="title"/>
          </p:nvPr>
        </p:nvSpPr>
        <p:spPr/>
        <p:txBody>
          <a:bodyPr/>
          <a:lstStyle/>
          <a:p>
            <a:r>
              <a:rPr lang="en-US" dirty="0"/>
              <a:t>SR Submissions</a:t>
            </a:r>
          </a:p>
        </p:txBody>
      </p:sp>
      <p:sp>
        <p:nvSpPr>
          <p:cNvPr id="3" name="Date Placeholder 2">
            <a:extLst>
              <a:ext uri="{FF2B5EF4-FFF2-40B4-BE49-F238E27FC236}">
                <a16:creationId xmlns="" xmlns:a16="http://schemas.microsoft.com/office/drawing/2014/main" id="{A6E50308-75B8-4C1E-8AC3-C36006DF6236}"/>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 xmlns:a16="http://schemas.microsoft.com/office/drawing/2014/main" id="{A20558AA-1DF3-42EE-8D60-059AB4C329B5}"/>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 xmlns:a16="http://schemas.microsoft.com/office/drawing/2014/main" id="{A4F8479E-EB4A-4C3A-9954-07C6B8B8479E}"/>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graphicFrame>
        <p:nvGraphicFramePr>
          <p:cNvPr id="6" name="Table 5">
            <a:extLst>
              <a:ext uri="{FF2B5EF4-FFF2-40B4-BE49-F238E27FC236}">
                <a16:creationId xmlns="" xmlns:a16="http://schemas.microsoft.com/office/drawing/2014/main" id="{095E60E1-EE58-4702-8D4F-AD11EF1E9E87}"/>
              </a:ext>
            </a:extLst>
          </p:cNvPr>
          <p:cNvGraphicFramePr>
            <a:graphicFrameLocks noGrp="1"/>
          </p:cNvGraphicFramePr>
          <p:nvPr>
            <p:extLst/>
          </p:nvPr>
        </p:nvGraphicFramePr>
        <p:xfrm>
          <a:off x="919956" y="2492375"/>
          <a:ext cx="7378700" cy="317500"/>
        </p:xfrm>
        <a:graphic>
          <a:graphicData uri="http://schemas.openxmlformats.org/drawingml/2006/table">
            <a:tbl>
              <a:tblPr>
                <a:tableStyleId>{5C22544A-7EE6-4342-B048-85BDC9FD1C3A}</a:tableStyleId>
              </a:tblPr>
              <a:tblGrid>
                <a:gridCol w="520700">
                  <a:extLst>
                    <a:ext uri="{9D8B030D-6E8A-4147-A177-3AD203B41FA5}">
                      <a16:colId xmlns="" xmlns:a16="http://schemas.microsoft.com/office/drawing/2014/main" val="2955625134"/>
                    </a:ext>
                  </a:extLst>
                </a:gridCol>
                <a:gridCol w="787400">
                  <a:extLst>
                    <a:ext uri="{9D8B030D-6E8A-4147-A177-3AD203B41FA5}">
                      <a16:colId xmlns="" xmlns:a16="http://schemas.microsoft.com/office/drawing/2014/main" val="3743676273"/>
                    </a:ext>
                  </a:extLst>
                </a:gridCol>
                <a:gridCol w="3302000">
                  <a:extLst>
                    <a:ext uri="{9D8B030D-6E8A-4147-A177-3AD203B41FA5}">
                      <a16:colId xmlns="" xmlns:a16="http://schemas.microsoft.com/office/drawing/2014/main" val="970643197"/>
                    </a:ext>
                  </a:extLst>
                </a:gridCol>
                <a:gridCol w="2146300">
                  <a:extLst>
                    <a:ext uri="{9D8B030D-6E8A-4147-A177-3AD203B41FA5}">
                      <a16:colId xmlns="" xmlns:a16="http://schemas.microsoft.com/office/drawing/2014/main" val="1543314992"/>
                    </a:ext>
                  </a:extLst>
                </a:gridCol>
                <a:gridCol w="622300">
                  <a:extLst>
                    <a:ext uri="{9D8B030D-6E8A-4147-A177-3AD203B41FA5}">
                      <a16:colId xmlns="" xmlns:a16="http://schemas.microsoft.com/office/drawing/2014/main"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416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spatial reuse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 xmlns:a16="http://schemas.microsoft.com/office/drawing/2014/main"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SRP-comments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 xmlns:a16="http://schemas.microsoft.com/office/drawing/2014/main" val="2264446270"/>
                  </a:ext>
                </a:extLst>
              </a:tr>
            </a:tbl>
          </a:graphicData>
        </a:graphic>
      </p:graphicFrame>
    </p:spTree>
    <p:extLst>
      <p:ext uri="{BB962C8B-B14F-4D97-AF65-F5344CB8AC3E}">
        <p14:creationId xmlns:p14="http://schemas.microsoft.com/office/powerpoint/2010/main" val="3221957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Agenda for </a:t>
            </a:r>
            <a:r>
              <a:rPr lang="en-US" altLang="en-US" sz="2800" dirty="0" smtClean="0"/>
              <a:t>Monday July 15, 7:30pm </a:t>
            </a:r>
            <a:r>
              <a:rPr lang="en-US" altLang="en-US" sz="2800" dirty="0"/>
              <a:t>– </a:t>
            </a:r>
            <a:r>
              <a:rPr lang="en-US" altLang="en-US" sz="2800" dirty="0" smtClean="0"/>
              <a:t>9:30pm</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a:t>
            </a:r>
          </a:p>
          <a:p>
            <a:pPr>
              <a:buFont typeface="Arial" panose="020B0604020202020204" pitchFamily="34" charset="0"/>
              <a:buChar char="•"/>
            </a:pPr>
            <a:r>
              <a:rPr lang="en-US" dirty="0" smtClean="0"/>
              <a:t>Comment Resolution</a:t>
            </a:r>
          </a:p>
          <a:p>
            <a:pPr lvl="1">
              <a:buFont typeface="Arial" panose="020B0604020202020204" pitchFamily="34" charset="0"/>
              <a:buChar char="•"/>
            </a:pPr>
            <a:r>
              <a:rPr lang="en-US" dirty="0" smtClean="0"/>
              <a:t>Submission – Whoever is ready</a:t>
            </a:r>
          </a:p>
          <a:p>
            <a:pPr>
              <a:buFont typeface="Arial" panose="020B0604020202020204" pitchFamily="34" charset="0"/>
              <a:buChar char="•"/>
            </a:pPr>
            <a:r>
              <a:rPr lang="en-US" dirty="0" smtClean="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36847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11-19/1218 (</a:t>
            </a:r>
            <a:r>
              <a:rPr lang="en-US" dirty="0" err="1" smtClean="0"/>
              <a:t>Abhi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21169, 20192, 21603 in </a:t>
            </a:r>
            <a:r>
              <a:rPr lang="en-GB" dirty="0" smtClean="0"/>
              <a:t>doc </a:t>
            </a:r>
            <a:r>
              <a:rPr lang="en-GB" dirty="0" smtClean="0"/>
              <a:t>11-19/</a:t>
            </a:r>
            <a:r>
              <a:rPr lang="en-GB" dirty="0" smtClean="0"/>
              <a:t>1218</a:t>
            </a:r>
            <a:r>
              <a:rPr lang="en-GB" dirty="0" smtClean="0"/>
              <a:t>r0?</a:t>
            </a:r>
          </a:p>
          <a:p>
            <a:endParaRPr lang="en-GB" dirty="0" smtClean="0"/>
          </a:p>
          <a:p>
            <a:r>
              <a:rPr lang="en-GB" dirty="0" smtClean="0"/>
              <a:t>Y: 8</a:t>
            </a:r>
          </a:p>
          <a:p>
            <a:r>
              <a:rPr lang="en-GB" dirty="0" smtClean="0"/>
              <a:t>N: 1</a:t>
            </a:r>
          </a:p>
          <a:p>
            <a:r>
              <a:rPr lang="en-GB" dirty="0" smtClean="0"/>
              <a:t>A: 7</a:t>
            </a:r>
            <a:endParaRPr lang="en-GB" dirty="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11-19/1130 (</a:t>
            </a:r>
            <a:r>
              <a:rPr lang="en-US" dirty="0" err="1" smtClean="0"/>
              <a:t>Yunbo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20529, 20630 in </a:t>
            </a:r>
            <a:r>
              <a:rPr lang="en-GB" dirty="0" smtClean="0"/>
              <a:t>doc </a:t>
            </a:r>
            <a:r>
              <a:rPr lang="en-GB" dirty="0" smtClean="0"/>
              <a:t>11-19/1130r1?</a:t>
            </a:r>
          </a:p>
          <a:p>
            <a:r>
              <a:rPr lang="en-GB" dirty="0" smtClean="0"/>
              <a:t>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178233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11-19/1204 (Laurent)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20624 in </a:t>
            </a:r>
            <a:r>
              <a:rPr lang="en-GB" dirty="0" smtClean="0"/>
              <a:t>doc </a:t>
            </a:r>
            <a:r>
              <a:rPr lang="en-GB" dirty="0" smtClean="0"/>
              <a:t>11-19/1204r1?</a:t>
            </a:r>
          </a:p>
          <a:p>
            <a:endParaRPr lang="en-GB" dirty="0"/>
          </a:p>
          <a:p>
            <a:r>
              <a:rPr lang="en-GB" dirty="0" smtClean="0"/>
              <a:t>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4058924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11-19/416 (Laurent)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21095 in </a:t>
            </a:r>
            <a:r>
              <a:rPr lang="en-GB" dirty="0" smtClean="0"/>
              <a:t>doc </a:t>
            </a:r>
            <a:r>
              <a:rPr lang="en-GB" dirty="0" smtClean="0"/>
              <a:t>11-19/416r4?</a:t>
            </a:r>
          </a:p>
          <a:p>
            <a:endParaRPr lang="en-GB" dirty="0"/>
          </a:p>
          <a:p>
            <a:r>
              <a:rPr lang="en-GB" dirty="0" smtClean="0"/>
              <a:t>Unanimous consent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7562374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11-19/0613 (Matt)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20342, 20343, </a:t>
            </a:r>
            <a:r>
              <a:rPr lang="en-GB" dirty="0" smtClean="0">
                <a:solidFill>
                  <a:srgbClr val="FF0000"/>
                </a:solidFill>
              </a:rPr>
              <a:t>20559</a:t>
            </a:r>
            <a:r>
              <a:rPr lang="en-GB" dirty="0" smtClean="0"/>
              <a:t>, 20948, 20168, 20304, </a:t>
            </a:r>
            <a:r>
              <a:rPr lang="en-GB" dirty="0" smtClean="0">
                <a:solidFill>
                  <a:srgbClr val="FF0000"/>
                </a:solidFill>
              </a:rPr>
              <a:t>20305</a:t>
            </a:r>
            <a:r>
              <a:rPr lang="en-GB" dirty="0" smtClean="0"/>
              <a:t>, 20306, 20307, 20279, 20336, 20345, </a:t>
            </a:r>
            <a:r>
              <a:rPr lang="en-GB" dirty="0" smtClean="0">
                <a:solidFill>
                  <a:srgbClr val="FF0000"/>
                </a:solidFill>
              </a:rPr>
              <a:t>21115, 21116, 21117, 21118</a:t>
            </a:r>
            <a:r>
              <a:rPr lang="en-GB" dirty="0" smtClean="0"/>
              <a:t>, 20678  </a:t>
            </a:r>
            <a:r>
              <a:rPr lang="en-GB" dirty="0" smtClean="0"/>
              <a:t>in doc </a:t>
            </a:r>
            <a:r>
              <a:rPr lang="en-GB" dirty="0" smtClean="0"/>
              <a:t>11-19/</a:t>
            </a:r>
            <a:r>
              <a:rPr lang="en-GB" dirty="0" smtClean="0"/>
              <a:t>0613</a:t>
            </a:r>
            <a:r>
              <a:rPr lang="en-GB" dirty="0" smtClean="0"/>
              <a:t>r2?</a:t>
            </a:r>
          </a:p>
          <a:p>
            <a:endParaRPr lang="en-GB" dirty="0"/>
          </a:p>
          <a:p>
            <a:r>
              <a:rPr lang="en-GB" dirty="0" smtClean="0"/>
              <a:t>Matt to come back with a revised version based on discussion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203457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a:t>
            </a:r>
            <a:r>
              <a:rPr lang="en-US" dirty="0" err="1" smtClean="0"/>
              <a:t>xxxx</a:t>
            </a:r>
            <a:r>
              <a:rPr lang="en-US" dirty="0" smtClean="0"/>
              <a:t> (xxx)</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xxx in doc 11-19/</a:t>
            </a:r>
            <a:r>
              <a:rPr lang="en-GB" dirty="0" err="1" smtClean="0"/>
              <a:t>xxxxrx</a:t>
            </a:r>
            <a:r>
              <a:rPr lang="en-GB"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64916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Laurent Cariou, Intel</a:t>
            </a:r>
            <a:endParaRPr lang="en-GB" dirty="0"/>
          </a:p>
        </p:txBody>
      </p:sp>
      <p:sp>
        <p:nvSpPr>
          <p:cNvPr id="6" name="Date Placeholder 5"/>
          <p:cNvSpPr>
            <a:spLocks noGrp="1"/>
          </p:cNvSpPr>
          <p:nvPr>
            <p:ph type="dt" idx="15"/>
          </p:nvPr>
        </p:nvSpPr>
        <p:spPr/>
        <p:txBody>
          <a:bodyPr/>
          <a:lstStyle/>
          <a:p>
            <a:r>
              <a:rPr lang="en-US" dirty="0" smtClean="0"/>
              <a:t>July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2664</TotalTime>
  <Words>1109</Words>
  <Application>Microsoft Office PowerPoint</Application>
  <PresentationFormat>On-screen Show (4:3)</PresentationFormat>
  <Paragraphs>266</Paragraphs>
  <Slides>20</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Monotype Sorts</vt:lpstr>
      <vt:lpstr>Times New Roman</vt:lpstr>
      <vt:lpstr>Office Theme</vt:lpstr>
      <vt:lpstr>Document</vt:lpstr>
      <vt:lpstr>TGax July 2019 MU ad 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MU Submissions</vt:lpstr>
      <vt:lpstr>SR Submissions</vt:lpstr>
      <vt:lpstr>Agenda for Monday July 15, 7:30pm – 9:30pm</vt:lpstr>
      <vt:lpstr>11-19/1218 (Abhi)</vt:lpstr>
      <vt:lpstr>11-19/1130 (Yunbo)</vt:lpstr>
      <vt:lpstr>11-19/1204 (Laurent)</vt:lpstr>
      <vt:lpstr>11-19/416 (Laurent)</vt:lpstr>
      <vt:lpstr>11-19/0613 (Matt)</vt:lpstr>
      <vt:lpstr>11-19/xxxx (xxx)</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Cariou, Laurent</cp:lastModifiedBy>
  <cp:revision>148</cp:revision>
  <cp:lastPrinted>1601-01-01T00:00:00Z</cp:lastPrinted>
  <dcterms:created xsi:type="dcterms:W3CDTF">2017-01-26T15:28:16Z</dcterms:created>
  <dcterms:modified xsi:type="dcterms:W3CDTF">2019-07-16T06:00:13Z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2019-07-16 06:00:13Z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