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</p:sldMasterIdLst>
  <p:notesMasterIdLst>
    <p:notesMasterId r:id="rId23"/>
  </p:notesMasterIdLst>
  <p:handoutMasterIdLst>
    <p:handoutMasterId r:id="rId24"/>
  </p:handoutMasterIdLst>
  <p:sldIdLst>
    <p:sldId id="453" r:id="rId5"/>
    <p:sldId id="401" r:id="rId6"/>
    <p:sldId id="403" r:id="rId7"/>
    <p:sldId id="413" r:id="rId8"/>
    <p:sldId id="414" r:id="rId9"/>
    <p:sldId id="415" r:id="rId10"/>
    <p:sldId id="463" r:id="rId11"/>
    <p:sldId id="481" r:id="rId12"/>
    <p:sldId id="477" r:id="rId13"/>
    <p:sldId id="454" r:id="rId14"/>
    <p:sldId id="478" r:id="rId15"/>
    <p:sldId id="425" r:id="rId16"/>
    <p:sldId id="482" r:id="rId17"/>
    <p:sldId id="479" r:id="rId18"/>
    <p:sldId id="456" r:id="rId19"/>
    <p:sldId id="480" r:id="rId20"/>
    <p:sldId id="430" r:id="rId21"/>
    <p:sldId id="435" r:id="rId2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0">
          <p15:clr>
            <a:srgbClr val="A4A3A4"/>
          </p15:clr>
        </p15:guide>
        <p15:guide id="2" orient="horz" pos="1618">
          <p15:clr>
            <a:srgbClr val="A4A3A4"/>
          </p15:clr>
        </p15:guide>
        <p15:guide id="3" orient="horz" pos="3177">
          <p15:clr>
            <a:srgbClr val="A4A3A4"/>
          </p15:clr>
        </p15:guide>
        <p15:guide id="4" orient="horz" pos="323">
          <p15:clr>
            <a:srgbClr val="A4A3A4"/>
          </p15:clr>
        </p15:guide>
        <p15:guide id="5" orient="horz" pos="3037">
          <p15:clr>
            <a:srgbClr val="A4A3A4"/>
          </p15:clr>
        </p15:guide>
        <p15:guide id="6" pos="5498">
          <p15:clr>
            <a:srgbClr val="A4A3A4"/>
          </p15:clr>
        </p15:guide>
        <p15:guide id="7" pos="2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isblum, Yossi" initials="WY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A3"/>
    <a:srgbClr val="CB39A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5" autoAdjust="0"/>
    <p:restoredTop sz="90293" autoAdjust="0"/>
  </p:normalViewPr>
  <p:slideViewPr>
    <p:cSldViewPr snapToGrid="0">
      <p:cViewPr varScale="1">
        <p:scale>
          <a:sx n="149" d="100"/>
          <a:sy n="149" d="100"/>
        </p:scale>
        <p:origin x="126" y="270"/>
      </p:cViewPr>
      <p:guideLst>
        <p:guide orient="horz" pos="760"/>
        <p:guide orient="horz" pos="1618"/>
        <p:guide orient="horz" pos="3177"/>
        <p:guide orient="horz" pos="323"/>
        <p:guide orient="horz" pos="3037"/>
        <p:guide pos="5498"/>
        <p:guide pos="2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1" d="100"/>
          <a:sy n="101" d="100"/>
        </p:scale>
        <p:origin x="3552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9691F-0FF6-4520-B9D8-72B947EE3C88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06F6C-5398-4C00-90A3-16A86BCF0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68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err="1" smtClean="0"/>
              <a:t>qwqw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52416-05F4-4745-8F72-A18AC655CE50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foo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8A8A0-3F50-469E-A92C-A12372574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59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0214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going to be changed</a:t>
            </a:r>
            <a:r>
              <a:rPr lang="en-US" baseline="0" dirty="0" smtClean="0"/>
              <a:t> to show % of “synchronous operations”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643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114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018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5218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904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74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93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95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20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0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08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422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46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93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886525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9/11/2019</a:t>
            </a:fld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81373" y="4856560"/>
            <a:ext cx="1362552" cy="169277"/>
          </a:xfrm>
        </p:spPr>
        <p:txBody>
          <a:bodyPr/>
          <a:lstStyle>
            <a:lvl1pPr>
              <a:defRPr b="0"/>
            </a:lvl1pPr>
          </a:lstStyle>
          <a:p>
            <a:r>
              <a:rPr lang="en-US" dirty="0" smtClean="0"/>
              <a:t>Dmitry Akhmetov, Intel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01610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778039" y="4856560"/>
            <a:ext cx="2765886" cy="276999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44937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14350"/>
            <a:ext cx="1943100" cy="4057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7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778039" y="4856560"/>
            <a:ext cx="2765886" cy="276999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786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157222"/>
            <a:ext cx="8229600" cy="864000"/>
          </a:xfrm>
        </p:spPr>
        <p:txBody>
          <a:bodyPr/>
          <a:lstStyle>
            <a:lvl1pPr>
              <a:defRPr>
                <a:latin typeface="Intel Clear Light" panose="020B0404020203020204" pitchFamily="34" charset="0"/>
              </a:defRPr>
            </a:lvl1pPr>
          </a:lstStyle>
          <a:p>
            <a:r>
              <a:rPr lang="de-DE" dirty="0" smtClean="0"/>
              <a:t>28pt Headline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96914" y="249451"/>
            <a:ext cx="968214" cy="207749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Intel Clear" panose="020B0604020203020204" pitchFamily="34" charset="0"/>
              </a:defRPr>
            </a:lvl1pPr>
          </a:lstStyle>
          <a:p>
            <a:r>
              <a:rPr lang="en-US" dirty="0" smtClean="0"/>
              <a:t>10/17/2017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6934510" y="4856560"/>
            <a:ext cx="1609415" cy="184666"/>
          </a:xfrm>
        </p:spPr>
        <p:txBody>
          <a:bodyPr/>
          <a:lstStyle>
            <a:lvl1pPr>
              <a:defRPr sz="1200">
                <a:latin typeface="Intel Clear" panose="020B0604020203020204" pitchFamily="34" charset="0"/>
              </a:defRPr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498693" y="4856560"/>
            <a:ext cx="222818" cy="215444"/>
          </a:xfrm>
        </p:spPr>
        <p:txBody>
          <a:bodyPr/>
          <a:lstStyle>
            <a:lvl1pPr>
              <a:defRPr sz="1400">
                <a:latin typeface="Intel Clear" panose="020B0604020203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198800"/>
            <a:ext cx="8229600" cy="3394800"/>
          </a:xfr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  <a:lvl2pPr>
              <a:defRPr>
                <a:latin typeface="Intel Clear" panose="020B0604020203020204" pitchFamily="34" charset="0"/>
              </a:defRPr>
            </a:lvl2pPr>
            <a:lvl3pPr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4139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CA9C-FFAE-734D-8488-685557D6D07F}" type="datetime1">
              <a:rPr lang="en-US" smtClean="0"/>
              <a:pPr/>
              <a:t>9/11/2019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7181373" y="4856560"/>
            <a:ext cx="1362552" cy="169277"/>
          </a:xfrm>
        </p:spPr>
        <p:txBody>
          <a:bodyPr/>
          <a:lstStyle>
            <a:lvl1pPr>
              <a:defRPr sz="1100"/>
            </a:lvl1pPr>
          </a:lstStyle>
          <a:p>
            <a:r>
              <a:rPr lang="en-US" dirty="0" smtClean="0"/>
              <a:t>Dmitry Akhmetov, Intel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8894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89" y="4856560"/>
            <a:ext cx="1477136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82296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92277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9/11/2019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99210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10/17/2017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96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9/11/2019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8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31153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81373" y="4856560"/>
            <a:ext cx="1362552" cy="169277"/>
          </a:xfrm>
        </p:spPr>
        <p:txBody>
          <a:bodyPr/>
          <a:lstStyle>
            <a:lvl1pPr>
              <a:defRPr sz="11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20334" y="4856560"/>
            <a:ext cx="179536" cy="184666"/>
          </a:xfrm>
        </p:spPr>
        <p:txBody>
          <a:bodyPr/>
          <a:lstStyle>
            <a:lvl1pPr>
              <a:defRPr sz="12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69945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20334" y="4856560"/>
            <a:ext cx="179536" cy="184666"/>
          </a:xfrm>
        </p:spPr>
        <p:txBody>
          <a:bodyPr/>
          <a:lstStyle>
            <a:lvl1pPr>
              <a:defRPr sz="12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6832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/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/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4" y="249451"/>
            <a:ext cx="886525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fld id="{C8B5CA9C-FFAE-734D-8488-685557D6D07F}" type="datetime1">
              <a:rPr lang="en-US" smtClean="0"/>
              <a:pPr/>
              <a:t>9/11/2019</a:t>
            </a:fld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81373" y="4856560"/>
            <a:ext cx="136255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1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4" y="4856560"/>
            <a:ext cx="1795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4470" y="248261"/>
            <a:ext cx="2577693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350" b="1" dirty="0"/>
              <a:t>doc.: IEEE </a:t>
            </a:r>
            <a:r>
              <a:rPr lang="en-GB" altLang="en-US" sz="1350" b="1" dirty="0" smtClean="0"/>
              <a:t>802.11-19/1291r2</a:t>
            </a:r>
            <a:endParaRPr lang="en-GB" altLang="en-US" sz="135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572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1" y="4856560"/>
            <a:ext cx="53860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900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85775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784967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6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noFill/>
        </p:spPr>
        <p:txBody>
          <a:bodyPr/>
          <a:lstStyle/>
          <a:p>
            <a:r>
              <a:rPr lang="en-US" smtClean="0"/>
              <a:t>Performance aspects of Multi-link operations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57349" y="1478527"/>
            <a:ext cx="5829300" cy="28575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 smtClean="0"/>
              <a:t>Date:</a:t>
            </a:r>
            <a:r>
              <a:rPr lang="en-GB" altLang="en-US" sz="1500" b="0" dirty="0" smtClean="0"/>
              <a:t> 2019-09-05</a:t>
            </a:r>
            <a:endParaRPr lang="en-GB" altLang="en-US" sz="15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475" y="1764277"/>
            <a:ext cx="10858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 dirty="0"/>
              <a:t>Authors:</a:t>
            </a:r>
            <a:endParaRPr lang="en-GB" altLang="en-US" sz="15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391598"/>
              </p:ext>
            </p:extLst>
          </p:nvPr>
        </p:nvGraphicFramePr>
        <p:xfrm>
          <a:off x="2007394" y="2249040"/>
          <a:ext cx="5543550" cy="113436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858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3342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8017"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Dmitry Akhmetov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endParaRPr lang="en-US" sz="800" dirty="0" smtClean="0"/>
                    </a:p>
                    <a:p>
                      <a:pPr algn="ctr"/>
                      <a:endParaRPr lang="en-US" sz="800" dirty="0" smtClean="0"/>
                    </a:p>
                    <a:p>
                      <a:pPr algn="ctr"/>
                      <a:r>
                        <a:rPr lang="en-US" sz="800" dirty="0" smtClean="0"/>
                        <a:t>Intel</a:t>
                      </a:r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algn="ctr"/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37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469900"/>
            <a:ext cx="8229600" cy="457906"/>
          </a:xfrm>
        </p:spPr>
        <p:txBody>
          <a:bodyPr/>
          <a:lstStyle/>
          <a:p>
            <a:r>
              <a:rPr lang="en-US" dirty="0">
                <a:latin typeface="+mn-lt"/>
              </a:rPr>
              <a:t>Single link vs Multi-link. DL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6011" y="4856560"/>
            <a:ext cx="148181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10</a:t>
            </a:fld>
            <a:endParaRPr lang="en-US" sz="12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0794" y="923911"/>
            <a:ext cx="6238613" cy="3932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7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469900"/>
            <a:ext cx="8229600" cy="457906"/>
          </a:xfrm>
        </p:spPr>
        <p:txBody>
          <a:bodyPr/>
          <a:lstStyle/>
          <a:p>
            <a:r>
              <a:rPr lang="en-US" dirty="0">
                <a:latin typeface="+mn-lt"/>
              </a:rPr>
              <a:t>Single link vs Multi-link. DL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11</a:t>
            </a:fld>
            <a:endParaRPr lang="en-US" sz="12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3865" y="924665"/>
            <a:ext cx="6292473" cy="393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27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8150"/>
            <a:ext cx="8229600" cy="483684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Chances of synchronous operation. 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12</a:t>
            </a:fld>
            <a:endParaRPr lang="en-US" sz="12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5992" y="919759"/>
            <a:ext cx="5832016" cy="393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3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9900"/>
            <a:ext cx="8229600" cy="451934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DL/UL mix case</a:t>
            </a:r>
            <a:endParaRPr lang="en-US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j-lt"/>
              </a:rPr>
              <a:pPr/>
              <a:t>13</a:t>
            </a:fld>
            <a:endParaRPr lang="en-US" sz="1200" dirty="0">
              <a:latin typeface="+mj-lt"/>
            </a:endParaRPr>
          </a:p>
        </p:txBody>
      </p:sp>
      <p:sp>
        <p:nvSpPr>
          <p:cNvPr id="26" name="Content Placeholder 3"/>
          <p:cNvSpPr txBox="1">
            <a:spLocks/>
          </p:cNvSpPr>
          <p:nvPr/>
        </p:nvSpPr>
        <p:spPr>
          <a:xfrm>
            <a:off x="625104" y="2814046"/>
            <a:ext cx="7266946" cy="198412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600"/>
              </a:spcBef>
            </a:pPr>
            <a:r>
              <a:rPr lang="en-US" sz="1100" dirty="0" smtClean="0">
                <a:latin typeface="+mj-lt"/>
              </a:rPr>
              <a:t>BSS load: bidirectional UDP traffic in with a load of </a:t>
            </a:r>
          </a:p>
          <a:p>
            <a:pPr marL="465750" lvl="1" indent="-285750">
              <a:spcBef>
                <a:spcPts val="600"/>
              </a:spcBef>
            </a:pPr>
            <a:r>
              <a:rPr lang="en-US" sz="900" dirty="0" smtClean="0">
                <a:latin typeface="+mj-lt"/>
              </a:rPr>
              <a:t>Case 1: 300Mbps, 25% of MCS11 rate, Case 2: 600Mbps, 50% of MCS11 rate; Case 3: 1200Mbps, 100% of MCS11 rate</a:t>
            </a:r>
          </a:p>
          <a:p>
            <a:pPr marL="285750" indent="-285750">
              <a:spcBef>
                <a:spcPts val="600"/>
              </a:spcBef>
            </a:pPr>
            <a:r>
              <a:rPr lang="en-US" sz="1100" dirty="0" smtClean="0">
                <a:latin typeface="+mj-lt"/>
              </a:rPr>
              <a:t>For each case vary number of </a:t>
            </a:r>
            <a:r>
              <a:rPr lang="en-US" sz="1100" dirty="0" err="1" smtClean="0">
                <a:latin typeface="+mj-lt"/>
              </a:rPr>
              <a:t>OBSSes</a:t>
            </a:r>
            <a:r>
              <a:rPr lang="en-US" sz="1100" dirty="0" smtClean="0">
                <a:latin typeface="+mj-lt"/>
              </a:rPr>
              <a:t> from  0 to </a:t>
            </a:r>
            <a:r>
              <a:rPr lang="en-US" sz="1100" dirty="0">
                <a:latin typeface="+mn-lt"/>
              </a:rPr>
              <a:t>10 </a:t>
            </a:r>
            <a:endParaRPr lang="en-US" sz="1100" dirty="0" smtClean="0">
              <a:latin typeface="+mn-lt"/>
            </a:endParaRPr>
          </a:p>
          <a:p>
            <a:pPr marL="465750" lvl="1" indent="-285750">
              <a:spcBef>
                <a:spcPts val="600"/>
              </a:spcBef>
            </a:pPr>
            <a:r>
              <a:rPr lang="en-US" sz="1000" dirty="0" smtClean="0">
                <a:latin typeface="+mn-lt"/>
              </a:rPr>
              <a:t>Each OBSS has bidirectional </a:t>
            </a:r>
            <a:r>
              <a:rPr lang="en-US" sz="1000" dirty="0" smtClean="0">
                <a:latin typeface="+mj-lt"/>
              </a:rPr>
              <a:t>UDP traffic with total load 120Mbps ( or 10% MCS11 rate)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All </a:t>
            </a:r>
            <a:r>
              <a:rPr lang="en-US" sz="1200" dirty="0" err="1" smtClean="0">
                <a:latin typeface="+mj-lt"/>
              </a:rPr>
              <a:t>BSSes</a:t>
            </a:r>
            <a:r>
              <a:rPr lang="en-US" sz="1200" dirty="0" smtClean="0">
                <a:latin typeface="+mj-lt"/>
              </a:rPr>
              <a:t> are in ED/PD range of each other  </a:t>
            </a:r>
          </a:p>
          <a:p>
            <a:pPr marL="285750" indent="-285750">
              <a:spcBef>
                <a:spcPts val="600"/>
              </a:spcBef>
            </a:pPr>
            <a:r>
              <a:rPr lang="en-US" sz="1100" dirty="0" smtClean="0">
                <a:latin typeface="+mj-lt"/>
              </a:rPr>
              <a:t>Metrics of interest</a:t>
            </a:r>
          </a:p>
          <a:p>
            <a:pPr marL="465750" lvl="1" indent="-285750">
              <a:spcBef>
                <a:spcPts val="600"/>
              </a:spcBef>
            </a:pPr>
            <a:r>
              <a:rPr lang="en-US" sz="1050" dirty="0" smtClean="0">
                <a:latin typeface="+mj-lt"/>
              </a:rPr>
              <a:t>Throughput</a:t>
            </a:r>
          </a:p>
          <a:p>
            <a:pPr marL="465750" lvl="1" indent="-285750">
              <a:spcBef>
                <a:spcPts val="600"/>
              </a:spcBef>
            </a:pPr>
            <a:r>
              <a:rPr lang="en-US" sz="1050" dirty="0" smtClean="0">
                <a:latin typeface="+mj-lt"/>
              </a:rPr>
              <a:t># of synchronous/asynchronous  operations  ( simultaneous TXOP start)</a:t>
            </a:r>
          </a:p>
        </p:txBody>
      </p:sp>
      <p:sp>
        <p:nvSpPr>
          <p:cNvPr id="27" name="Content Placeholder 3"/>
          <p:cNvSpPr txBox="1">
            <a:spLocks/>
          </p:cNvSpPr>
          <p:nvPr/>
        </p:nvSpPr>
        <p:spPr>
          <a:xfrm>
            <a:off x="625104" y="1013367"/>
            <a:ext cx="3133096" cy="22420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SU HE, 2x2x80, MCS11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BSS TXOP limit 5.4ms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OBSS TXOP limit: uniformly distributed for each TXOP between 1 and 5.4ms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No TXOP bursting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RTS/CTS on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BA Bitmap – 256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4064000" y="1013367"/>
            <a:ext cx="4692653" cy="1983833"/>
            <a:chOff x="4064000" y="1013367"/>
            <a:chExt cx="4692653" cy="1983833"/>
          </a:xfrm>
        </p:grpSpPr>
        <p:sp>
          <p:nvSpPr>
            <p:cNvPr id="14" name="Rectangle 13"/>
            <p:cNvSpPr/>
            <p:nvPr/>
          </p:nvSpPr>
          <p:spPr bwMode="auto">
            <a:xfrm>
              <a:off x="4064000" y="1508308"/>
              <a:ext cx="4152693" cy="2424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bg2">
                  <a:lumMod val="75000"/>
                </a:schemeClr>
              </a:solidFill>
              <a:prstDash val="lg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Left-Right Arrow 5"/>
            <p:cNvSpPr/>
            <p:nvPr/>
          </p:nvSpPr>
          <p:spPr bwMode="auto">
            <a:xfrm>
              <a:off x="5030375" y="1531431"/>
              <a:ext cx="2247900" cy="114300"/>
            </a:xfrm>
            <a:prstGeom prst="leftRightArrow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068894" y="2304272"/>
              <a:ext cx="4152693" cy="2424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bg2">
                  <a:lumMod val="75000"/>
                </a:schemeClr>
              </a:solidFill>
              <a:prstDash val="lg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Left-Right Arrow 40"/>
            <p:cNvSpPr/>
            <p:nvPr/>
          </p:nvSpPr>
          <p:spPr bwMode="auto">
            <a:xfrm>
              <a:off x="5030375" y="2333856"/>
              <a:ext cx="2247900" cy="114300"/>
            </a:xfrm>
            <a:prstGeom prst="leftRightArrow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4425370" y="1013367"/>
              <a:ext cx="704365" cy="1983833"/>
              <a:chOff x="831850" y="1060450"/>
              <a:chExt cx="730250" cy="1117600"/>
            </a:xfrm>
          </p:grpSpPr>
          <p:sp>
            <p:nvSpPr>
              <p:cNvPr id="4" name="Rectangle 3"/>
              <p:cNvSpPr/>
              <p:nvPr/>
            </p:nvSpPr>
            <p:spPr bwMode="auto">
              <a:xfrm>
                <a:off x="958850" y="1123641"/>
                <a:ext cx="501650" cy="438923"/>
              </a:xfrm>
              <a:prstGeom prst="rect">
                <a:avLst/>
              </a:prstGeom>
              <a:solidFill>
                <a:srgbClr val="FFA3A3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AP1</a:t>
                </a: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958850" y="1714112"/>
                <a:ext cx="501650" cy="382811"/>
              </a:xfrm>
              <a:prstGeom prst="rect">
                <a:avLst/>
              </a:prstGeom>
              <a:solidFill>
                <a:srgbClr val="FFA3A3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AP2</a:t>
                </a:r>
              </a:p>
            </p:txBody>
          </p:sp>
          <p:sp>
            <p:nvSpPr>
              <p:cNvPr id="5" name="Rectangle 4"/>
              <p:cNvSpPr/>
              <p:nvPr/>
            </p:nvSpPr>
            <p:spPr bwMode="auto">
              <a:xfrm>
                <a:off x="831850" y="1060450"/>
                <a:ext cx="730250" cy="11176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</a:rPr>
                  <a:t>EHT AP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7144833" y="1013367"/>
              <a:ext cx="808489" cy="1983833"/>
              <a:chOff x="831850" y="1060450"/>
              <a:chExt cx="730250" cy="1117600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958850" y="1117852"/>
                <a:ext cx="501650" cy="444713"/>
              </a:xfrm>
              <a:prstGeom prst="rect">
                <a:avLst/>
              </a:prstGeom>
              <a:solidFill>
                <a:srgbClr val="FFA3A3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200" dirty="0" smtClean="0">
                    <a:latin typeface="Times New Roman" pitchFamily="18" charset="0"/>
                  </a:rPr>
                  <a:t>STA</a:t>
                </a: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958850" y="1714112"/>
                <a:ext cx="501650" cy="382811"/>
              </a:xfrm>
              <a:prstGeom prst="rect">
                <a:avLst/>
              </a:prstGeom>
              <a:solidFill>
                <a:srgbClr val="FFA3A3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200" dirty="0" smtClean="0">
                    <a:latin typeface="Times New Roman" pitchFamily="18" charset="0"/>
                  </a:rPr>
                  <a:t>STA</a:t>
                </a: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831850" y="1060450"/>
                <a:ext cx="730250" cy="11176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</a:rPr>
                  <a:t>EHT STA</a:t>
                </a:r>
              </a:p>
            </p:txBody>
          </p:sp>
        </p:grpSp>
        <p:sp>
          <p:nvSpPr>
            <p:cNvPr id="15" name="TextBox 32"/>
            <p:cNvSpPr txBox="1"/>
            <p:nvPr/>
          </p:nvSpPr>
          <p:spPr>
            <a:xfrm>
              <a:off x="8185802" y="1537334"/>
              <a:ext cx="570851" cy="2687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r>
                <a:rPr lang="en-US" dirty="0" smtClean="0"/>
                <a:t>Link 1</a:t>
              </a:r>
              <a:endParaRPr lang="en-US" dirty="0"/>
            </a:p>
          </p:txBody>
        </p:sp>
        <p:sp>
          <p:nvSpPr>
            <p:cNvPr id="18" name="TextBox 32"/>
            <p:cNvSpPr txBox="1"/>
            <p:nvPr/>
          </p:nvSpPr>
          <p:spPr>
            <a:xfrm>
              <a:off x="8185802" y="2240967"/>
              <a:ext cx="570851" cy="2687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r>
                <a:rPr lang="en-US" dirty="0" smtClean="0"/>
                <a:t>Link 2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5224473" y="1259830"/>
              <a:ext cx="187680" cy="67733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OBSS AP1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6825181" y="1280670"/>
              <a:ext cx="174342" cy="68761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OBSS STA n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6825181" y="2021248"/>
              <a:ext cx="174342" cy="6591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OBSS STA 2n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5224473" y="2025974"/>
              <a:ext cx="187680" cy="6336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OBSS AP 2</a:t>
              </a: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5647391" y="1249553"/>
              <a:ext cx="174342" cy="68761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OBSS STA 1</a:t>
              </a: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6383981" y="1269412"/>
              <a:ext cx="187680" cy="67733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OBSS AP n</a:t>
              </a:r>
            </a:p>
          </p:txBody>
        </p:sp>
        <p:sp>
          <p:nvSpPr>
            <p:cNvPr id="37" name="Left-Right Arrow 36"/>
            <p:cNvSpPr/>
            <p:nvPr/>
          </p:nvSpPr>
          <p:spPr bwMode="auto">
            <a:xfrm>
              <a:off x="6571661" y="2446027"/>
              <a:ext cx="232481" cy="61895"/>
            </a:xfrm>
            <a:prstGeom prst="leftRightArrow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Left-Right Arrow 37"/>
            <p:cNvSpPr/>
            <p:nvPr/>
          </p:nvSpPr>
          <p:spPr bwMode="auto">
            <a:xfrm>
              <a:off x="6571661" y="1652488"/>
              <a:ext cx="232481" cy="61895"/>
            </a:xfrm>
            <a:prstGeom prst="leftRightArrow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6383981" y="2035556"/>
              <a:ext cx="187680" cy="6336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OBSS AP 2n</a:t>
              </a: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5647391" y="2024095"/>
              <a:ext cx="174342" cy="62523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OBSS STA2</a:t>
              </a:r>
            </a:p>
          </p:txBody>
        </p:sp>
        <p:sp>
          <p:nvSpPr>
            <p:cNvPr id="42" name="Left-Right Arrow 41"/>
            <p:cNvSpPr/>
            <p:nvPr/>
          </p:nvSpPr>
          <p:spPr bwMode="auto">
            <a:xfrm>
              <a:off x="5416260" y="2465014"/>
              <a:ext cx="232481" cy="61895"/>
            </a:xfrm>
            <a:prstGeom prst="leftRightArrow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Left-Right Arrow 42"/>
            <p:cNvSpPr/>
            <p:nvPr/>
          </p:nvSpPr>
          <p:spPr bwMode="auto">
            <a:xfrm>
              <a:off x="5416260" y="1671475"/>
              <a:ext cx="232481" cy="61895"/>
            </a:xfrm>
            <a:prstGeom prst="leftRightArrow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1421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3550"/>
            <a:ext cx="8229600" cy="294096"/>
          </a:xfrm>
        </p:spPr>
        <p:txBody>
          <a:bodyPr/>
          <a:lstStyle/>
          <a:p>
            <a:r>
              <a:rPr lang="en-US" dirty="0">
                <a:latin typeface="+mn-lt"/>
              </a:rPr>
              <a:t>Single link vs Multi-link. DL/UL mix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14</a:t>
            </a:fld>
            <a:endParaRPr lang="en-US" sz="12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6265" y="862275"/>
            <a:ext cx="6087674" cy="399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20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3550"/>
            <a:ext cx="8229600" cy="294096"/>
          </a:xfrm>
        </p:spPr>
        <p:txBody>
          <a:bodyPr/>
          <a:lstStyle/>
          <a:p>
            <a:r>
              <a:rPr lang="en-US" dirty="0">
                <a:latin typeface="+mn-lt"/>
              </a:rPr>
              <a:t>Single link vs Multi-link. DL/UL mix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7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15</a:t>
            </a:fld>
            <a:endParaRPr lang="en-US" sz="12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5926" y="887311"/>
            <a:ext cx="6042238" cy="3969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44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3550"/>
            <a:ext cx="8229600" cy="294096"/>
          </a:xfrm>
        </p:spPr>
        <p:txBody>
          <a:bodyPr/>
          <a:lstStyle/>
          <a:p>
            <a:r>
              <a:rPr lang="en-US" dirty="0">
                <a:latin typeface="+mn-lt"/>
              </a:rPr>
              <a:t>Single link vs Multi-link. DL/UL mix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16</a:t>
            </a:fld>
            <a:endParaRPr lang="en-US" sz="12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6968" y="880509"/>
            <a:ext cx="5983146" cy="397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02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8150"/>
            <a:ext cx="8229600" cy="48368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Chances of synchronous operation, DL / UL mix case. 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17</a:t>
            </a:fld>
            <a:endParaRPr lang="en-US" sz="12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7784" y="1013776"/>
            <a:ext cx="5975547" cy="3842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85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544972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Conclusion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18</a:t>
            </a:fld>
            <a:endParaRPr lang="en-US" sz="12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5613" y="1021221"/>
            <a:ext cx="8229600" cy="3780977"/>
          </a:xfrm>
        </p:spPr>
        <p:txBody>
          <a:bodyPr/>
          <a:lstStyle/>
          <a:p>
            <a:r>
              <a:rPr lang="en-US" sz="1200" b="0" dirty="0" smtClean="0">
                <a:latin typeface="+mn-lt"/>
              </a:rPr>
              <a:t>2 links is </a:t>
            </a:r>
            <a:r>
              <a:rPr lang="en-US" sz="1200" dirty="0" smtClean="0">
                <a:latin typeface="+mn-lt"/>
              </a:rPr>
              <a:t>definitely</a:t>
            </a:r>
            <a:r>
              <a:rPr lang="en-US" sz="1200" b="0" dirty="0" smtClean="0">
                <a:latin typeface="+mn-lt"/>
              </a:rPr>
              <a:t> better than 1 link</a:t>
            </a:r>
          </a:p>
          <a:p>
            <a:pPr lvl="1"/>
            <a:r>
              <a:rPr lang="en-US" sz="1050" b="0" dirty="0" smtClean="0">
                <a:latin typeface="+mn-lt"/>
              </a:rPr>
              <a:t>Depending </a:t>
            </a:r>
            <a:r>
              <a:rPr lang="en-US" sz="1050" b="0" dirty="0" smtClean="0">
                <a:latin typeface="+mn-lt"/>
              </a:rPr>
              <a:t>on </a:t>
            </a:r>
            <a:r>
              <a:rPr lang="en-US" sz="1050" b="0" dirty="0" smtClean="0">
                <a:latin typeface="+mn-lt"/>
              </a:rPr>
              <a:t>a type </a:t>
            </a:r>
            <a:r>
              <a:rPr lang="en-US" sz="1050" b="0" dirty="0" smtClean="0">
                <a:latin typeface="+mn-lt"/>
              </a:rPr>
              <a:t>of operation and </a:t>
            </a:r>
            <a:r>
              <a:rPr lang="en-US" sz="1050" dirty="0" smtClean="0">
                <a:latin typeface="+mn-lt"/>
              </a:rPr>
              <a:t>network load </a:t>
            </a:r>
            <a:r>
              <a:rPr lang="en-US" sz="1050" b="0" dirty="0" smtClean="0">
                <a:latin typeface="+mn-lt"/>
              </a:rPr>
              <a:t>2x gain (or more) can be easily achieved</a:t>
            </a:r>
          </a:p>
          <a:p>
            <a:pPr lvl="1"/>
            <a:r>
              <a:rPr lang="en-US" sz="1050" b="0" dirty="0" smtClean="0">
                <a:latin typeface="+mn-lt"/>
              </a:rPr>
              <a:t>The gain </a:t>
            </a:r>
            <a:r>
              <a:rPr lang="en-US" sz="1050" dirty="0" smtClean="0">
                <a:latin typeface="+mn-lt"/>
              </a:rPr>
              <a:t>remain mostly constant for all modes of operation except synchronous </a:t>
            </a:r>
            <a:r>
              <a:rPr lang="en-US" sz="1050" b="0" dirty="0" smtClean="0">
                <a:latin typeface="+mn-lt"/>
              </a:rPr>
              <a:t>which quickly drops from 2x to 1.2x</a:t>
            </a:r>
          </a:p>
          <a:p>
            <a:r>
              <a:rPr lang="en-US" sz="1200" b="0" dirty="0" smtClean="0">
                <a:latin typeface="+mn-lt"/>
              </a:rPr>
              <a:t>JMPC operation outperform on average all other modes </a:t>
            </a:r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but</a:t>
            </a:r>
          </a:p>
          <a:p>
            <a:pPr lvl="1"/>
            <a:r>
              <a:rPr lang="en-US" sz="1050" b="1" dirty="0">
                <a:latin typeface="+mn-lt"/>
              </a:rPr>
              <a:t>Brings uncertainty in terms of fairness</a:t>
            </a:r>
            <a:endParaRPr lang="en-US" sz="1050" b="1" dirty="0" smtClean="0">
              <a:latin typeface="+mn-lt"/>
            </a:endParaRPr>
          </a:p>
          <a:p>
            <a:pPr lvl="1"/>
            <a:r>
              <a:rPr lang="en-US" sz="1050" b="1" dirty="0">
                <a:latin typeface="+mn-lt"/>
              </a:rPr>
              <a:t>Brings complexity in </a:t>
            </a:r>
            <a:r>
              <a:rPr lang="en-US" sz="1050" b="1" dirty="0" smtClean="0">
                <a:latin typeface="+mn-lt"/>
              </a:rPr>
              <a:t>implementation</a:t>
            </a:r>
            <a:endParaRPr lang="en-US" sz="1050" b="1" dirty="0">
              <a:latin typeface="+mn-lt"/>
            </a:endParaRPr>
          </a:p>
          <a:p>
            <a:pPr lvl="1"/>
            <a:r>
              <a:rPr lang="en-US" sz="1050" b="0" dirty="0" smtClean="0">
                <a:latin typeface="+mn-lt"/>
              </a:rPr>
              <a:t>Chances </a:t>
            </a:r>
            <a:r>
              <a:rPr lang="en-US" sz="1050" b="0" dirty="0" smtClean="0">
                <a:latin typeface="+mn-lt"/>
              </a:rPr>
              <a:t>for synchronous </a:t>
            </a:r>
            <a:r>
              <a:rPr lang="en-US" sz="1050" b="0" dirty="0" smtClean="0">
                <a:latin typeface="+mn-lt"/>
              </a:rPr>
              <a:t>operations </a:t>
            </a:r>
            <a:r>
              <a:rPr lang="en-US" sz="1050" b="0" dirty="0" smtClean="0">
                <a:latin typeface="+mn-lt"/>
              </a:rPr>
              <a:t>on two bands (i.e. to obtain channel at the same time) are not high</a:t>
            </a:r>
          </a:p>
          <a:p>
            <a:pPr lvl="2"/>
            <a:r>
              <a:rPr lang="en-US" sz="1000" dirty="0" smtClean="0">
                <a:latin typeface="+mn-lt"/>
              </a:rPr>
              <a:t>Quickly drop to ~5% and below as the load and number of contending devices increases</a:t>
            </a:r>
          </a:p>
          <a:p>
            <a:r>
              <a:rPr lang="en-US" sz="1200" b="0" dirty="0" smtClean="0">
                <a:latin typeface="+mn-lt"/>
              </a:rPr>
              <a:t>MPC operation </a:t>
            </a:r>
            <a:r>
              <a:rPr lang="en-US" sz="1200" b="0" dirty="0">
                <a:latin typeface="+mn-lt"/>
              </a:rPr>
              <a:t>performs very close to best performance and is therefore the </a:t>
            </a:r>
            <a:r>
              <a:rPr lang="en-US" sz="1200" dirty="0">
                <a:latin typeface="+mn-lt"/>
              </a:rPr>
              <a:t>preferred</a:t>
            </a:r>
            <a:r>
              <a:rPr lang="en-US" sz="1200" b="0" dirty="0">
                <a:latin typeface="+mn-lt"/>
              </a:rPr>
              <a:t> solution</a:t>
            </a:r>
          </a:p>
          <a:p>
            <a:pPr lvl="1"/>
            <a:r>
              <a:rPr lang="en-US" sz="1050" dirty="0">
                <a:latin typeface="+mn-lt"/>
              </a:rPr>
              <a:t>without the fairness issues</a:t>
            </a:r>
          </a:p>
          <a:p>
            <a:pPr lvl="1"/>
            <a:r>
              <a:rPr lang="en-US" sz="1050" dirty="0">
                <a:latin typeface="+mn-lt"/>
              </a:rPr>
              <a:t> does not require any extra work to </a:t>
            </a:r>
            <a:r>
              <a:rPr lang="en-US" sz="1050" dirty="0" smtClean="0">
                <a:latin typeface="+mn-lt"/>
              </a:rPr>
              <a:t>implement/support</a:t>
            </a:r>
          </a:p>
          <a:p>
            <a:r>
              <a:rPr lang="en-US" sz="1200" b="0" dirty="0">
                <a:latin typeface="+mn-lt"/>
              </a:rPr>
              <a:t> Average performance gain from multi-link operation</a:t>
            </a:r>
          </a:p>
          <a:p>
            <a:pPr lvl="1"/>
            <a:r>
              <a:rPr lang="en-US" sz="600" dirty="0">
                <a:latin typeface="+mn-lt"/>
              </a:rPr>
              <a:t> </a:t>
            </a:r>
            <a:r>
              <a:rPr lang="en-US" sz="1050" dirty="0">
                <a:latin typeface="+mn-lt"/>
              </a:rPr>
              <a:t>MPC mode of operation: 	</a:t>
            </a:r>
            <a:r>
              <a:rPr lang="en-US" sz="1050" dirty="0" smtClean="0">
                <a:latin typeface="+mn-lt"/>
              </a:rPr>
              <a:t>DL </a:t>
            </a:r>
            <a:r>
              <a:rPr lang="en-US" sz="1050" dirty="0">
                <a:latin typeface="+mn-lt"/>
              </a:rPr>
              <a:t>case - 2.07x;	DL / UL mix case - 2.02x</a:t>
            </a:r>
          </a:p>
          <a:p>
            <a:pPr lvl="1"/>
            <a:r>
              <a:rPr lang="en-US" sz="1050" dirty="0">
                <a:latin typeface="+mn-lt"/>
              </a:rPr>
              <a:t> SPC mode of operation:	</a:t>
            </a:r>
            <a:r>
              <a:rPr lang="en-US" sz="1050" dirty="0" smtClean="0">
                <a:latin typeface="+mn-lt"/>
              </a:rPr>
              <a:t>DL </a:t>
            </a:r>
            <a:r>
              <a:rPr lang="en-US" sz="1050" dirty="0">
                <a:latin typeface="+mn-lt"/>
              </a:rPr>
              <a:t>case: 1.27x;	DL / UL mix case: 1.29x </a:t>
            </a:r>
          </a:p>
          <a:p>
            <a:pPr lvl="1"/>
            <a:r>
              <a:rPr lang="en-US" sz="1050" dirty="0">
                <a:latin typeface="+mn-lt"/>
              </a:rPr>
              <a:t> JMPC mode operation: 	</a:t>
            </a:r>
            <a:r>
              <a:rPr lang="en-US" sz="1050" dirty="0" smtClean="0">
                <a:latin typeface="+mn-lt"/>
              </a:rPr>
              <a:t>DL </a:t>
            </a:r>
            <a:r>
              <a:rPr lang="en-US" sz="1050" dirty="0">
                <a:latin typeface="+mn-lt"/>
              </a:rPr>
              <a:t>case: 2.28x; 	DL / UL mix case: 2.22x</a:t>
            </a:r>
          </a:p>
          <a:p>
            <a:r>
              <a:rPr lang="en-US" sz="1200" b="0" dirty="0" smtClean="0">
                <a:latin typeface="+mn-lt"/>
              </a:rPr>
              <a:t>SPC mode of operation </a:t>
            </a:r>
            <a:r>
              <a:rPr lang="en-US" sz="1200" b="0" dirty="0">
                <a:latin typeface="+mn-lt"/>
              </a:rPr>
              <a:t>performs very poorly, except when there’s no </a:t>
            </a:r>
            <a:r>
              <a:rPr lang="en-US" sz="1200" b="0" dirty="0" smtClean="0">
                <a:latin typeface="+mn-lt"/>
              </a:rPr>
              <a:t>OBSSs/light load on </a:t>
            </a:r>
            <a:r>
              <a:rPr lang="en-US" sz="1200" b="0" dirty="0">
                <a:latin typeface="+mn-lt"/>
              </a:rPr>
              <a:t>the second link</a:t>
            </a:r>
          </a:p>
          <a:p>
            <a:pPr lvl="1"/>
            <a:r>
              <a:rPr lang="en-US" sz="1050" b="1" dirty="0" smtClean="0">
                <a:latin typeface="+mn-lt"/>
              </a:rPr>
              <a:t>Not a good solution </a:t>
            </a:r>
            <a:r>
              <a:rPr lang="en-US" sz="1050" dirty="0">
                <a:latin typeface="+mn-lt"/>
              </a:rPr>
              <a:t>to consider</a:t>
            </a:r>
          </a:p>
          <a:p>
            <a:r>
              <a:rPr lang="en-US" sz="1200" b="0" dirty="0" smtClean="0">
                <a:latin typeface="+mn-lt"/>
              </a:rPr>
              <a:t>For the future simulation we will concentrate on MPC operations only</a:t>
            </a:r>
          </a:p>
        </p:txBody>
      </p:sp>
    </p:spTree>
    <p:extLst>
      <p:ext uri="{BB962C8B-B14F-4D97-AF65-F5344CB8AC3E}">
        <p14:creationId xmlns:p14="http://schemas.microsoft.com/office/powerpoint/2010/main" val="148600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9900"/>
            <a:ext cx="8229600" cy="551322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Motivation for Multi-link operation. </a:t>
            </a:r>
            <a:endParaRPr lang="en-US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j-lt"/>
              </a:rPr>
              <a:pPr/>
              <a:t>2</a:t>
            </a:fld>
            <a:endParaRPr lang="en-US" sz="1200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5613" y="1247622"/>
            <a:ext cx="6390720" cy="3382537"/>
          </a:xfrm>
        </p:spPr>
        <p:txBody>
          <a:bodyPr>
            <a:normAutofit/>
          </a:bodyPr>
          <a:lstStyle/>
          <a:p>
            <a:r>
              <a:rPr lang="en-US" sz="1400" dirty="0" smtClean="0">
                <a:latin typeface="+mn-lt"/>
              </a:rPr>
              <a:t>New wireless devices are expected to have multi-band/channel capabilities</a:t>
            </a:r>
          </a:p>
          <a:p>
            <a:r>
              <a:rPr lang="en-US" sz="1400" dirty="0" smtClean="0">
                <a:latin typeface="+mn-lt"/>
              </a:rPr>
              <a:t>These new devices will/may be able to operate on different channels/band independently</a:t>
            </a:r>
          </a:p>
          <a:p>
            <a:pPr lvl="1"/>
            <a:r>
              <a:rPr lang="en-US" sz="1100" dirty="0" smtClean="0">
                <a:latin typeface="+mn-lt"/>
              </a:rPr>
              <a:t>Independent channel access</a:t>
            </a:r>
          </a:p>
          <a:p>
            <a:pPr lvl="1"/>
            <a:r>
              <a:rPr lang="en-US" sz="1100" dirty="0" smtClean="0">
                <a:latin typeface="+mn-lt"/>
              </a:rPr>
              <a:t>Independent TX / RX operation</a:t>
            </a:r>
          </a:p>
          <a:p>
            <a:pPr lvl="1"/>
            <a:r>
              <a:rPr lang="en-US" sz="1100" dirty="0" smtClean="0">
                <a:latin typeface="+mn-lt"/>
              </a:rPr>
              <a:t>Unified TX/RX buffers for smooth and speedy operations</a:t>
            </a:r>
          </a:p>
          <a:p>
            <a:r>
              <a:rPr lang="en-US" sz="1400" dirty="0" smtClean="0">
                <a:latin typeface="+mn-lt"/>
              </a:rPr>
              <a:t>Benefits</a:t>
            </a:r>
          </a:p>
          <a:p>
            <a:pPr lvl="1"/>
            <a:r>
              <a:rPr lang="en-US" sz="1100" dirty="0" smtClean="0">
                <a:latin typeface="+mn-lt"/>
              </a:rPr>
              <a:t>Increased/improved throughput</a:t>
            </a:r>
          </a:p>
          <a:p>
            <a:pPr lvl="2"/>
            <a:r>
              <a:rPr lang="en-US" sz="1000" dirty="0" smtClean="0">
                <a:latin typeface="+mn-lt"/>
              </a:rPr>
              <a:t>Gain scales proportionally to a number of links</a:t>
            </a:r>
          </a:p>
          <a:p>
            <a:pPr lvl="1"/>
            <a:r>
              <a:rPr lang="en-US" sz="1100" dirty="0" smtClean="0">
                <a:latin typeface="+mn-lt"/>
              </a:rPr>
              <a:t>Improved end-to-end latency</a:t>
            </a:r>
          </a:p>
          <a:p>
            <a:pPr lvl="1"/>
            <a:r>
              <a:rPr lang="en-US" sz="1100" dirty="0" smtClean="0">
                <a:latin typeface="+mn-lt"/>
              </a:rPr>
              <a:t>Potentially data/</a:t>
            </a:r>
            <a:r>
              <a:rPr lang="en-US" sz="1100" dirty="0" err="1" smtClean="0">
                <a:latin typeface="+mn-lt"/>
              </a:rPr>
              <a:t>mgmt</a:t>
            </a:r>
            <a:r>
              <a:rPr lang="en-US" sz="1100" dirty="0" smtClean="0">
                <a:latin typeface="+mn-lt"/>
              </a:rPr>
              <a:t> plane separation</a:t>
            </a:r>
          </a:p>
          <a:p>
            <a:pPr lvl="1"/>
            <a:r>
              <a:rPr lang="en-US" sz="1100" dirty="0" smtClean="0">
                <a:latin typeface="+mn-lt"/>
              </a:rPr>
              <a:t>Potential for link aggregation</a:t>
            </a:r>
          </a:p>
          <a:p>
            <a:pPr lvl="1"/>
            <a:r>
              <a:rPr lang="en-US" sz="1100" dirty="0" smtClean="0">
                <a:latin typeface="+mn-lt"/>
              </a:rPr>
              <a:t>Enable new use cases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953610" y="1191669"/>
            <a:ext cx="1688740" cy="3438490"/>
            <a:chOff x="6947260" y="750849"/>
            <a:chExt cx="1688740" cy="3438490"/>
          </a:xfrm>
        </p:grpSpPr>
        <p:sp>
          <p:nvSpPr>
            <p:cNvPr id="5" name="Flowchart: Alternate Process 4"/>
            <p:cNvSpPr/>
            <p:nvPr/>
          </p:nvSpPr>
          <p:spPr>
            <a:xfrm>
              <a:off x="6959600" y="750849"/>
              <a:ext cx="1676400" cy="788019"/>
            </a:xfrm>
            <a:prstGeom prst="flowChartAlternateProcess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+mj-lt"/>
                </a:rPr>
                <a:t>EHT MLLE 1</a:t>
              </a:r>
            </a:p>
          </p:txBody>
        </p:sp>
        <p:sp>
          <p:nvSpPr>
            <p:cNvPr id="8" name="Up-Down Arrow 7"/>
            <p:cNvSpPr/>
            <p:nvPr/>
          </p:nvSpPr>
          <p:spPr>
            <a:xfrm>
              <a:off x="7315904" y="1519892"/>
              <a:ext cx="215591" cy="1869688"/>
            </a:xfrm>
            <a:prstGeom prst="upDownArrow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err="1" smtClean="0">
                <a:latin typeface="+mj-lt"/>
              </a:endParaRPr>
            </a:p>
          </p:txBody>
        </p:sp>
        <p:sp>
          <p:nvSpPr>
            <p:cNvPr id="10" name="Up-Down Arrow 9"/>
            <p:cNvSpPr/>
            <p:nvPr/>
          </p:nvSpPr>
          <p:spPr>
            <a:xfrm>
              <a:off x="8071210" y="1531632"/>
              <a:ext cx="215591" cy="1869688"/>
            </a:xfrm>
            <a:prstGeom prst="upDownArrow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err="1" smtClean="0"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079526" y="1903489"/>
              <a:ext cx="246221" cy="854926"/>
            </a:xfrm>
            <a:prstGeom prst="rect">
              <a:avLst/>
            </a:prstGeom>
            <a:noFill/>
          </p:spPr>
          <p:txBody>
            <a:bodyPr vert="vert270" wrap="square" lIns="0" tIns="0" rIns="0" bIns="0" rtlCol="0">
              <a:spAutoFit/>
            </a:bodyPr>
            <a:lstStyle/>
            <a:p>
              <a:r>
                <a:rPr lang="en-US" sz="1600" dirty="0" smtClean="0">
                  <a:solidFill>
                    <a:schemeClr val="tx2"/>
                  </a:solidFill>
                  <a:latin typeface="+mj-lt"/>
                  <a:cs typeface="Neo Sans Intel"/>
                </a:rPr>
                <a:t>Link 1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86801" y="2214911"/>
              <a:ext cx="246221" cy="854926"/>
            </a:xfrm>
            <a:prstGeom prst="rect">
              <a:avLst/>
            </a:prstGeom>
            <a:noFill/>
          </p:spPr>
          <p:txBody>
            <a:bodyPr vert="vert" wrap="square" lIns="0" tIns="0" rIns="0" bIns="0" rtlCol="0">
              <a:spAutoFit/>
            </a:bodyPr>
            <a:lstStyle/>
            <a:p>
              <a:r>
                <a:rPr lang="en-US" sz="1600" smtClean="0">
                  <a:solidFill>
                    <a:schemeClr val="tx2"/>
                  </a:solidFill>
                  <a:latin typeface="+mj-lt"/>
                  <a:cs typeface="Neo Sans Intel"/>
                </a:rPr>
                <a:t>Link 2</a:t>
              </a:r>
              <a:endParaRPr lang="en-US" sz="1600" dirty="0" err="1" smtClean="0">
                <a:solidFill>
                  <a:schemeClr val="tx2"/>
                </a:solidFill>
                <a:latin typeface="+mj-lt"/>
                <a:cs typeface="Neo Sans Intel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7886390" y="1175592"/>
              <a:ext cx="585233" cy="254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7136780" y="1175171"/>
              <a:ext cx="585233" cy="254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</a:p>
          </p:txBody>
        </p:sp>
        <p:sp>
          <p:nvSpPr>
            <p:cNvPr id="16" name="Flowchart: Alternate Process 15"/>
            <p:cNvSpPr/>
            <p:nvPr/>
          </p:nvSpPr>
          <p:spPr>
            <a:xfrm>
              <a:off x="6947260" y="3401320"/>
              <a:ext cx="1676400" cy="788019"/>
            </a:xfrm>
            <a:prstGeom prst="flowChartAlternateProcess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+mj-lt"/>
                </a:rPr>
                <a:t>EHT MLLE 2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876217" y="3549605"/>
              <a:ext cx="585233" cy="254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166155" y="3549605"/>
              <a:ext cx="585233" cy="254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504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64022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Multi-link operation assumptions and classification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3</a:t>
            </a:fld>
            <a:endParaRPr lang="en-US" sz="12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7200" y="1266902"/>
            <a:ext cx="8231187" cy="3382537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Assumptions</a:t>
            </a:r>
          </a:p>
          <a:p>
            <a:pPr lvl="1"/>
            <a:r>
              <a:rPr lang="en-US" dirty="0" smtClean="0">
                <a:latin typeface="+mn-lt"/>
              </a:rPr>
              <a:t>A multi-link capable device perform channel access on multiple channels independently</a:t>
            </a:r>
          </a:p>
          <a:p>
            <a:pPr lvl="1"/>
            <a:r>
              <a:rPr lang="en-US" dirty="0" smtClean="0">
                <a:latin typeface="+mn-lt"/>
              </a:rPr>
              <a:t>A multi-link device after obtaining TXOP on multiple bands/channels can transmit frames to the receiver(s) over multiple links</a:t>
            </a:r>
          </a:p>
          <a:p>
            <a:r>
              <a:rPr lang="en-US" dirty="0" smtClean="0">
                <a:latin typeface="+mn-lt"/>
              </a:rPr>
              <a:t>Classification based on channel access type</a:t>
            </a:r>
          </a:p>
          <a:p>
            <a:pPr lvl="1"/>
            <a:r>
              <a:rPr lang="en-US" dirty="0" smtClean="0">
                <a:latin typeface="+mn-lt"/>
              </a:rPr>
              <a:t>Synchronous operation</a:t>
            </a:r>
          </a:p>
          <a:p>
            <a:pPr lvl="1"/>
            <a:r>
              <a:rPr lang="en-US" dirty="0" smtClean="0">
                <a:latin typeface="+mn-lt"/>
              </a:rPr>
              <a:t>Asynchronous operation</a:t>
            </a:r>
          </a:p>
          <a:p>
            <a:pPr lvl="1"/>
            <a:r>
              <a:rPr lang="en-US" dirty="0" smtClean="0">
                <a:latin typeface="+mn-lt"/>
              </a:rPr>
              <a:t>Semi-Asynchronous operation</a:t>
            </a:r>
          </a:p>
        </p:txBody>
      </p:sp>
    </p:spTree>
    <p:extLst>
      <p:ext uri="{BB962C8B-B14F-4D97-AF65-F5344CB8AC3E}">
        <p14:creationId xmlns:p14="http://schemas.microsoft.com/office/powerpoint/2010/main" val="179204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3" y="457200"/>
            <a:ext cx="8229600" cy="824523"/>
          </a:xfrm>
        </p:spPr>
        <p:txBody>
          <a:bodyPr/>
          <a:lstStyle/>
          <a:p>
            <a:r>
              <a:rPr lang="en-US" dirty="0">
                <a:latin typeface="+mn-lt"/>
              </a:rPr>
              <a:t>Classification: Completely synchronous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(S)ingle (P)</a:t>
            </a:r>
            <a:r>
              <a:rPr lang="en-US" dirty="0" err="1">
                <a:latin typeface="+mn-lt"/>
              </a:rPr>
              <a:t>rimary</a:t>
            </a:r>
            <a:r>
              <a:rPr lang="en-US" dirty="0">
                <a:latin typeface="+mn-lt"/>
              </a:rPr>
              <a:t> (C)</a:t>
            </a:r>
            <a:r>
              <a:rPr lang="en-US" dirty="0" err="1">
                <a:latin typeface="+mn-lt"/>
              </a:rPr>
              <a:t>hannel</a:t>
            </a:r>
            <a:r>
              <a:rPr lang="en-US" dirty="0">
                <a:latin typeface="+mn-lt"/>
              </a:rPr>
              <a:t>, </a:t>
            </a:r>
            <a:r>
              <a:rPr lang="en-US" dirty="0" smtClean="0">
                <a:latin typeface="+mn-lt"/>
              </a:rPr>
              <a:t>SPC</a:t>
            </a:r>
            <a:endParaRPr lang="en-US" sz="240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1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4</a:t>
            </a:fld>
            <a:endParaRPr lang="en-US" sz="1200" dirty="0">
              <a:latin typeface="+mn-lt"/>
            </a:endParaRPr>
          </a:p>
        </p:txBody>
      </p:sp>
      <p:sp>
        <p:nvSpPr>
          <p:cNvPr id="369" name="Text Placeholder 3"/>
          <p:cNvSpPr txBox="1">
            <a:spLocks/>
          </p:cNvSpPr>
          <p:nvPr/>
        </p:nvSpPr>
        <p:spPr>
          <a:xfrm>
            <a:off x="458031" y="3154672"/>
            <a:ext cx="8231187" cy="160111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+mn-lt"/>
              </a:rPr>
              <a:t>Perform contention on primary channel</a:t>
            </a:r>
          </a:p>
          <a:p>
            <a:r>
              <a:rPr lang="en-US" sz="1400" dirty="0" smtClean="0">
                <a:latin typeface="+mn-lt"/>
              </a:rPr>
              <a:t>Do energy detect for PIFS on a secondary channel</a:t>
            </a:r>
          </a:p>
          <a:p>
            <a:pPr lvl="1"/>
            <a:r>
              <a:rPr lang="en-US" sz="1200" dirty="0" smtClean="0">
                <a:latin typeface="+mn-lt"/>
              </a:rPr>
              <a:t>If IDLE – transmit over two channels</a:t>
            </a:r>
          </a:p>
          <a:p>
            <a:pPr lvl="1"/>
            <a:r>
              <a:rPr lang="en-US" sz="1200" dirty="0" smtClean="0">
                <a:latin typeface="+mn-lt"/>
              </a:rPr>
              <a:t>If BUSY – transmit on primary </a:t>
            </a:r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only</a:t>
            </a:r>
          </a:p>
          <a:p>
            <a:pPr marL="0" indent="0">
              <a:buNone/>
            </a:pPr>
            <a:endParaRPr lang="en-US" sz="1400" dirty="0">
              <a:latin typeface="+mn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95303" y="1382492"/>
            <a:ext cx="7990444" cy="1695847"/>
            <a:chOff x="284088" y="1280359"/>
            <a:chExt cx="8451907" cy="1122556"/>
          </a:xfrm>
        </p:grpSpPr>
        <p:sp>
          <p:nvSpPr>
            <p:cNvPr id="267" name="Rectangle 13"/>
            <p:cNvSpPr>
              <a:spLocks noChangeArrowheads="1"/>
            </p:cNvSpPr>
            <p:nvPr/>
          </p:nvSpPr>
          <p:spPr bwMode="auto">
            <a:xfrm>
              <a:off x="284088" y="1280359"/>
              <a:ext cx="932656" cy="112255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1038208" y="1599285"/>
              <a:ext cx="7697787" cy="0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1038208" y="2055964"/>
              <a:ext cx="7697787" cy="0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116" name="TextBox 1115"/>
            <p:cNvSpPr txBox="1"/>
            <p:nvPr/>
          </p:nvSpPr>
          <p:spPr>
            <a:xfrm>
              <a:off x="1367557" y="1392394"/>
              <a:ext cx="585052" cy="10695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 smtClean="0">
                  <a:solidFill>
                    <a:schemeClr val="tx2"/>
                  </a:solidFill>
                  <a:cs typeface="Neo Sans Intel"/>
                </a:rPr>
                <a:t>band 1</a:t>
              </a:r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1361865" y="1841636"/>
              <a:ext cx="590742" cy="10695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 smtClean="0">
                  <a:solidFill>
                    <a:schemeClr val="tx2"/>
                  </a:solidFill>
                  <a:cs typeface="Neo Sans Intel"/>
                </a:rPr>
                <a:t>band 2</a:t>
              </a:r>
            </a:p>
          </p:txBody>
        </p:sp>
        <p:sp>
          <p:nvSpPr>
            <p:cNvPr id="1117" name="Flowchart: Alternate Process 1116"/>
            <p:cNvSpPr/>
            <p:nvPr/>
          </p:nvSpPr>
          <p:spPr>
            <a:xfrm>
              <a:off x="500856" y="1446528"/>
              <a:ext cx="618115" cy="300813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STA 1</a:t>
              </a:r>
            </a:p>
          </p:txBody>
        </p:sp>
        <p:sp>
          <p:nvSpPr>
            <p:cNvPr id="269" name="Flowchart: Alternate Process 268"/>
            <p:cNvSpPr/>
            <p:nvPr/>
          </p:nvSpPr>
          <p:spPr>
            <a:xfrm>
              <a:off x="500857" y="1906858"/>
              <a:ext cx="618114" cy="300813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STA 2</a:t>
              </a:r>
            </a:p>
          </p:txBody>
        </p:sp>
        <p:sp>
          <p:nvSpPr>
            <p:cNvPr id="1118" name="Rectangle 1117"/>
            <p:cNvSpPr/>
            <p:nvPr/>
          </p:nvSpPr>
          <p:spPr>
            <a:xfrm>
              <a:off x="2060558" y="1446302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2256615" y="1446302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2454260" y="1446447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2652834" y="1443988"/>
              <a:ext cx="198379" cy="1490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80" name="Rectangle 13"/>
            <p:cNvSpPr>
              <a:spLocks noChangeArrowheads="1"/>
            </p:cNvSpPr>
            <p:nvPr/>
          </p:nvSpPr>
          <p:spPr bwMode="auto">
            <a:xfrm>
              <a:off x="2853230" y="1299252"/>
              <a:ext cx="130492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4151255" y="1448293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2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4349830" y="1448291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4547474" y="144843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98" name="Rectangle 13"/>
            <p:cNvSpPr>
              <a:spLocks noChangeArrowheads="1"/>
            </p:cNvSpPr>
            <p:nvPr/>
          </p:nvSpPr>
          <p:spPr bwMode="auto">
            <a:xfrm>
              <a:off x="6425657" y="1293765"/>
              <a:ext cx="130492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80" name="Rectangle 13"/>
            <p:cNvSpPr>
              <a:spLocks noChangeArrowheads="1"/>
            </p:cNvSpPr>
            <p:nvPr/>
          </p:nvSpPr>
          <p:spPr bwMode="auto">
            <a:xfrm>
              <a:off x="2195501" y="1747361"/>
              <a:ext cx="1304922" cy="3024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busy</a:t>
              </a:r>
              <a:endParaRPr lang="en-US" sz="1400" dirty="0"/>
            </a:p>
          </p:txBody>
        </p:sp>
        <p:sp>
          <p:nvSpPr>
            <p:cNvPr id="81" name="Rectangle 13"/>
            <p:cNvSpPr>
              <a:spLocks noChangeArrowheads="1"/>
            </p:cNvSpPr>
            <p:nvPr/>
          </p:nvSpPr>
          <p:spPr bwMode="auto">
            <a:xfrm>
              <a:off x="3581533" y="1748737"/>
              <a:ext cx="1016407" cy="3024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busy</a:t>
              </a:r>
              <a:endParaRPr lang="en-US" sz="1400" dirty="0"/>
            </a:p>
          </p:txBody>
        </p:sp>
        <p:sp>
          <p:nvSpPr>
            <p:cNvPr id="82" name="Rectangle 13"/>
            <p:cNvSpPr>
              <a:spLocks noChangeArrowheads="1"/>
            </p:cNvSpPr>
            <p:nvPr/>
          </p:nvSpPr>
          <p:spPr bwMode="auto">
            <a:xfrm>
              <a:off x="4747929" y="1296350"/>
              <a:ext cx="890011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83" name="Rectangle 13"/>
            <p:cNvSpPr>
              <a:spLocks noChangeArrowheads="1"/>
            </p:cNvSpPr>
            <p:nvPr/>
          </p:nvSpPr>
          <p:spPr bwMode="auto">
            <a:xfrm>
              <a:off x="4734697" y="1750021"/>
              <a:ext cx="888200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5632925" y="144831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828983" y="1448315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026627" y="1447964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21892" y="1448824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94" name="Rectangle 13"/>
            <p:cNvSpPr>
              <a:spLocks noChangeArrowheads="1"/>
            </p:cNvSpPr>
            <p:nvPr/>
          </p:nvSpPr>
          <p:spPr bwMode="auto">
            <a:xfrm>
              <a:off x="5698665" y="1746403"/>
              <a:ext cx="1016408" cy="3024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busy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2081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3549"/>
            <a:ext cx="8229600" cy="831134"/>
          </a:xfrm>
        </p:spPr>
        <p:txBody>
          <a:bodyPr/>
          <a:lstStyle/>
          <a:p>
            <a:r>
              <a:rPr lang="en-US" sz="2400" dirty="0" smtClean="0">
                <a:latin typeface="+mn-lt"/>
              </a:rPr>
              <a:t>Classification: Completely asynchronous,</a:t>
            </a:r>
            <a:br>
              <a:rPr lang="en-US" sz="2400" dirty="0" smtClean="0">
                <a:latin typeface="+mn-lt"/>
              </a:rPr>
            </a:br>
            <a:r>
              <a:rPr lang="en-US" dirty="0" smtClean="0">
                <a:latin typeface="+mn-lt"/>
              </a:rPr>
              <a:t>(M)</a:t>
            </a:r>
            <a:r>
              <a:rPr lang="en-US" dirty="0" err="1" smtClean="0">
                <a:latin typeface="+mn-lt"/>
              </a:rPr>
              <a:t>ultiple</a:t>
            </a:r>
            <a:r>
              <a:rPr lang="en-US" dirty="0" smtClean="0">
                <a:latin typeface="+mn-lt"/>
              </a:rPr>
              <a:t> (P)</a:t>
            </a:r>
            <a:r>
              <a:rPr lang="en-US" dirty="0" err="1" smtClean="0">
                <a:latin typeface="+mn-lt"/>
              </a:rPr>
              <a:t>rimary</a:t>
            </a:r>
            <a:r>
              <a:rPr lang="en-US" dirty="0" smtClean="0">
                <a:latin typeface="+mn-lt"/>
              </a:rPr>
              <a:t> (C)</a:t>
            </a:r>
            <a:r>
              <a:rPr lang="en-US" dirty="0" err="1" smtClean="0">
                <a:latin typeface="+mn-lt"/>
              </a:rPr>
              <a:t>hannels</a:t>
            </a:r>
            <a:r>
              <a:rPr lang="en-US" dirty="0" smtClean="0">
                <a:latin typeface="+mn-lt"/>
              </a:rPr>
              <a:t>, MPC</a:t>
            </a:r>
            <a:endParaRPr lang="en-US" sz="240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1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5</a:t>
            </a:fld>
            <a:endParaRPr lang="en-US" sz="1200" dirty="0"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3775" y="3098318"/>
            <a:ext cx="8229600" cy="1430053"/>
          </a:xfrm>
        </p:spPr>
        <p:txBody>
          <a:bodyPr>
            <a:normAutofit/>
          </a:bodyPr>
          <a:lstStyle/>
          <a:p>
            <a:r>
              <a:rPr lang="en-US" sz="1400" b="0" dirty="0" smtClean="0">
                <a:latin typeface="+mn-lt"/>
              </a:rPr>
              <a:t>Perform contention independently on both links</a:t>
            </a:r>
          </a:p>
          <a:p>
            <a:r>
              <a:rPr lang="en-US" sz="1400" b="0" dirty="0" smtClean="0">
                <a:latin typeface="+mn-lt"/>
              </a:rPr>
              <a:t>Transmit/receive independently on both links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33775" y="1540342"/>
            <a:ext cx="7761467" cy="1229787"/>
            <a:chOff x="284088" y="3346459"/>
            <a:chExt cx="8778136" cy="1122556"/>
          </a:xfrm>
        </p:grpSpPr>
        <p:sp>
          <p:nvSpPr>
            <p:cNvPr id="329" name="Rectangle 13"/>
            <p:cNvSpPr>
              <a:spLocks noChangeArrowheads="1"/>
            </p:cNvSpPr>
            <p:nvPr/>
          </p:nvSpPr>
          <p:spPr bwMode="auto">
            <a:xfrm>
              <a:off x="284088" y="3346459"/>
              <a:ext cx="932656" cy="112255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30" name="Line 9"/>
            <p:cNvSpPr>
              <a:spLocks noChangeShapeType="1"/>
            </p:cNvSpPr>
            <p:nvPr/>
          </p:nvSpPr>
          <p:spPr bwMode="auto">
            <a:xfrm flipV="1">
              <a:off x="1038208" y="3671251"/>
              <a:ext cx="7905070" cy="19611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31" name="Line 10"/>
            <p:cNvSpPr>
              <a:spLocks noChangeShapeType="1"/>
            </p:cNvSpPr>
            <p:nvPr/>
          </p:nvSpPr>
          <p:spPr bwMode="auto">
            <a:xfrm flipV="1">
              <a:off x="1038208" y="4141459"/>
              <a:ext cx="8024016" cy="10341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32" name="TextBox 331"/>
            <p:cNvSpPr txBox="1"/>
            <p:nvPr/>
          </p:nvSpPr>
          <p:spPr>
            <a:xfrm>
              <a:off x="1367557" y="3480797"/>
              <a:ext cx="585052" cy="14047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00" dirty="0" smtClean="0">
                  <a:solidFill>
                    <a:schemeClr val="tx2"/>
                  </a:solidFill>
                  <a:cs typeface="Neo Sans Intel"/>
                </a:rPr>
                <a:t>band 1</a:t>
              </a:r>
            </a:p>
          </p:txBody>
        </p:sp>
        <p:sp>
          <p:nvSpPr>
            <p:cNvPr id="333" name="TextBox 332"/>
            <p:cNvSpPr txBox="1"/>
            <p:nvPr/>
          </p:nvSpPr>
          <p:spPr>
            <a:xfrm>
              <a:off x="1361865" y="3930038"/>
              <a:ext cx="590743" cy="14047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00" dirty="0" smtClean="0">
                  <a:solidFill>
                    <a:schemeClr val="tx2"/>
                  </a:solidFill>
                  <a:cs typeface="Neo Sans Intel"/>
                </a:rPr>
                <a:t>band 2</a:t>
              </a:r>
            </a:p>
          </p:txBody>
        </p:sp>
        <p:sp>
          <p:nvSpPr>
            <p:cNvPr id="334" name="Flowchart: Alternate Process 333"/>
            <p:cNvSpPr/>
            <p:nvPr/>
          </p:nvSpPr>
          <p:spPr>
            <a:xfrm>
              <a:off x="486704" y="3534930"/>
              <a:ext cx="591043" cy="300813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/>
                <a:t>STA 1</a:t>
              </a:r>
            </a:p>
          </p:txBody>
        </p:sp>
        <p:sp>
          <p:nvSpPr>
            <p:cNvPr id="335" name="Flowchart: Alternate Process 334"/>
            <p:cNvSpPr/>
            <p:nvPr/>
          </p:nvSpPr>
          <p:spPr>
            <a:xfrm>
              <a:off x="500857" y="3995260"/>
              <a:ext cx="620266" cy="300813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/>
                <a:t>STA 2</a:t>
              </a:r>
            </a:p>
          </p:txBody>
        </p:sp>
        <p:sp>
          <p:nvSpPr>
            <p:cNvPr id="336" name="Rectangle 335"/>
            <p:cNvSpPr/>
            <p:nvPr/>
          </p:nvSpPr>
          <p:spPr>
            <a:xfrm>
              <a:off x="2060558" y="3540983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3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37" name="Rectangle 336"/>
            <p:cNvSpPr/>
            <p:nvPr/>
          </p:nvSpPr>
          <p:spPr>
            <a:xfrm>
              <a:off x="2256615" y="3540982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38" name="Rectangle 337"/>
            <p:cNvSpPr/>
            <p:nvPr/>
          </p:nvSpPr>
          <p:spPr>
            <a:xfrm>
              <a:off x="2454259" y="3539309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39" name="Rectangle 338"/>
            <p:cNvSpPr/>
            <p:nvPr/>
          </p:nvSpPr>
          <p:spPr>
            <a:xfrm>
              <a:off x="2649524" y="3539672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5" name="Rectangle 13"/>
            <p:cNvSpPr>
              <a:spLocks noChangeArrowheads="1"/>
            </p:cNvSpPr>
            <p:nvPr/>
          </p:nvSpPr>
          <p:spPr bwMode="auto">
            <a:xfrm>
              <a:off x="2843200" y="3376154"/>
              <a:ext cx="130492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TXOP</a:t>
              </a:r>
              <a:endParaRPr lang="en-US" sz="1200" dirty="0"/>
            </a:p>
          </p:txBody>
        </p:sp>
        <p:sp>
          <p:nvSpPr>
            <p:cNvPr id="346" name="Rectangle 345"/>
            <p:cNvSpPr/>
            <p:nvPr/>
          </p:nvSpPr>
          <p:spPr>
            <a:xfrm>
              <a:off x="4136210" y="3527734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347" name="Rectangle 346"/>
            <p:cNvSpPr/>
            <p:nvPr/>
          </p:nvSpPr>
          <p:spPr>
            <a:xfrm>
              <a:off x="4332267" y="3527733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8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48" name="Rectangle 347"/>
            <p:cNvSpPr/>
            <p:nvPr/>
          </p:nvSpPr>
          <p:spPr>
            <a:xfrm>
              <a:off x="4529911" y="3528958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349" name="Rectangle 348"/>
            <p:cNvSpPr/>
            <p:nvPr/>
          </p:nvSpPr>
          <p:spPr>
            <a:xfrm>
              <a:off x="3242474" y="400509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50" name="Rectangle 349"/>
            <p:cNvSpPr/>
            <p:nvPr/>
          </p:nvSpPr>
          <p:spPr>
            <a:xfrm>
              <a:off x="3438531" y="4005095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1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51" name="Rectangle 350"/>
            <p:cNvSpPr/>
            <p:nvPr/>
          </p:nvSpPr>
          <p:spPr>
            <a:xfrm>
              <a:off x="3636176" y="4006179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2" name="Rectangle 13"/>
            <p:cNvSpPr>
              <a:spLocks noChangeArrowheads="1"/>
            </p:cNvSpPr>
            <p:nvPr/>
          </p:nvSpPr>
          <p:spPr bwMode="auto">
            <a:xfrm>
              <a:off x="4723587" y="3379668"/>
              <a:ext cx="1304922" cy="3024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busy</a:t>
              </a:r>
              <a:endParaRPr lang="en-US" sz="1200" dirty="0"/>
            </a:p>
          </p:txBody>
        </p:sp>
        <p:sp>
          <p:nvSpPr>
            <p:cNvPr id="353" name="Rectangle 352"/>
            <p:cNvSpPr/>
            <p:nvPr/>
          </p:nvSpPr>
          <p:spPr>
            <a:xfrm>
              <a:off x="6025702" y="3524019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6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57" name="Rectangle 13"/>
            <p:cNvSpPr>
              <a:spLocks noChangeArrowheads="1"/>
            </p:cNvSpPr>
            <p:nvPr/>
          </p:nvSpPr>
          <p:spPr bwMode="auto">
            <a:xfrm>
              <a:off x="3835383" y="3850389"/>
              <a:ext cx="1304921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TXOP</a:t>
              </a:r>
              <a:endParaRPr lang="en-US" sz="1200" dirty="0"/>
            </a:p>
          </p:txBody>
        </p:sp>
        <p:sp>
          <p:nvSpPr>
            <p:cNvPr id="358" name="Rectangle 13"/>
            <p:cNvSpPr>
              <a:spLocks noChangeArrowheads="1"/>
            </p:cNvSpPr>
            <p:nvPr/>
          </p:nvSpPr>
          <p:spPr bwMode="auto">
            <a:xfrm>
              <a:off x="5935060" y="3832340"/>
              <a:ext cx="91179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TXOP</a:t>
              </a:r>
              <a:endParaRPr lang="en-US" sz="1200" dirty="0"/>
            </a:p>
          </p:txBody>
        </p:sp>
        <p:sp>
          <p:nvSpPr>
            <p:cNvPr id="359" name="Rectangle 13"/>
            <p:cNvSpPr>
              <a:spLocks noChangeArrowheads="1"/>
            </p:cNvSpPr>
            <p:nvPr/>
          </p:nvSpPr>
          <p:spPr bwMode="auto">
            <a:xfrm>
              <a:off x="1938215" y="3843197"/>
              <a:ext cx="1304922" cy="3024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busy</a:t>
              </a:r>
              <a:endParaRPr lang="en-US" sz="1200" dirty="0"/>
            </a:p>
          </p:txBody>
        </p:sp>
        <p:sp>
          <p:nvSpPr>
            <p:cNvPr id="365" name="Rectangle 364"/>
            <p:cNvSpPr/>
            <p:nvPr/>
          </p:nvSpPr>
          <p:spPr>
            <a:xfrm>
              <a:off x="5143584" y="3993672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3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66" name="Rectangle 365"/>
            <p:cNvSpPr/>
            <p:nvPr/>
          </p:nvSpPr>
          <p:spPr>
            <a:xfrm>
              <a:off x="5339641" y="3993671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67" name="Rectangle 366"/>
            <p:cNvSpPr/>
            <p:nvPr/>
          </p:nvSpPr>
          <p:spPr>
            <a:xfrm>
              <a:off x="5537285" y="399489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8" name="Rectangle 367"/>
            <p:cNvSpPr/>
            <p:nvPr/>
          </p:nvSpPr>
          <p:spPr>
            <a:xfrm>
              <a:off x="5732550" y="3995260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219643" y="3519287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415700" y="351928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850132" y="3996492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046189" y="3996491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7256912" y="399614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7452969" y="3996145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612704" y="351967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7655357" y="399466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0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5" name="Rectangle 13"/>
            <p:cNvSpPr>
              <a:spLocks noChangeArrowheads="1"/>
            </p:cNvSpPr>
            <p:nvPr/>
          </p:nvSpPr>
          <p:spPr bwMode="auto">
            <a:xfrm>
              <a:off x="7405022" y="3374167"/>
              <a:ext cx="91179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TXOP</a:t>
              </a:r>
              <a:endParaRPr lang="en-US" sz="1200" dirty="0"/>
            </a:p>
          </p:txBody>
        </p:sp>
        <p:sp>
          <p:nvSpPr>
            <p:cNvPr id="76" name="Rectangle 13"/>
            <p:cNvSpPr>
              <a:spLocks noChangeArrowheads="1"/>
            </p:cNvSpPr>
            <p:nvPr/>
          </p:nvSpPr>
          <p:spPr bwMode="auto">
            <a:xfrm>
              <a:off x="7846762" y="3850389"/>
              <a:ext cx="91179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TXOP</a:t>
              </a:r>
              <a:endParaRPr lang="en-US" sz="1200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811142" y="351817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7008146" y="3519144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7206584" y="3518437"/>
              <a:ext cx="198438" cy="152355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0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832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6538"/>
            <a:ext cx="8229600" cy="820970"/>
          </a:xfrm>
        </p:spPr>
        <p:txBody>
          <a:bodyPr/>
          <a:lstStyle/>
          <a:p>
            <a:r>
              <a:rPr lang="en-US" sz="2400" dirty="0">
                <a:latin typeface="+mn-lt"/>
              </a:rPr>
              <a:t>Classification: </a:t>
            </a:r>
            <a:r>
              <a:rPr lang="en-US" sz="2400" dirty="0" smtClean="0">
                <a:latin typeface="+mn-lt"/>
              </a:rPr>
              <a:t>Semi-asynchronous</a:t>
            </a:r>
            <a:br>
              <a:rPr lang="en-US" sz="2400" dirty="0" smtClean="0">
                <a:latin typeface="+mn-lt"/>
              </a:rPr>
            </a:br>
            <a:r>
              <a:rPr lang="en-US" dirty="0" smtClean="0">
                <a:latin typeface="+mn-lt"/>
              </a:rPr>
              <a:t>(J)</a:t>
            </a:r>
            <a:r>
              <a:rPr lang="en-US" dirty="0" err="1" smtClean="0">
                <a:latin typeface="+mn-lt"/>
              </a:rPr>
              <a:t>oin</a:t>
            </a:r>
            <a:r>
              <a:rPr lang="en-US" dirty="0" smtClean="0">
                <a:latin typeface="+mn-lt"/>
              </a:rPr>
              <a:t> (M)</a:t>
            </a:r>
            <a:r>
              <a:rPr lang="en-US" dirty="0" err="1" smtClean="0">
                <a:latin typeface="+mn-lt"/>
              </a:rPr>
              <a:t>ultiple</a:t>
            </a:r>
            <a:r>
              <a:rPr lang="en-US" dirty="0" smtClean="0">
                <a:latin typeface="+mn-lt"/>
              </a:rPr>
              <a:t> (P)</a:t>
            </a:r>
            <a:r>
              <a:rPr lang="en-US" dirty="0" err="1" smtClean="0">
                <a:latin typeface="+mn-lt"/>
              </a:rPr>
              <a:t>rimary</a:t>
            </a:r>
            <a:r>
              <a:rPr lang="en-US" dirty="0" smtClean="0">
                <a:latin typeface="+mn-lt"/>
              </a:rPr>
              <a:t> (C)</a:t>
            </a:r>
            <a:r>
              <a:rPr lang="en-US" dirty="0" err="1" smtClean="0">
                <a:latin typeface="+mn-lt"/>
              </a:rPr>
              <a:t>hannels</a:t>
            </a:r>
            <a:r>
              <a:rPr lang="en-US" dirty="0" smtClean="0">
                <a:latin typeface="+mn-lt"/>
              </a:rPr>
              <a:t>, JMPC</a:t>
            </a:r>
            <a:endParaRPr lang="en-US" sz="240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1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6</a:t>
            </a:fld>
            <a:endParaRPr lang="en-US" sz="1200" dirty="0">
              <a:latin typeface="+mn-lt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6831" y="2751149"/>
            <a:ext cx="8229600" cy="2290077"/>
          </a:xfrm>
        </p:spPr>
        <p:txBody>
          <a:bodyPr>
            <a:normAutofit/>
          </a:bodyPr>
          <a:lstStyle/>
          <a:p>
            <a:r>
              <a:rPr lang="en-US" sz="1400" b="0" dirty="0" smtClean="0">
                <a:latin typeface="+mn-lt"/>
              </a:rPr>
              <a:t>Perform contention independently on each link</a:t>
            </a:r>
          </a:p>
          <a:p>
            <a:r>
              <a:rPr lang="en-US" sz="1400" b="0" dirty="0" smtClean="0">
                <a:latin typeface="+mn-lt"/>
              </a:rPr>
              <a:t>If one channel/link won contention  - verify status of a another channel/link</a:t>
            </a:r>
          </a:p>
          <a:p>
            <a:pPr lvl="1"/>
            <a:r>
              <a:rPr lang="en-US" sz="1200" dirty="0" smtClean="0">
                <a:latin typeface="+mn-lt"/>
              </a:rPr>
              <a:t>If another link is in IDLE/Contention state – transmit jointly</a:t>
            </a:r>
          </a:p>
          <a:p>
            <a:pPr lvl="1"/>
            <a:r>
              <a:rPr lang="en-US" sz="1200" dirty="0" smtClean="0">
                <a:latin typeface="+mn-lt"/>
              </a:rPr>
              <a:t>Otherwise transmit using on available link only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56831" y="1536339"/>
            <a:ext cx="7993000" cy="1009658"/>
            <a:chOff x="541400" y="3468780"/>
            <a:chExt cx="7057052" cy="712929"/>
          </a:xfrm>
        </p:grpSpPr>
        <p:sp>
          <p:nvSpPr>
            <p:cNvPr id="98" name="Rectangle 13"/>
            <p:cNvSpPr>
              <a:spLocks noChangeArrowheads="1"/>
            </p:cNvSpPr>
            <p:nvPr/>
          </p:nvSpPr>
          <p:spPr bwMode="auto">
            <a:xfrm>
              <a:off x="541400" y="3468780"/>
              <a:ext cx="749795" cy="71292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99" name="Line 9"/>
            <p:cNvSpPr>
              <a:spLocks noChangeShapeType="1"/>
            </p:cNvSpPr>
            <p:nvPr/>
          </p:nvSpPr>
          <p:spPr bwMode="auto">
            <a:xfrm flipV="1">
              <a:off x="1147664" y="3675054"/>
              <a:ext cx="6355164" cy="12455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00" name="Line 10"/>
            <p:cNvSpPr>
              <a:spLocks noChangeShapeType="1"/>
            </p:cNvSpPr>
            <p:nvPr/>
          </p:nvSpPr>
          <p:spPr bwMode="auto">
            <a:xfrm flipV="1">
              <a:off x="1147664" y="3973680"/>
              <a:ext cx="6450788" cy="6568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1412439" y="3554097"/>
              <a:ext cx="470344" cy="1140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 smtClean="0">
                  <a:solidFill>
                    <a:schemeClr val="tx2"/>
                  </a:solidFill>
                  <a:cs typeface="Neo Sans Intel"/>
                </a:rPr>
                <a:t>band 1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407863" y="3839408"/>
              <a:ext cx="474919" cy="1140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 smtClean="0">
                  <a:solidFill>
                    <a:schemeClr val="tx2"/>
                  </a:solidFill>
                  <a:cs typeface="Neo Sans Intel"/>
                </a:rPr>
                <a:t>band 2</a:t>
              </a:r>
            </a:p>
          </p:txBody>
        </p:sp>
        <p:sp>
          <p:nvSpPr>
            <p:cNvPr id="103" name="Flowchart: Alternate Process 102"/>
            <p:cNvSpPr/>
            <p:nvPr/>
          </p:nvSpPr>
          <p:spPr>
            <a:xfrm>
              <a:off x="704289" y="3588477"/>
              <a:ext cx="521605" cy="191045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STA 1</a:t>
              </a:r>
            </a:p>
          </p:txBody>
        </p:sp>
        <p:sp>
          <p:nvSpPr>
            <p:cNvPr id="104" name="Flowchart: Alternate Process 103"/>
            <p:cNvSpPr/>
            <p:nvPr/>
          </p:nvSpPr>
          <p:spPr>
            <a:xfrm>
              <a:off x="715667" y="3880830"/>
              <a:ext cx="512980" cy="191045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STA 2</a:t>
              </a: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1969567" y="3592321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127184" y="3592320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286077" y="3593098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443057" y="3593330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09" name="Rectangle 13"/>
            <p:cNvSpPr>
              <a:spLocks noChangeArrowheads="1"/>
            </p:cNvSpPr>
            <p:nvPr/>
          </p:nvSpPr>
          <p:spPr bwMode="auto">
            <a:xfrm>
              <a:off x="2598761" y="3487639"/>
              <a:ext cx="639647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235214" y="3585995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919750" y="3882624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077368" y="3882623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3236261" y="3883311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16" name="Rectangle 13"/>
            <p:cNvSpPr>
              <a:spLocks noChangeArrowheads="1"/>
            </p:cNvSpPr>
            <p:nvPr/>
          </p:nvSpPr>
          <p:spPr bwMode="auto">
            <a:xfrm>
              <a:off x="6135947" y="3776103"/>
              <a:ext cx="1049073" cy="1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busy</a:t>
              </a:r>
              <a:endParaRPr lang="en-US" sz="1400" dirty="0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444062" y="3585116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118" name="Rectangle 13"/>
            <p:cNvSpPr>
              <a:spLocks noChangeArrowheads="1"/>
            </p:cNvSpPr>
            <p:nvPr/>
          </p:nvSpPr>
          <p:spPr bwMode="auto">
            <a:xfrm>
              <a:off x="3396411" y="3788823"/>
              <a:ext cx="890178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19" name="Rectangle 13"/>
            <p:cNvSpPr>
              <a:spLocks noChangeArrowheads="1"/>
            </p:cNvSpPr>
            <p:nvPr/>
          </p:nvSpPr>
          <p:spPr bwMode="auto">
            <a:xfrm>
              <a:off x="5084415" y="3781812"/>
              <a:ext cx="733022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20" name="Rectangle 13"/>
            <p:cNvSpPr>
              <a:spLocks noChangeArrowheads="1"/>
            </p:cNvSpPr>
            <p:nvPr/>
          </p:nvSpPr>
          <p:spPr bwMode="auto">
            <a:xfrm>
              <a:off x="1871211" y="3784256"/>
              <a:ext cx="1049073" cy="1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busy</a:t>
              </a:r>
              <a:endParaRPr lang="en-US" sz="1400" dirty="0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4448120" y="3879821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4605737" y="3879821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4764630" y="3880599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4921610" y="3880830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4602359" y="3584492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4759976" y="3584491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5820074" y="3881612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7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5977691" y="3881612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4918355" y="3584739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3" name="Rectangle 13"/>
            <p:cNvSpPr>
              <a:spLocks noChangeArrowheads="1"/>
            </p:cNvSpPr>
            <p:nvPr/>
          </p:nvSpPr>
          <p:spPr bwMode="auto">
            <a:xfrm>
              <a:off x="5079529" y="3481818"/>
              <a:ext cx="733022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34" name="Rectangle 13"/>
            <p:cNvSpPr>
              <a:spLocks noChangeArrowheads="1"/>
            </p:cNvSpPr>
            <p:nvPr/>
          </p:nvSpPr>
          <p:spPr bwMode="auto">
            <a:xfrm>
              <a:off x="6612913" y="3484167"/>
              <a:ext cx="733022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38" name="Rectangle 13"/>
            <p:cNvSpPr>
              <a:spLocks noChangeArrowheads="1"/>
            </p:cNvSpPr>
            <p:nvPr/>
          </p:nvSpPr>
          <p:spPr bwMode="auto">
            <a:xfrm>
              <a:off x="3395143" y="3487639"/>
              <a:ext cx="1049072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5813042" y="3584239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5970659" y="3584239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6128161" y="3584020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6285778" y="3584019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6448485" y="3583080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0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29" name="Rectangle 128"/>
          <p:cNvSpPr/>
          <p:nvPr/>
        </p:nvSpPr>
        <p:spPr>
          <a:xfrm>
            <a:off x="4695117" y="2118460"/>
            <a:ext cx="180689" cy="131950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4</a:t>
            </a:r>
            <a:endParaRPr lang="en-US" sz="9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90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64022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Extra clarification on used classification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7</a:t>
            </a:fld>
            <a:endParaRPr lang="en-US" sz="12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7200" y="1266902"/>
            <a:ext cx="8231187" cy="3382537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Word “synchronous” refers strictly to obtaining channel access/initiating TXOP at the same time on more than one link</a:t>
            </a:r>
          </a:p>
          <a:p>
            <a:pPr lvl="1"/>
            <a:r>
              <a:rPr lang="en-US" dirty="0" smtClean="0">
                <a:latin typeface="+mn-lt"/>
              </a:rPr>
              <a:t>Synchronous operation</a:t>
            </a:r>
          </a:p>
          <a:p>
            <a:pPr lvl="2"/>
            <a:r>
              <a:rPr lang="en-US" sz="1200" dirty="0" smtClean="0">
                <a:latin typeface="+mn-lt"/>
              </a:rPr>
              <a:t>Access obtained on primary link/channel only, initiation of TXOP on both link only when secondary link if PIFS IDLE</a:t>
            </a:r>
            <a:endParaRPr lang="en-US" dirty="0" smtClean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Asynchronous operation</a:t>
            </a:r>
          </a:p>
          <a:p>
            <a:pPr lvl="2"/>
            <a:r>
              <a:rPr lang="en-US" sz="1200" dirty="0" smtClean="0">
                <a:latin typeface="+mn-lt"/>
              </a:rPr>
              <a:t>TXOP initiation on more than one sink is completely independent, no synchronization at all</a:t>
            </a:r>
            <a:endParaRPr lang="en-US" sz="1200" dirty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Semi-Asynchronous operation</a:t>
            </a:r>
          </a:p>
          <a:p>
            <a:pPr lvl="2"/>
            <a:r>
              <a:rPr lang="en-US" sz="1200" dirty="0" smtClean="0">
                <a:latin typeface="+mn-lt"/>
              </a:rPr>
              <a:t>Channel access attempts are independent, but TXOP initiation on both links can be artificially synchronized in case if one link/channel complete contention and another is either in IDLE state or in active contention state.</a:t>
            </a:r>
            <a:endParaRPr lang="en-US" dirty="0" smtClean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13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auto">
          <a:xfrm>
            <a:off x="4064000" y="1424455"/>
            <a:ext cx="4152693" cy="3816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068894" y="2252239"/>
            <a:ext cx="4152693" cy="3820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144833" y="1013367"/>
            <a:ext cx="808489" cy="19838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EHT STA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4425370" y="1013367"/>
            <a:ext cx="704365" cy="19838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EHT AP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547868" y="1125536"/>
            <a:ext cx="483868" cy="779125"/>
          </a:xfrm>
          <a:prstGeom prst="rect">
            <a:avLst/>
          </a:prstGeom>
          <a:solidFill>
            <a:srgbClr val="FFA3A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</a:t>
            </a:r>
          </a:p>
        </p:txBody>
      </p:sp>
      <p:sp>
        <p:nvSpPr>
          <p:cNvPr id="31" name="Right Arrow 30"/>
          <p:cNvSpPr/>
          <p:nvPr/>
        </p:nvSpPr>
        <p:spPr bwMode="auto">
          <a:xfrm>
            <a:off x="5031736" y="1626689"/>
            <a:ext cx="2253703" cy="108725"/>
          </a:xfrm>
          <a:prstGeom prst="righ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5031737" y="2343828"/>
            <a:ext cx="2253703" cy="108725"/>
          </a:xfrm>
          <a:prstGeom prst="righ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9900"/>
            <a:ext cx="8229600" cy="451934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DL case. Simulation setup. </a:t>
            </a:r>
            <a:endParaRPr lang="en-US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j-lt"/>
              </a:rPr>
              <a:pPr/>
              <a:t>8</a:t>
            </a:fld>
            <a:endParaRPr lang="en-US" sz="1200" dirty="0">
              <a:latin typeface="+mj-lt"/>
            </a:endParaRPr>
          </a:p>
        </p:txBody>
      </p:sp>
      <p:sp>
        <p:nvSpPr>
          <p:cNvPr id="26" name="Content Placeholder 3"/>
          <p:cNvSpPr txBox="1">
            <a:spLocks/>
          </p:cNvSpPr>
          <p:nvPr/>
        </p:nvSpPr>
        <p:spPr>
          <a:xfrm>
            <a:off x="625104" y="2814046"/>
            <a:ext cx="7266946" cy="198412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600"/>
              </a:spcBef>
            </a:pPr>
            <a:r>
              <a:rPr lang="en-US" sz="1100" dirty="0" smtClean="0">
                <a:latin typeface="+mj-lt"/>
              </a:rPr>
              <a:t>BSS load: UDP traffic in DL direction with load of </a:t>
            </a:r>
          </a:p>
          <a:p>
            <a:pPr marL="465750" lvl="1" indent="-285750">
              <a:spcBef>
                <a:spcPts val="600"/>
              </a:spcBef>
            </a:pPr>
            <a:r>
              <a:rPr lang="en-US" sz="900" dirty="0" smtClean="0">
                <a:latin typeface="+mj-lt"/>
              </a:rPr>
              <a:t>Case 1: 300Mbps, e.g. 25% of MCS11 rate; Case 2: 600Mbps, e.g. 50% of MCS11 rate; Case 3: 1200Mbps, e.g. 100% of MCS11 rate</a:t>
            </a:r>
          </a:p>
          <a:p>
            <a:pPr marL="285750" indent="-285750">
              <a:spcBef>
                <a:spcPts val="600"/>
              </a:spcBef>
            </a:pPr>
            <a:r>
              <a:rPr lang="en-US" sz="1100" dirty="0" smtClean="0">
                <a:latin typeface="+mj-lt"/>
              </a:rPr>
              <a:t>For each case vary number of </a:t>
            </a:r>
            <a:r>
              <a:rPr lang="en-US" sz="1100" dirty="0" err="1" smtClean="0">
                <a:latin typeface="+mj-lt"/>
              </a:rPr>
              <a:t>OBSSes</a:t>
            </a:r>
            <a:r>
              <a:rPr lang="en-US" sz="1100" dirty="0" smtClean="0">
                <a:latin typeface="+mj-lt"/>
              </a:rPr>
              <a:t> from  0 to </a:t>
            </a:r>
            <a:r>
              <a:rPr lang="en-US" sz="1100" dirty="0">
                <a:latin typeface="+mn-lt"/>
              </a:rPr>
              <a:t>10 </a:t>
            </a:r>
            <a:endParaRPr lang="en-US" sz="1100" dirty="0" smtClean="0">
              <a:latin typeface="+mn-lt"/>
            </a:endParaRPr>
          </a:p>
          <a:p>
            <a:pPr marL="465750" lvl="1" indent="-285750">
              <a:spcBef>
                <a:spcPts val="600"/>
              </a:spcBef>
            </a:pPr>
            <a:r>
              <a:rPr lang="en-US" sz="1000" dirty="0" smtClean="0">
                <a:latin typeface="+mn-lt"/>
              </a:rPr>
              <a:t>Each OBSS has bidirectional </a:t>
            </a:r>
            <a:r>
              <a:rPr lang="en-US" sz="1000" dirty="0" smtClean="0">
                <a:latin typeface="+mj-lt"/>
              </a:rPr>
              <a:t>UDP traffic with total load 120Mbps ( e.g.10% MCS11 rate)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All </a:t>
            </a:r>
            <a:r>
              <a:rPr lang="en-US" sz="1200" dirty="0" err="1" smtClean="0">
                <a:latin typeface="+mj-lt"/>
              </a:rPr>
              <a:t>BSSes</a:t>
            </a:r>
            <a:r>
              <a:rPr lang="en-US" sz="1200" dirty="0" smtClean="0">
                <a:latin typeface="+mj-lt"/>
              </a:rPr>
              <a:t> are in ED/PD range of each other  </a:t>
            </a:r>
          </a:p>
          <a:p>
            <a:pPr marL="285750" indent="-285750">
              <a:spcBef>
                <a:spcPts val="600"/>
              </a:spcBef>
            </a:pPr>
            <a:r>
              <a:rPr lang="en-US" sz="1100" dirty="0" smtClean="0">
                <a:latin typeface="+mj-lt"/>
              </a:rPr>
              <a:t>Metrics of interest</a:t>
            </a:r>
          </a:p>
          <a:p>
            <a:pPr marL="465750" lvl="1" indent="-285750">
              <a:spcBef>
                <a:spcPts val="600"/>
              </a:spcBef>
            </a:pPr>
            <a:r>
              <a:rPr lang="en-US" sz="1050" dirty="0" smtClean="0">
                <a:latin typeface="+mj-lt"/>
              </a:rPr>
              <a:t>Throughput</a:t>
            </a:r>
          </a:p>
          <a:p>
            <a:pPr marL="465750" lvl="1" indent="-285750">
              <a:spcBef>
                <a:spcPts val="600"/>
              </a:spcBef>
            </a:pPr>
            <a:r>
              <a:rPr lang="en-US" sz="1050" dirty="0" smtClean="0">
                <a:latin typeface="+mj-lt"/>
              </a:rPr>
              <a:t># of synchronous/asynchronous  operations  ( simultaneous TXOP start)</a:t>
            </a:r>
          </a:p>
        </p:txBody>
      </p:sp>
      <p:sp>
        <p:nvSpPr>
          <p:cNvPr id="27" name="Content Placeholder 3"/>
          <p:cNvSpPr txBox="1">
            <a:spLocks/>
          </p:cNvSpPr>
          <p:nvPr/>
        </p:nvSpPr>
        <p:spPr>
          <a:xfrm>
            <a:off x="625104" y="1013367"/>
            <a:ext cx="3133096" cy="22420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SU HE, 2x2x80, MCS11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BSS TXOP limit 5.4ms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OBSS TXOP limit: uniformly distributed for each TXOP between 1 and 5.4ms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No TXOP bursting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RTS/CTS on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AMPDU size: 256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7285440" y="1115260"/>
            <a:ext cx="555397" cy="789403"/>
          </a:xfrm>
          <a:prstGeom prst="rect">
            <a:avLst/>
          </a:prstGeom>
          <a:solidFill>
            <a:srgbClr val="FFA3A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Times New Roman" pitchFamily="18" charset="0"/>
              </a:rPr>
              <a:t>STA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7285440" y="2173671"/>
            <a:ext cx="555397" cy="679521"/>
          </a:xfrm>
          <a:prstGeom prst="rect">
            <a:avLst/>
          </a:prstGeom>
          <a:solidFill>
            <a:srgbClr val="FFA3A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Times New Roman" pitchFamily="18" charset="0"/>
              </a:rPr>
              <a:t>STA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</a:t>
            </a:r>
          </a:p>
        </p:txBody>
      </p:sp>
      <p:sp>
        <p:nvSpPr>
          <p:cNvPr id="15" name="TextBox 32"/>
          <p:cNvSpPr txBox="1"/>
          <p:nvPr/>
        </p:nvSpPr>
        <p:spPr>
          <a:xfrm>
            <a:off x="8185802" y="1537334"/>
            <a:ext cx="570851" cy="2687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18" name="TextBox 32"/>
          <p:cNvSpPr txBox="1"/>
          <p:nvPr/>
        </p:nvSpPr>
        <p:spPr>
          <a:xfrm>
            <a:off x="8185802" y="2240967"/>
            <a:ext cx="570851" cy="2687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5224473" y="1259830"/>
            <a:ext cx="187680" cy="6773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 AP1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6825181" y="1280670"/>
            <a:ext cx="174342" cy="6876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 STA n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224473" y="2025974"/>
            <a:ext cx="187680" cy="6336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 AP 2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6825181" y="2021248"/>
            <a:ext cx="174342" cy="659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 STA 2n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5647391" y="1249553"/>
            <a:ext cx="174342" cy="6876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 STA 1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647391" y="2024095"/>
            <a:ext cx="174342" cy="6252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 STA2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6383981" y="1269412"/>
            <a:ext cx="187680" cy="6773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 AP n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383981" y="2035556"/>
            <a:ext cx="187680" cy="6336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 AP 2n</a:t>
            </a:r>
          </a:p>
        </p:txBody>
      </p:sp>
      <p:sp>
        <p:nvSpPr>
          <p:cNvPr id="37" name="Left-Right Arrow 36"/>
          <p:cNvSpPr/>
          <p:nvPr/>
        </p:nvSpPr>
        <p:spPr bwMode="auto">
          <a:xfrm>
            <a:off x="6571661" y="2528577"/>
            <a:ext cx="232481" cy="61895"/>
          </a:xfrm>
          <a:prstGeom prst="left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Left-Right Arrow 37"/>
          <p:cNvSpPr/>
          <p:nvPr/>
        </p:nvSpPr>
        <p:spPr bwMode="auto">
          <a:xfrm>
            <a:off x="6571661" y="1468338"/>
            <a:ext cx="232481" cy="61895"/>
          </a:xfrm>
          <a:prstGeom prst="left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Left-Right Arrow 40"/>
          <p:cNvSpPr/>
          <p:nvPr/>
        </p:nvSpPr>
        <p:spPr bwMode="auto">
          <a:xfrm>
            <a:off x="5414910" y="2535770"/>
            <a:ext cx="232481" cy="61895"/>
          </a:xfrm>
          <a:prstGeom prst="left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Left-Right Arrow 41"/>
          <p:cNvSpPr/>
          <p:nvPr/>
        </p:nvSpPr>
        <p:spPr bwMode="auto">
          <a:xfrm>
            <a:off x="5414910" y="1488231"/>
            <a:ext cx="232481" cy="61895"/>
          </a:xfrm>
          <a:prstGeom prst="left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547868" y="2173671"/>
            <a:ext cx="483868" cy="679521"/>
          </a:xfrm>
          <a:prstGeom prst="rect">
            <a:avLst/>
          </a:prstGeom>
          <a:solidFill>
            <a:srgbClr val="FFA3A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</a:t>
            </a:r>
          </a:p>
        </p:txBody>
      </p:sp>
    </p:spTree>
    <p:extLst>
      <p:ext uri="{BB962C8B-B14F-4D97-AF65-F5344CB8AC3E}">
        <p14:creationId xmlns:p14="http://schemas.microsoft.com/office/powerpoint/2010/main" val="429172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469900"/>
            <a:ext cx="8229600" cy="457906"/>
          </a:xfrm>
        </p:spPr>
        <p:txBody>
          <a:bodyPr/>
          <a:lstStyle/>
          <a:p>
            <a:r>
              <a:rPr lang="en-US" dirty="0">
                <a:latin typeface="+mn-lt"/>
              </a:rPr>
              <a:t>Single link vs Multi-link. DL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9</a:t>
            </a:fld>
            <a:endParaRPr lang="en-US" sz="12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2050" y="927806"/>
            <a:ext cx="6216103" cy="3928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21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FE8CCFE3FE554390E1ACF39AFF333B" ma:contentTypeVersion="3" ma:contentTypeDescription="Create a new document." ma:contentTypeScope="" ma:versionID="5e7dc557c41a3a005459d582944133c9">
  <xsd:schema xmlns:xsd="http://www.w3.org/2001/XMLSchema" xmlns:xs="http://www.w3.org/2001/XMLSchema" xmlns:p="http://schemas.microsoft.com/office/2006/metadata/properties" xmlns:ns2="3e05245e-0532-4e83-b7fc-5d37e8c447e4" xmlns:ns3="http://schemas.microsoft.com/sharepoint/v4" targetNamespace="http://schemas.microsoft.com/office/2006/metadata/properties" ma:root="true" ma:fieldsID="1d1df043d25333886a008f266de52216" ns2:_="" ns3:_="">
    <xsd:import namespace="3e05245e-0532-4e83-b7fc-5d37e8c447e4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WW"/>
                <xsd:element ref="ns3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05245e-0532-4e83-b7fc-5d37e8c447e4" elementFormDefault="qualified">
    <xsd:import namespace="http://schemas.microsoft.com/office/2006/documentManagement/types"/>
    <xsd:import namespace="http://schemas.microsoft.com/office/infopath/2007/PartnerControls"/>
    <xsd:element name="WW" ma:index="8" ma:displayName="WW" ma:format="Dropdown" ma:internalName="WW">
      <xsd:simpleType>
        <xsd:restriction base="dms:Choice">
          <xsd:enumeration value="ww2016_04"/>
          <xsd:enumeration value="ww2016_05"/>
          <xsd:enumeration value="ww2016_06"/>
          <xsd:enumeration value="ww2016_07"/>
          <xsd:enumeration value="ww2016_08"/>
          <xsd:enumeration value="ww2016_09"/>
          <xsd:enumeration value="ww2016_10"/>
          <xsd:enumeration value="ww2016_11"/>
          <xsd:enumeration value="ww2016_12"/>
          <xsd:enumeration value="ww2016_13"/>
          <xsd:enumeration value="ww2016_14"/>
          <xsd:enumeration value="ww2016_15"/>
          <xsd:enumeration value="ww2016_16"/>
          <xsd:enumeration value="ww2016_17"/>
          <xsd:enumeration value="ww2016_18"/>
          <xsd:enumeration value="ww2016_19"/>
          <xsd:enumeration value="ww2016_20"/>
          <xsd:enumeration value="ww2016_21"/>
          <xsd:enumeration value="ww2016_22"/>
          <xsd:enumeration value="ww2016_23"/>
          <xsd:enumeration value="ww2016_24"/>
          <xsd:enumeration value="ww2016_25"/>
          <xsd:enumeration value="ww2016_26"/>
          <xsd:enumeration value="ww2016_27"/>
          <xsd:enumeration value="ww2016_28"/>
          <xsd:enumeration value="ww2016_29"/>
          <xsd:enumeration value="ww2016_30"/>
          <xsd:enumeration value="ww2016_31"/>
          <xsd:enumeration value="ww2016_32"/>
          <xsd:enumeration value="ww2016_33"/>
          <xsd:enumeration value="ww2016_34"/>
          <xsd:enumeration value="ww2016_35"/>
          <xsd:enumeration value="ww2016_36"/>
          <xsd:enumeration value="ww2016_37"/>
          <xsd:enumeration value="ww2016_38"/>
          <xsd:enumeration value="ww2016_39"/>
          <xsd:enumeration value="ww2016_40"/>
          <xsd:enumeration value="ww2016_41"/>
          <xsd:enumeration value="ww2016_42"/>
          <xsd:enumeration value="ww2016_43"/>
          <xsd:enumeration value="ww2016_44"/>
          <xsd:enumeration value="ww2016_45"/>
          <xsd:enumeration value="ww2016_46"/>
          <xsd:enumeration value="ww2016_47"/>
          <xsd:enumeration value="ww2016_48"/>
          <xsd:enumeration value="ww2016_49"/>
          <xsd:enumeration value="ww2016_50"/>
          <xsd:enumeration value="ww2016_51"/>
          <xsd:enumeration value="ww2016_52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WW xmlns="3e05245e-0532-4e83-b7fc-5d37e8c447e4">ww2015_23</WW>
  </documentManagement>
</p:properties>
</file>

<file path=customXml/itemProps1.xml><?xml version="1.0" encoding="utf-8"?>
<ds:datastoreItem xmlns:ds="http://schemas.openxmlformats.org/officeDocument/2006/customXml" ds:itemID="{597D11D2-1D5E-404D-8705-355B3AC42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05245e-0532-4e83-b7fc-5d37e8c447e4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903781-2D59-41BB-A0D1-2C864C3447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2479DE-E745-40A4-B85A-2F7933CD79A3}">
  <ds:schemaRefs>
    <ds:schemaRef ds:uri="http://schemas.microsoft.com/sharepoint/v4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3e05245e-0532-4e83-b7fc-5d37e8c447e4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11-19-xxxx-00-00eht-multi-link-operation_follow_up_r1</Template>
  <TotalTime>72977</TotalTime>
  <Words>1044</Words>
  <Application>Microsoft Office PowerPoint</Application>
  <PresentationFormat>On-screen Show (16:9)</PresentationFormat>
  <Paragraphs>285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Intel Clear</vt:lpstr>
      <vt:lpstr>Intel Clear Light</vt:lpstr>
      <vt:lpstr>Neo Sans Intel</vt:lpstr>
      <vt:lpstr>Times New Roman</vt:lpstr>
      <vt:lpstr>Verdana</vt:lpstr>
      <vt:lpstr>802-11-Submission</vt:lpstr>
      <vt:lpstr>Performance aspects of Multi-link operations</vt:lpstr>
      <vt:lpstr>Motivation for Multi-link operation. </vt:lpstr>
      <vt:lpstr>Multi-link operation assumptions and classification</vt:lpstr>
      <vt:lpstr>Classification: Completely synchronous (S)ingle (P)rimary (C)hannel, SPC</vt:lpstr>
      <vt:lpstr>Classification: Completely asynchronous, (M)ultiple (P)rimary (C)hannels, MPC</vt:lpstr>
      <vt:lpstr>Classification: Semi-asynchronous (J)oin (M)ultiple (P)rimary (C)hannels, JMPC</vt:lpstr>
      <vt:lpstr>Extra clarification on used classification</vt:lpstr>
      <vt:lpstr>DL case. Simulation setup. </vt:lpstr>
      <vt:lpstr>Single link vs Multi-link. DL case </vt:lpstr>
      <vt:lpstr>Single link vs Multi-link. DL case </vt:lpstr>
      <vt:lpstr>Single link vs Multi-link. DL case </vt:lpstr>
      <vt:lpstr>Chances of synchronous operation. </vt:lpstr>
      <vt:lpstr>DL/UL mix case</vt:lpstr>
      <vt:lpstr>Single link vs Multi-link. DL/UL mix case </vt:lpstr>
      <vt:lpstr>Single link vs Multi-link. DL/UL mix case </vt:lpstr>
      <vt:lpstr>Single link vs Multi-link. DL/UL mix case </vt:lpstr>
      <vt:lpstr>Chances of synchronous operation, DL / UL mix case. </vt:lpstr>
      <vt:lpstr>Conclusion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aspects of multi-link operations</dc:title>
  <dc:subject>qwqwqwqw</dc:subject>
  <dc:creator>Dmitry.Akhmetov@intel.com</dc:creator>
  <cp:keywords>CTPClassification=CTP_IC:VisualMarkings=, CTPClassification=CTP_IC</cp:keywords>
  <cp:lastModifiedBy>Akhmetov, Dmitry</cp:lastModifiedBy>
  <cp:revision>1175</cp:revision>
  <dcterms:created xsi:type="dcterms:W3CDTF">2015-04-26T08:45:29Z</dcterms:created>
  <dcterms:modified xsi:type="dcterms:W3CDTF">2019-09-11T22:06:55Z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0x01010045FE8CCFE3FE554390E1ACF39AFF333B</vt:lpwstr>
  </property>
  <property fmtid="{D5CDD505-2E9C-101B-9397-08002B2CF9AE}" pid="3" name="TitusGUID">
    <vt:lpwstr>51410a7b-7a0e-4d64-ab7c-2faf492ddf60</vt:lpwstr>
  </property>
  <property fmtid="{D5CDD505-2E9C-101B-9397-08002B2CF9AE}" pid="4" name="CTP_BU">
    <vt:lpwstr>NEXT GEN &amp; STANDARDS GROUP</vt:lpwstr>
  </property>
  <property fmtid="{D5CDD505-2E9C-101B-9397-08002B2CF9AE}" pid="5" name="CTP_TimeStamp">
    <vt:lpwstr>2019-09-11 22:06:55Z</vt:lpwstr>
  </property>
  <property fmtid="{D5CDD505-2E9C-101B-9397-08002B2CF9AE}" pid="6" name="CTPClassification">
    <vt:lpwstr>CTP_IC</vt:lpwstr>
  </property>
</Properties>
</file>