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35"/>
  </p:notesMasterIdLst>
  <p:handoutMasterIdLst>
    <p:handoutMasterId r:id="rId36"/>
  </p:handoutMasterIdLst>
  <p:sldIdLst>
    <p:sldId id="453" r:id="rId5"/>
    <p:sldId id="401" r:id="rId6"/>
    <p:sldId id="402" r:id="rId7"/>
    <p:sldId id="403" r:id="rId8"/>
    <p:sldId id="413" r:id="rId9"/>
    <p:sldId id="414" r:id="rId10"/>
    <p:sldId id="415" r:id="rId11"/>
    <p:sldId id="416" r:id="rId12"/>
    <p:sldId id="422" r:id="rId13"/>
    <p:sldId id="452" r:id="rId14"/>
    <p:sldId id="454" r:id="rId15"/>
    <p:sldId id="455" r:id="rId16"/>
    <p:sldId id="425" r:id="rId17"/>
    <p:sldId id="426" r:id="rId18"/>
    <p:sldId id="428" r:id="rId19"/>
    <p:sldId id="456" r:id="rId20"/>
    <p:sldId id="457" r:id="rId21"/>
    <p:sldId id="430" r:id="rId22"/>
    <p:sldId id="435" r:id="rId23"/>
    <p:sldId id="417" r:id="rId24"/>
    <p:sldId id="421" r:id="rId25"/>
    <p:sldId id="432" r:id="rId26"/>
    <p:sldId id="458" r:id="rId27"/>
    <p:sldId id="459" r:id="rId28"/>
    <p:sldId id="412" r:id="rId29"/>
    <p:sldId id="436" r:id="rId30"/>
    <p:sldId id="460" r:id="rId31"/>
    <p:sldId id="461" r:id="rId32"/>
    <p:sldId id="440" r:id="rId33"/>
    <p:sldId id="407" r:id="rId3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A3"/>
    <a:srgbClr val="CB39A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64" autoAdjust="0"/>
    <p:restoredTop sz="90293" autoAdjust="0"/>
  </p:normalViewPr>
  <p:slideViewPr>
    <p:cSldViewPr snapToGrid="0">
      <p:cViewPr varScale="1">
        <p:scale>
          <a:sx n="151" d="100"/>
          <a:sy n="151" d="100"/>
        </p:scale>
        <p:origin x="150" y="252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355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691F-0FF6-4520-B9D8-72B947EE3C8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6F6C-5398-4C00-90A3-16A86BCF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 smtClean="0"/>
              <a:t>qwqw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7/15/2019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foo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1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21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41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74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06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348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07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04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13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81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8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950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3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871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39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20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0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0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4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80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going to be changed</a:t>
            </a:r>
            <a:r>
              <a:rPr lang="en-US" baseline="0" dirty="0" smtClean="0"/>
              <a:t> to show % of “synchronous operations”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64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1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886525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10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493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8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 smtClean="0"/>
              <a:t>28pt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968214" cy="20774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10/17/2017</a:t>
            </a:r>
            <a:endParaRPr lang="en-US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Dmitry Akhmetov, Intel</a:t>
            </a:r>
            <a:endParaRPr lang="en-US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498693" y="4856560"/>
            <a:ext cx="22281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89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89" y="4856560"/>
            <a:ext cx="1477136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229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227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10/17/2017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6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8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115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994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683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1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1373" y="4856560"/>
            <a:ext cx="136255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dirty="0" smtClean="0"/>
              <a:t>Dmitry Akhmetov, Intel</a:t>
            </a:r>
            <a:endParaRPr lang="en-US" dirty="0" smtClean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4" y="48565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</a:t>
            </a:r>
            <a:r>
              <a:rPr lang="en-GB" altLang="en-US" sz="1350" b="1" dirty="0" smtClean="0"/>
              <a:t>802.11-19/1291r0</a:t>
            </a:r>
            <a:endParaRPr lang="en-GB" altLang="en-US" sz="135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849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noFill/>
        </p:spPr>
        <p:txBody>
          <a:bodyPr/>
          <a:lstStyle/>
          <a:p>
            <a:r>
              <a:rPr lang="en-US" smtClean="0"/>
              <a:t>Performance aspects of Multi-link operations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49" y="1478527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smtClean="0"/>
              <a:t>Date:</a:t>
            </a:r>
            <a:r>
              <a:rPr lang="en-GB" altLang="en-US" sz="1500" b="0" smtClean="0"/>
              <a:t> 2019-07-01</a:t>
            </a:r>
            <a:endParaRPr lang="en-GB" altLang="en-US" sz="15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1764277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652379"/>
              </p:ext>
            </p:extLst>
          </p:nvPr>
        </p:nvGraphicFramePr>
        <p:xfrm>
          <a:off x="2007394" y="224904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r>
                        <a:rPr lang="en-US" sz="800" dirty="0" smtClean="0"/>
                        <a:t>Intel</a:t>
                      </a: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10</a:t>
            </a:fld>
            <a:endParaRPr lang="en-US" sz="1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350" y="927806"/>
            <a:ext cx="6206760" cy="39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6011" y="4856560"/>
            <a:ext cx="148181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11</a:t>
            </a:fld>
            <a:endParaRPr lang="en-US" sz="12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406" y="965807"/>
            <a:ext cx="6130560" cy="385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7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12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047" y="979775"/>
            <a:ext cx="6086110" cy="382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0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48368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Chances of synchronous operation.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13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806" y="1011155"/>
            <a:ext cx="6142352" cy="375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45828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DL / UL case. Simulation setup.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14</a:t>
            </a:fld>
            <a:endParaRPr lang="en-US" sz="1200" dirty="0">
              <a:latin typeface="+mn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692150" y="1019005"/>
            <a:ext cx="7842250" cy="37688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100" dirty="0" smtClean="0">
                <a:latin typeface="+mn-lt"/>
              </a:rPr>
              <a:t>AP1 and AP2 on separate channels with 1 associated STA each</a:t>
            </a:r>
          </a:p>
          <a:p>
            <a:pPr marL="285750" indent="-285750"/>
            <a:r>
              <a:rPr lang="en-US" sz="1100" dirty="0" smtClean="0">
                <a:latin typeface="+mn-lt"/>
              </a:rPr>
              <a:t>SU HE, 2x2x80, MCS11</a:t>
            </a:r>
          </a:p>
          <a:p>
            <a:pPr marL="285750" indent="-285750"/>
            <a:r>
              <a:rPr lang="en-US" sz="1100" dirty="0" smtClean="0">
                <a:latin typeface="+mn-lt"/>
              </a:rPr>
              <a:t>BSS load: symmetrical UDP traffic in DL and UL direction with total BSS load of </a:t>
            </a:r>
          </a:p>
          <a:p>
            <a:pPr marL="465750" lvl="1" indent="-285750"/>
            <a:r>
              <a:rPr lang="en-US" sz="900" dirty="0" smtClean="0">
                <a:latin typeface="+mn-lt"/>
              </a:rPr>
              <a:t>Percentage of MCS11 @ 2x2x80 rate (of ~1.2Gbps)</a:t>
            </a:r>
          </a:p>
          <a:p>
            <a:pPr marL="647088" lvl="2" indent="-285750"/>
            <a:r>
              <a:rPr lang="en-US" sz="700" dirty="0" smtClean="0">
                <a:latin typeface="+mn-lt"/>
              </a:rPr>
              <a:t>25% - 300Mbps, 50%  - 600Mbps and 100% - 1.2Gbps</a:t>
            </a:r>
          </a:p>
          <a:p>
            <a:pPr marL="285750" indent="-285750"/>
            <a:r>
              <a:rPr lang="en-US" sz="1100" dirty="0" smtClean="0">
                <a:latin typeface="+mn-lt"/>
              </a:rPr>
              <a:t>1 to 10 </a:t>
            </a:r>
            <a:r>
              <a:rPr lang="en-US" sz="1100" dirty="0" err="1" smtClean="0">
                <a:latin typeface="+mn-lt"/>
              </a:rPr>
              <a:t>OBSSes</a:t>
            </a:r>
            <a:r>
              <a:rPr lang="en-US" sz="1100" dirty="0" smtClean="0">
                <a:latin typeface="+mn-lt"/>
              </a:rPr>
              <a:t> with bidirectional UDP traffic with load of 10% of MCS11 at each channel</a:t>
            </a:r>
          </a:p>
          <a:p>
            <a:pPr marL="465750" lvl="1" indent="-285750"/>
            <a:r>
              <a:rPr lang="en-US" sz="900" dirty="0" smtClean="0">
                <a:latin typeface="+mn-lt"/>
              </a:rPr>
              <a:t>Each OBSS consist of 1 AP and 1 STA</a:t>
            </a:r>
            <a:endParaRPr lang="en-US" sz="1100" dirty="0" smtClean="0">
              <a:latin typeface="+mn-lt"/>
            </a:endParaRPr>
          </a:p>
          <a:p>
            <a:pPr marL="285750" indent="-285750"/>
            <a:r>
              <a:rPr lang="en-US" sz="1100" dirty="0" smtClean="0">
                <a:latin typeface="+mn-lt"/>
              </a:rPr>
              <a:t>TXOP limit of 5.4ms</a:t>
            </a:r>
          </a:p>
          <a:p>
            <a:pPr marL="465750" lvl="1" indent="-285750"/>
            <a:r>
              <a:rPr lang="en-US" sz="900" dirty="0" smtClean="0">
                <a:latin typeface="+mn-lt"/>
              </a:rPr>
              <a:t>Randomized TXOP limit for OBSS, uniformly distributed between 1ms and 5.4ms </a:t>
            </a:r>
          </a:p>
          <a:p>
            <a:pPr marL="465750" lvl="1" indent="-285750"/>
            <a:r>
              <a:rPr lang="en-US" sz="900" dirty="0">
                <a:latin typeface="+mn-lt"/>
              </a:rPr>
              <a:t>No TXOP bursting</a:t>
            </a:r>
            <a:endParaRPr lang="en-US" sz="900" dirty="0" smtClean="0">
              <a:latin typeface="+mn-lt"/>
            </a:endParaRPr>
          </a:p>
          <a:p>
            <a:pPr marL="285750" indent="-285750"/>
            <a:r>
              <a:rPr lang="en-US" sz="1100" dirty="0" smtClean="0">
                <a:latin typeface="+mn-lt"/>
              </a:rPr>
              <a:t>Metrics of interest</a:t>
            </a:r>
          </a:p>
          <a:p>
            <a:pPr marL="465750" lvl="1" indent="-285750"/>
            <a:r>
              <a:rPr lang="en-US" sz="1050" dirty="0" smtClean="0">
                <a:latin typeface="+mn-lt"/>
              </a:rPr>
              <a:t>Throughput</a:t>
            </a:r>
          </a:p>
          <a:p>
            <a:pPr marL="465750" lvl="1" indent="-285750"/>
            <a:r>
              <a:rPr lang="en-US" sz="1050" dirty="0" smtClean="0">
                <a:latin typeface="+mn-lt"/>
              </a:rPr>
              <a:t># of synchronous/asynchronous  operations and ratio of the two</a:t>
            </a:r>
          </a:p>
          <a:p>
            <a:pPr marL="647088" lvl="2" indent="-285750"/>
            <a:r>
              <a:rPr lang="en-US" sz="800" dirty="0" smtClean="0">
                <a:latin typeface="+mn-lt"/>
              </a:rPr>
              <a:t>Synchronous operation – simultaneous transmission start on both links</a:t>
            </a:r>
          </a:p>
        </p:txBody>
      </p:sp>
    </p:spTree>
    <p:extLst>
      <p:ext uri="{BB962C8B-B14F-4D97-AF65-F5344CB8AC3E}">
        <p14:creationId xmlns:p14="http://schemas.microsoft.com/office/powerpoint/2010/main" val="4562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15</a:t>
            </a:fld>
            <a:endParaRPr lang="en-US" sz="1200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597" y="1175672"/>
            <a:ext cx="5210805" cy="340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7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16</a:t>
            </a:fld>
            <a:endParaRPr lang="en-US" sz="12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104" y="1097860"/>
            <a:ext cx="5755792" cy="37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17</a:t>
            </a:fld>
            <a:endParaRPr lang="en-US" sz="12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927" y="918727"/>
            <a:ext cx="5340350" cy="393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48368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Chances of synchronous operation, DL / UL mix case.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18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835" y="1120594"/>
            <a:ext cx="6026534" cy="368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54497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Intermediate conclusion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19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0" dirty="0" smtClean="0">
                <a:latin typeface="+mn-lt"/>
              </a:rPr>
              <a:t>2 links is definitely better than 1 link</a:t>
            </a:r>
          </a:p>
          <a:p>
            <a:r>
              <a:rPr lang="en-US" b="0" dirty="0" smtClean="0">
                <a:latin typeface="+mn-lt"/>
              </a:rPr>
              <a:t>With lightly loaded networks 2x gain can be achieved</a:t>
            </a:r>
          </a:p>
          <a:p>
            <a:r>
              <a:rPr lang="en-US" b="0" dirty="0" smtClean="0">
                <a:latin typeface="+mn-lt"/>
              </a:rPr>
              <a:t>The gain decreases with the increase of a load</a:t>
            </a:r>
          </a:p>
          <a:p>
            <a:r>
              <a:rPr lang="en-US" b="0" dirty="0" smtClean="0">
                <a:latin typeface="+mn-lt"/>
              </a:rPr>
              <a:t>Semi-asynchronous operation outperform on average all other modes</a:t>
            </a:r>
          </a:p>
          <a:p>
            <a:r>
              <a:rPr lang="en-US" b="0" dirty="0" smtClean="0">
                <a:latin typeface="+mn-lt"/>
              </a:rPr>
              <a:t>Chances for synchronous operations (concurrent) on two bands (i.e. to obtain channel at the same time) are not high</a:t>
            </a:r>
          </a:p>
          <a:p>
            <a:pPr lvl="1"/>
            <a:r>
              <a:rPr lang="en-US" dirty="0" smtClean="0">
                <a:latin typeface="+mn-lt"/>
              </a:rPr>
              <a:t>Quickly dropping to ~5% and below as the load increases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60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Motivation for Multi-link operation.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2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247622"/>
            <a:ext cx="6390720" cy="33825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+mn-lt"/>
              </a:rPr>
              <a:t>New wireless devices are expected to have multi-band/channel capabilities</a:t>
            </a:r>
          </a:p>
          <a:p>
            <a:r>
              <a:rPr lang="en-US" dirty="0" smtClean="0">
                <a:latin typeface="+mn-lt"/>
              </a:rPr>
              <a:t>These new devices will/may be able to operate on different channels/band independently</a:t>
            </a:r>
          </a:p>
          <a:p>
            <a:pPr lvl="1"/>
            <a:r>
              <a:rPr lang="en-US" dirty="0" smtClean="0">
                <a:latin typeface="+mn-lt"/>
              </a:rPr>
              <a:t>Independent channel access</a:t>
            </a:r>
          </a:p>
          <a:p>
            <a:pPr lvl="1"/>
            <a:r>
              <a:rPr lang="en-US" dirty="0" smtClean="0">
                <a:latin typeface="+mn-lt"/>
              </a:rPr>
              <a:t>Independent TX / RX operation</a:t>
            </a:r>
          </a:p>
          <a:p>
            <a:pPr lvl="1"/>
            <a:r>
              <a:rPr lang="en-US" dirty="0" smtClean="0">
                <a:latin typeface="+mn-lt"/>
              </a:rPr>
              <a:t>Unified TX/RX buffers for smooth and speedy operations</a:t>
            </a:r>
          </a:p>
          <a:p>
            <a:r>
              <a:rPr lang="en-US" dirty="0" smtClean="0">
                <a:latin typeface="+mn-lt"/>
              </a:rPr>
              <a:t>Benefits</a:t>
            </a:r>
          </a:p>
          <a:p>
            <a:pPr lvl="1"/>
            <a:r>
              <a:rPr lang="en-US" dirty="0" smtClean="0">
                <a:latin typeface="+mn-lt"/>
              </a:rPr>
              <a:t>Increased/improved throughput, better load handling</a:t>
            </a:r>
          </a:p>
          <a:p>
            <a:pPr lvl="1"/>
            <a:r>
              <a:rPr lang="en-US" dirty="0" smtClean="0">
                <a:latin typeface="+mn-lt"/>
              </a:rPr>
              <a:t>Improved end-to-end latency</a:t>
            </a:r>
          </a:p>
          <a:p>
            <a:pPr lvl="1"/>
            <a:r>
              <a:rPr lang="en-US" dirty="0" smtClean="0">
                <a:latin typeface="+mn-lt"/>
              </a:rPr>
              <a:t>Data/</a:t>
            </a:r>
            <a:r>
              <a:rPr lang="en-US" dirty="0" err="1" smtClean="0">
                <a:latin typeface="+mn-lt"/>
              </a:rPr>
              <a:t>mgmt</a:t>
            </a:r>
            <a:r>
              <a:rPr lang="en-US" dirty="0" smtClean="0">
                <a:latin typeface="+mn-lt"/>
              </a:rPr>
              <a:t> plane separation</a:t>
            </a:r>
          </a:p>
          <a:p>
            <a:pPr lvl="1"/>
            <a:r>
              <a:rPr lang="en-US" dirty="0" smtClean="0">
                <a:latin typeface="+mn-lt"/>
              </a:rPr>
              <a:t>Potential for link aggregation</a:t>
            </a:r>
          </a:p>
          <a:p>
            <a:pPr lvl="1"/>
            <a:r>
              <a:rPr lang="en-US" dirty="0" smtClean="0">
                <a:latin typeface="+mn-lt"/>
              </a:rPr>
              <a:t>Enable new use cases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7136780" y="750849"/>
            <a:ext cx="1308410" cy="78801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  <a:latin typeface="+mj-lt"/>
              </a:rPr>
              <a:t>STA 1</a:t>
            </a:r>
            <a:endParaRPr lang="en-US" sz="1600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7136780" y="3408556"/>
            <a:ext cx="1308410" cy="78801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  <a:latin typeface="+mj-lt"/>
              </a:rPr>
              <a:t>STA 2</a:t>
            </a:r>
            <a:endParaRPr lang="en-US" sz="1600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7441580" y="1538868"/>
            <a:ext cx="215591" cy="1869688"/>
          </a:xfrm>
          <a:prstGeom prst="up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latin typeface="+mj-lt"/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7939152" y="1538868"/>
            <a:ext cx="215591" cy="1869688"/>
          </a:xfrm>
          <a:prstGeom prst="up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7479" y="1910225"/>
            <a:ext cx="246221" cy="854926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2"/>
                </a:solidFill>
                <a:latin typeface="+mj-lt"/>
                <a:cs typeface="Neo Sans Intel"/>
              </a:rPr>
              <a:t>Link 1</a:t>
            </a:r>
            <a:endParaRPr lang="en-US" sz="1600" dirty="0" err="1" smtClean="0">
              <a:solidFill>
                <a:schemeClr val="tx2"/>
              </a:solidFill>
              <a:latin typeface="+mj-lt"/>
              <a:cs typeface="Neo Sans Inte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98969" y="2108274"/>
            <a:ext cx="246221" cy="854926"/>
          </a:xfrm>
          <a:prstGeom prst="rect">
            <a:avLst/>
          </a:prstGeom>
          <a:noFill/>
        </p:spPr>
        <p:txBody>
          <a:bodyPr vert="vert"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2"/>
                </a:solidFill>
                <a:latin typeface="+mj-lt"/>
                <a:cs typeface="Neo Sans Intel"/>
              </a:rPr>
              <a:t>Link 2</a:t>
            </a:r>
            <a:endParaRPr lang="en-US" sz="1600" dirty="0" err="1" smtClean="0">
              <a:solidFill>
                <a:schemeClr val="tx2"/>
              </a:solidFill>
              <a:latin typeface="+mj-lt"/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17650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 13"/>
          <p:cNvSpPr>
            <a:spLocks noChangeArrowheads="1"/>
          </p:cNvSpPr>
          <p:nvPr/>
        </p:nvSpPr>
        <p:spPr bwMode="auto">
          <a:xfrm>
            <a:off x="381020" y="2905853"/>
            <a:ext cx="932656" cy="17561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560"/>
            <a:ext cx="8229600" cy="529661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Complicated life of a device with co-located radios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20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7425" y="1165613"/>
            <a:ext cx="8114701" cy="1074633"/>
          </a:xfrm>
        </p:spPr>
        <p:txBody>
          <a:bodyPr>
            <a:noAutofit/>
          </a:bodyPr>
          <a:lstStyle/>
          <a:p>
            <a:r>
              <a:rPr lang="en-US" sz="1400" dirty="0">
                <a:latin typeface="+mn-lt"/>
              </a:rPr>
              <a:t>May need to impose constraints on </a:t>
            </a:r>
            <a:r>
              <a:rPr lang="en-US" sz="1400" dirty="0" smtClean="0">
                <a:latin typeface="+mn-lt"/>
              </a:rPr>
              <a:t>concurrent TX/RX </a:t>
            </a:r>
            <a:r>
              <a:rPr lang="en-US" sz="1400" dirty="0">
                <a:latin typeface="+mn-lt"/>
              </a:rPr>
              <a:t>operations </a:t>
            </a:r>
            <a:r>
              <a:rPr lang="en-US" sz="1400" dirty="0" smtClean="0">
                <a:latin typeface="+mn-lt"/>
              </a:rPr>
              <a:t>on different bands</a:t>
            </a:r>
          </a:p>
          <a:p>
            <a:pPr lvl="1"/>
            <a:r>
              <a:rPr lang="en-US" sz="1200" dirty="0" smtClean="0">
                <a:latin typeface="+mn-lt"/>
              </a:rPr>
              <a:t>For, example, interference across links/radios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- TX on band 1 can impact radio on band 2 (and vice versa). </a:t>
            </a:r>
          </a:p>
          <a:p>
            <a:pPr lvl="1"/>
            <a:r>
              <a:rPr lang="en-US" sz="1200" dirty="0" smtClean="0">
                <a:latin typeface="+mn-lt"/>
              </a:rPr>
              <a:t>Devices radio capabilities / implementation may not allow for concurrent operation</a:t>
            </a:r>
          </a:p>
          <a:p>
            <a:r>
              <a:rPr lang="en-US" sz="1400" dirty="0" smtClean="0">
                <a:latin typeface="+mn-lt"/>
              </a:rPr>
              <a:t>No TX operation is possible on band1 if band 2 is busy with RX operation and vice versa</a:t>
            </a:r>
          </a:p>
          <a:p>
            <a:pPr lvl="1"/>
            <a:endParaRPr lang="en-US" sz="1200" dirty="0" smtClean="0">
              <a:latin typeface="+mn-lt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150360" y="3238118"/>
            <a:ext cx="7697787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150360" y="4363248"/>
            <a:ext cx="7697787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TextBox 1115"/>
          <p:cNvSpPr txBox="1"/>
          <p:nvPr/>
        </p:nvSpPr>
        <p:spPr>
          <a:xfrm>
            <a:off x="1324862" y="3045699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band 1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1324862" y="4148921"/>
            <a:ext cx="59074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band 2</a:t>
            </a:r>
          </a:p>
        </p:txBody>
      </p:sp>
      <p:sp>
        <p:nvSpPr>
          <p:cNvPr id="1117" name="Flowchart: Alternate Process 1116"/>
          <p:cNvSpPr/>
          <p:nvPr/>
        </p:nvSpPr>
        <p:spPr>
          <a:xfrm>
            <a:off x="607425" y="3086768"/>
            <a:ext cx="510285" cy="300813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AP1</a:t>
            </a:r>
          </a:p>
        </p:txBody>
      </p:sp>
      <p:sp>
        <p:nvSpPr>
          <p:cNvPr id="269" name="Flowchart: Alternate Process 268"/>
          <p:cNvSpPr/>
          <p:nvPr/>
        </p:nvSpPr>
        <p:spPr>
          <a:xfrm>
            <a:off x="613009" y="4214142"/>
            <a:ext cx="510285" cy="300813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AP2</a:t>
            </a:r>
          </a:p>
        </p:txBody>
      </p:sp>
      <p:sp>
        <p:nvSpPr>
          <p:cNvPr id="1118" name="Rectangle 1117"/>
          <p:cNvSpPr/>
          <p:nvPr/>
        </p:nvSpPr>
        <p:spPr>
          <a:xfrm>
            <a:off x="2167018" y="3083584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2363075" y="308358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0" name="Rectangle 13"/>
          <p:cNvSpPr>
            <a:spLocks noChangeArrowheads="1"/>
          </p:cNvSpPr>
          <p:nvPr/>
        </p:nvSpPr>
        <p:spPr bwMode="auto">
          <a:xfrm>
            <a:off x="2959183" y="2498031"/>
            <a:ext cx="1445115" cy="731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70" name="Rectangle 369"/>
          <p:cNvSpPr/>
          <p:nvPr/>
        </p:nvSpPr>
        <p:spPr>
          <a:xfrm>
            <a:off x="2560353" y="308358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1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1" name="Rectangle 370"/>
          <p:cNvSpPr/>
          <p:nvPr/>
        </p:nvSpPr>
        <p:spPr>
          <a:xfrm>
            <a:off x="2757631" y="308358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0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2" name="Rectangle 371"/>
          <p:cNvSpPr/>
          <p:nvPr/>
        </p:nvSpPr>
        <p:spPr>
          <a:xfrm>
            <a:off x="4807430" y="3087728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3" name="Rectangle 372"/>
          <p:cNvSpPr/>
          <p:nvPr/>
        </p:nvSpPr>
        <p:spPr>
          <a:xfrm>
            <a:off x="5003487" y="308772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4" name="Rectangle 373"/>
          <p:cNvSpPr/>
          <p:nvPr/>
        </p:nvSpPr>
        <p:spPr>
          <a:xfrm>
            <a:off x="5200765" y="308772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1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5" name="Rectangle 374"/>
          <p:cNvSpPr/>
          <p:nvPr/>
        </p:nvSpPr>
        <p:spPr>
          <a:xfrm>
            <a:off x="5398043" y="308772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0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1119" name="Rectangle 1118"/>
          <p:cNvSpPr/>
          <p:nvPr/>
        </p:nvSpPr>
        <p:spPr>
          <a:xfrm>
            <a:off x="2960343" y="2970881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377" name="Rectangle 376"/>
          <p:cNvSpPr/>
          <p:nvPr/>
        </p:nvSpPr>
        <p:spPr>
          <a:xfrm>
            <a:off x="3842695" y="2972264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78" name="Rectangle 13"/>
          <p:cNvSpPr>
            <a:spLocks noChangeArrowheads="1"/>
          </p:cNvSpPr>
          <p:nvPr/>
        </p:nvSpPr>
        <p:spPr bwMode="auto">
          <a:xfrm>
            <a:off x="1926791" y="3625041"/>
            <a:ext cx="3246285" cy="731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80" name="Rectangle 379"/>
          <p:cNvSpPr/>
          <p:nvPr/>
        </p:nvSpPr>
        <p:spPr>
          <a:xfrm>
            <a:off x="3236891" y="4100488"/>
            <a:ext cx="735069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Rx data</a:t>
            </a:r>
          </a:p>
        </p:txBody>
      </p:sp>
      <p:cxnSp>
        <p:nvCxnSpPr>
          <p:cNvPr id="161" name="Straight Connector 160"/>
          <p:cNvCxnSpPr/>
          <p:nvPr/>
        </p:nvCxnSpPr>
        <p:spPr>
          <a:xfrm>
            <a:off x="3652067" y="2802394"/>
            <a:ext cx="0" cy="1726009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3017098" y="2530884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386" name="TextBox 385"/>
          <p:cNvSpPr txBox="1"/>
          <p:nvPr/>
        </p:nvSpPr>
        <p:spPr>
          <a:xfrm>
            <a:off x="2279212" y="3665398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387" name="Rectangle 386"/>
          <p:cNvSpPr/>
          <p:nvPr/>
        </p:nvSpPr>
        <p:spPr>
          <a:xfrm>
            <a:off x="5176787" y="4205715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88" name="Rectangle 387"/>
          <p:cNvSpPr/>
          <p:nvPr/>
        </p:nvSpPr>
        <p:spPr>
          <a:xfrm>
            <a:off x="5372844" y="4205714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2" name="Rectangle 391"/>
          <p:cNvSpPr/>
          <p:nvPr/>
        </p:nvSpPr>
        <p:spPr>
          <a:xfrm>
            <a:off x="4870795" y="4107286"/>
            <a:ext cx="29606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393" name="Rectangle 392"/>
          <p:cNvSpPr/>
          <p:nvPr/>
        </p:nvSpPr>
        <p:spPr>
          <a:xfrm>
            <a:off x="4608205" y="308772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94" name="Rectangle 13"/>
          <p:cNvSpPr>
            <a:spLocks noChangeArrowheads="1"/>
          </p:cNvSpPr>
          <p:nvPr/>
        </p:nvSpPr>
        <p:spPr bwMode="auto">
          <a:xfrm>
            <a:off x="5603592" y="2502195"/>
            <a:ext cx="3244555" cy="731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95" name="Rectangle 13"/>
          <p:cNvSpPr>
            <a:spLocks noChangeArrowheads="1"/>
          </p:cNvSpPr>
          <p:nvPr/>
        </p:nvSpPr>
        <p:spPr bwMode="auto">
          <a:xfrm>
            <a:off x="5571282" y="3624982"/>
            <a:ext cx="3276865" cy="731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96" name="Rectangle 395"/>
          <p:cNvSpPr/>
          <p:nvPr/>
        </p:nvSpPr>
        <p:spPr>
          <a:xfrm>
            <a:off x="4408095" y="308945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5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97" name="Rectangle 396"/>
          <p:cNvSpPr/>
          <p:nvPr/>
        </p:nvSpPr>
        <p:spPr>
          <a:xfrm>
            <a:off x="5571282" y="4100936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398" name="Rectangle 397"/>
          <p:cNvSpPr/>
          <p:nvPr/>
        </p:nvSpPr>
        <p:spPr>
          <a:xfrm>
            <a:off x="6342124" y="4102319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99" name="Rectangle 398"/>
          <p:cNvSpPr/>
          <p:nvPr/>
        </p:nvSpPr>
        <p:spPr>
          <a:xfrm>
            <a:off x="7067952" y="4105903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0" name="Rectangle 399"/>
          <p:cNvSpPr/>
          <p:nvPr/>
        </p:nvSpPr>
        <p:spPr>
          <a:xfrm>
            <a:off x="7831360" y="4107286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1" name="Rectangle 400"/>
          <p:cNvSpPr/>
          <p:nvPr/>
        </p:nvSpPr>
        <p:spPr>
          <a:xfrm>
            <a:off x="5609280" y="2957800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2" name="Rectangle 401"/>
          <p:cNvSpPr/>
          <p:nvPr/>
        </p:nvSpPr>
        <p:spPr>
          <a:xfrm>
            <a:off x="6380122" y="2959183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3" name="Rectangle 402"/>
          <p:cNvSpPr/>
          <p:nvPr/>
        </p:nvSpPr>
        <p:spPr>
          <a:xfrm>
            <a:off x="7105950" y="2962767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4" name="Rectangle 403"/>
          <p:cNvSpPr/>
          <p:nvPr/>
        </p:nvSpPr>
        <p:spPr>
          <a:xfrm>
            <a:off x="7869358" y="2964150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5" name="TextBox 404"/>
          <p:cNvSpPr txBox="1"/>
          <p:nvPr/>
        </p:nvSpPr>
        <p:spPr>
          <a:xfrm>
            <a:off x="5726178" y="2549269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406" name="TextBox 405"/>
          <p:cNvSpPr txBox="1"/>
          <p:nvPr/>
        </p:nvSpPr>
        <p:spPr>
          <a:xfrm>
            <a:off x="5623367" y="3686101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26868" y="4093962"/>
            <a:ext cx="751728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741102" y="4100488"/>
            <a:ext cx="402869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036806" y="4100488"/>
            <a:ext cx="420805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>
                <a:solidFill>
                  <a:schemeClr val="tx1"/>
                </a:solidFill>
              </a:rPr>
              <a:t>Tx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037110" y="2802393"/>
            <a:ext cx="0" cy="1726009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457611" y="2802393"/>
            <a:ext cx="0" cy="1726009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1" idx="0"/>
            <a:endCxn id="380" idx="2"/>
          </p:cNvCxnSpPr>
          <p:nvPr/>
        </p:nvCxnSpPr>
        <p:spPr>
          <a:xfrm>
            <a:off x="2942537" y="4100488"/>
            <a:ext cx="661889" cy="257345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953505" y="4109264"/>
            <a:ext cx="695998" cy="250372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2960940" y="2788946"/>
            <a:ext cx="0" cy="1726009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016132" y="2977347"/>
            <a:ext cx="367334" cy="250879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4027100" y="2964150"/>
            <a:ext cx="357153" cy="272345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516662" y="4100487"/>
            <a:ext cx="308107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>
                <a:solidFill>
                  <a:schemeClr val="tx1"/>
                </a:solidFill>
              </a:rPr>
              <a:t>Tx</a:t>
            </a:r>
            <a:endParaRPr lang="en-US" sz="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2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Simulation setup.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21</a:t>
            </a:fld>
            <a:endParaRPr lang="en-US" sz="1200" dirty="0">
              <a:latin typeface="+mn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610718" y="1224422"/>
            <a:ext cx="822960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000" dirty="0" smtClean="0">
                <a:latin typeface="+mj-lt"/>
              </a:rPr>
              <a:t>Traffic load, PHY </a:t>
            </a:r>
            <a:r>
              <a:rPr lang="en-US" sz="2000" dirty="0" err="1" smtClean="0">
                <a:latin typeface="+mj-lt"/>
              </a:rPr>
              <a:t>config</a:t>
            </a:r>
            <a:r>
              <a:rPr lang="en-US" sz="2000" dirty="0" smtClean="0">
                <a:latin typeface="+mj-lt"/>
              </a:rPr>
              <a:t>, etc. is the same as before </a:t>
            </a:r>
          </a:p>
          <a:p>
            <a:pPr marL="285750" indent="-285750"/>
            <a:r>
              <a:rPr lang="en-US" sz="2000" dirty="0" smtClean="0">
                <a:latin typeface="+mj-lt"/>
              </a:rPr>
              <a:t>Semi-synchronous with restrictions mode of operation – “restricted join”</a:t>
            </a:r>
          </a:p>
          <a:p>
            <a:pPr marL="285750" indent="-285750"/>
            <a:r>
              <a:rPr lang="en-US" sz="2000" dirty="0" smtClean="0">
                <a:latin typeface="+mj-lt"/>
              </a:rPr>
              <a:t>Asynchronous with restrictions mode of operation – “restricted </a:t>
            </a:r>
            <a:r>
              <a:rPr lang="en-US" sz="2000" dirty="0" err="1" smtClean="0">
                <a:latin typeface="+mj-lt"/>
              </a:rPr>
              <a:t>async</a:t>
            </a:r>
            <a:r>
              <a:rPr lang="en-US" sz="2000" dirty="0" smtClean="0">
                <a:latin typeface="+mj-lt"/>
              </a:rPr>
              <a:t>”</a:t>
            </a:r>
          </a:p>
          <a:p>
            <a:pPr marL="285750" indent="-285750"/>
            <a:r>
              <a:rPr lang="en-US" sz="2000" dirty="0" smtClean="0">
                <a:latin typeface="+mj-lt"/>
              </a:rPr>
              <a:t>Channel access rules / TX operations restrictions/constraints</a:t>
            </a:r>
          </a:p>
          <a:p>
            <a:pPr marL="465750" lvl="1" indent="-285750"/>
            <a:r>
              <a:rPr lang="en-US" sz="1800" dirty="0">
                <a:latin typeface="+mj-lt"/>
              </a:rPr>
              <a:t>Device has to meet the constraints by truncating or </a:t>
            </a:r>
            <a:r>
              <a:rPr lang="en-US" sz="1800" dirty="0" smtClean="0">
                <a:latin typeface="+mj-lt"/>
              </a:rPr>
              <a:t>deferring own TX operations</a:t>
            </a:r>
            <a:r>
              <a:rPr lang="en-US" sz="1600" dirty="0" smtClean="0">
                <a:latin typeface="+mj-lt"/>
              </a:rPr>
              <a:t> </a:t>
            </a:r>
          </a:p>
          <a:p>
            <a:pPr marL="826475" lvl="3" indent="-285750"/>
            <a:r>
              <a:rPr lang="en-US" sz="1400" dirty="0" smtClean="0">
                <a:latin typeface="+mj-lt"/>
              </a:rPr>
              <a:t>Suspend\restart </a:t>
            </a:r>
            <a:r>
              <a:rPr lang="en-US" sz="1400" dirty="0" err="1" smtClean="0">
                <a:latin typeface="+mj-lt"/>
              </a:rPr>
              <a:t>backoff</a:t>
            </a:r>
            <a:r>
              <a:rPr lang="en-US" sz="1400" dirty="0" smtClean="0">
                <a:latin typeface="+mj-lt"/>
              </a:rPr>
              <a:t> during possible overlapping operation</a:t>
            </a:r>
          </a:p>
          <a:p>
            <a:pPr marL="826475" lvl="3" indent="-285750"/>
            <a:r>
              <a:rPr lang="en-US" dirty="0" smtClean="0">
                <a:latin typeface="+mj-lt"/>
              </a:rPr>
              <a:t>If the other Device in TX state, limit own TX duration to match end of the other AP transmission</a:t>
            </a:r>
          </a:p>
          <a:p>
            <a:pPr marL="647088" lvl="2" indent="-285750"/>
            <a:endParaRPr lang="en-US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2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22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417" y="1021222"/>
            <a:ext cx="7897370" cy="368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06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23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268" y="941878"/>
            <a:ext cx="8064500" cy="376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24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28" y="941878"/>
            <a:ext cx="8096250" cy="377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50"/>
            <a:ext cx="8229600" cy="47098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Chances of synchronous operation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25</a:t>
            </a:fld>
            <a:endParaRPr lang="en-US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403" y="1034822"/>
            <a:ext cx="7781397" cy="37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10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49"/>
            <a:ext cx="8229600" cy="49967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DL/UL mix  </a:t>
            </a:r>
            <a:r>
              <a:rPr lang="en-US" dirty="0">
                <a:latin typeface="+mn-lt"/>
              </a:rPr>
              <a:t>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26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2" y="1021222"/>
            <a:ext cx="7581900" cy="372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49"/>
            <a:ext cx="8229600" cy="49967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DL/UL mix  </a:t>
            </a:r>
            <a:r>
              <a:rPr lang="en-US" dirty="0">
                <a:latin typeface="+mn-lt"/>
              </a:rPr>
              <a:t>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27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79" y="884363"/>
            <a:ext cx="7829021" cy="384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49"/>
            <a:ext cx="8229600" cy="49967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DL/UL mix  </a:t>
            </a:r>
            <a:r>
              <a:rPr lang="en-US" dirty="0">
                <a:latin typeface="+mn-lt"/>
              </a:rPr>
              <a:t>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28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52" y="1069045"/>
            <a:ext cx="7480300" cy="366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07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6463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Chances of synchronous operation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29</a:t>
            </a:fld>
            <a:endParaRPr lang="en-US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525" y="1059895"/>
            <a:ext cx="7346950" cy="365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55767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Multi-link operation benefits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3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247622"/>
            <a:ext cx="6390720" cy="338253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Obvious throughput performance numbers</a:t>
            </a:r>
          </a:p>
          <a:p>
            <a:pPr lvl="1"/>
            <a:r>
              <a:rPr lang="en-US" dirty="0" err="1" smtClean="0">
                <a:latin typeface="+mj-lt"/>
              </a:rPr>
              <a:t>Mediatek</a:t>
            </a:r>
            <a:r>
              <a:rPr lang="en-US" dirty="0" smtClean="0">
                <a:latin typeface="+mj-lt"/>
              </a:rPr>
              <a:t> in their simulations claim throughput gain of up to </a:t>
            </a:r>
            <a:r>
              <a:rPr lang="en-US" b="1" dirty="0" smtClean="0">
                <a:latin typeface="+mj-lt"/>
              </a:rPr>
              <a:t>2x-5x</a:t>
            </a:r>
            <a:r>
              <a:rPr lang="en-US" dirty="0" smtClean="0">
                <a:latin typeface="+mj-lt"/>
              </a:rPr>
              <a:t> gain depending on link load &amp; configuration</a:t>
            </a:r>
          </a:p>
          <a:p>
            <a:pPr lvl="1"/>
            <a:r>
              <a:rPr lang="en-US" dirty="0" smtClean="0">
                <a:latin typeface="+mj-lt"/>
              </a:rPr>
              <a:t>Qualcomm in their simulations claim </a:t>
            </a:r>
            <a:r>
              <a:rPr lang="en-US" b="1" dirty="0" smtClean="0">
                <a:latin typeface="+mj-lt"/>
              </a:rPr>
              <a:t>1.1x-2.3x</a:t>
            </a:r>
            <a:r>
              <a:rPr lang="en-US" dirty="0" smtClean="0">
                <a:latin typeface="+mj-lt"/>
              </a:rPr>
              <a:t> depending on links load</a:t>
            </a:r>
          </a:p>
          <a:p>
            <a:pPr lvl="1"/>
            <a:r>
              <a:rPr lang="en-US" dirty="0" smtClean="0">
                <a:latin typeface="+mj-lt"/>
              </a:rPr>
              <a:t>Simple math says you can have </a:t>
            </a:r>
            <a:r>
              <a:rPr lang="en-US" b="1" dirty="0" smtClean="0">
                <a:latin typeface="+mj-lt"/>
              </a:rPr>
              <a:t>2x</a:t>
            </a:r>
            <a:r>
              <a:rPr lang="en-US" dirty="0" smtClean="0">
                <a:latin typeface="+mj-lt"/>
              </a:rPr>
              <a:t> more water over 2 pipe than over 1 pipe</a:t>
            </a:r>
          </a:p>
          <a:p>
            <a:pPr lvl="2"/>
            <a:r>
              <a:rPr lang="en-US" sz="1400" dirty="0" smtClean="0">
                <a:latin typeface="+mj-lt"/>
              </a:rPr>
              <a:t>Scales linearly with number of pipes</a:t>
            </a:r>
          </a:p>
          <a:p>
            <a:pPr lvl="1"/>
            <a:r>
              <a:rPr lang="en-US" dirty="0" smtClean="0">
                <a:latin typeface="+mj-lt"/>
              </a:rPr>
              <a:t>Our internal simulations show the same 2x throughput gain over two links </a:t>
            </a:r>
          </a:p>
          <a:p>
            <a:pPr lvl="2"/>
            <a:r>
              <a:rPr lang="en-US" sz="1400" dirty="0" smtClean="0">
                <a:latin typeface="+mj-lt"/>
              </a:rPr>
              <a:t>2x in ideal case</a:t>
            </a:r>
          </a:p>
          <a:p>
            <a:pPr lvl="2"/>
            <a:r>
              <a:rPr lang="en-US" sz="1400" dirty="0" smtClean="0">
                <a:latin typeface="+mj-lt"/>
              </a:rPr>
              <a:t>Less with extra load on each link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Expected delay gain</a:t>
            </a:r>
          </a:p>
          <a:p>
            <a:pPr lvl="1"/>
            <a:r>
              <a:rPr lang="en-US" dirty="0" smtClean="0">
                <a:latin typeface="+mj-lt"/>
              </a:rPr>
              <a:t>Theoretically up to 2x reduction of ETE delay but practically less</a:t>
            </a:r>
          </a:p>
          <a:p>
            <a:pPr lvl="1"/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7136780" y="750849"/>
            <a:ext cx="1308410" cy="78801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  <a:latin typeface="+mj-lt"/>
              </a:rPr>
              <a:t>STA 1</a:t>
            </a:r>
            <a:endParaRPr lang="en-US" sz="1600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7136780" y="3408556"/>
            <a:ext cx="1308410" cy="78801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  <a:latin typeface="+mj-lt"/>
              </a:rPr>
              <a:t>STA 2</a:t>
            </a:r>
            <a:endParaRPr lang="en-US" sz="1600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7441580" y="1538868"/>
            <a:ext cx="215591" cy="1869688"/>
          </a:xfrm>
          <a:prstGeom prst="up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latin typeface="+mj-lt"/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7939152" y="1538868"/>
            <a:ext cx="215591" cy="1869688"/>
          </a:xfrm>
          <a:prstGeom prst="up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7479" y="1910225"/>
            <a:ext cx="246221" cy="854926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2"/>
                </a:solidFill>
                <a:latin typeface="+mj-lt"/>
                <a:cs typeface="Neo Sans Intel"/>
              </a:rPr>
              <a:t>Link 1</a:t>
            </a:r>
            <a:endParaRPr lang="en-US" sz="1600" dirty="0" err="1" smtClean="0">
              <a:solidFill>
                <a:schemeClr val="tx2"/>
              </a:solidFill>
              <a:latin typeface="+mj-lt"/>
              <a:cs typeface="Neo Sans Inte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98969" y="2108274"/>
            <a:ext cx="246221" cy="854926"/>
          </a:xfrm>
          <a:prstGeom prst="rect">
            <a:avLst/>
          </a:prstGeom>
          <a:noFill/>
        </p:spPr>
        <p:txBody>
          <a:bodyPr vert="vert"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2"/>
                </a:solidFill>
                <a:latin typeface="+mj-lt"/>
                <a:cs typeface="Neo Sans Intel"/>
              </a:rPr>
              <a:t>Link 2</a:t>
            </a:r>
            <a:endParaRPr lang="en-US" sz="1600" dirty="0" err="1" smtClean="0">
              <a:solidFill>
                <a:schemeClr val="tx2"/>
              </a:solidFill>
              <a:latin typeface="+mj-lt"/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6059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Conclusion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30</a:t>
            </a:fld>
            <a:endParaRPr lang="en-US" dirty="0">
              <a:latin typeface="+mn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679450" y="1136650"/>
            <a:ext cx="7753350" cy="3505200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For STAs </a:t>
            </a:r>
            <a:r>
              <a:rPr lang="en-US" dirty="0" smtClean="0">
                <a:latin typeface="+mn-lt"/>
              </a:rPr>
              <a:t>without </a:t>
            </a:r>
            <a:r>
              <a:rPr lang="en-US" dirty="0" err="1" smtClean="0">
                <a:latin typeface="+mn-lt"/>
              </a:rPr>
              <a:t>Tx</a:t>
            </a:r>
            <a:r>
              <a:rPr lang="en-US" dirty="0" smtClean="0">
                <a:latin typeface="+mn-lt"/>
              </a:rPr>
              <a:t>/Rx </a:t>
            </a:r>
            <a:r>
              <a:rPr lang="en-US" dirty="0">
                <a:latin typeface="+mn-lt"/>
              </a:rPr>
              <a:t>constraints, </a:t>
            </a:r>
            <a:r>
              <a:rPr lang="en-US" dirty="0" err="1">
                <a:latin typeface="+mn-lt"/>
              </a:rPr>
              <a:t>asynchronized</a:t>
            </a:r>
            <a:r>
              <a:rPr lang="en-US" dirty="0">
                <a:latin typeface="+mn-lt"/>
              </a:rPr>
              <a:t> access </a:t>
            </a:r>
            <a:r>
              <a:rPr lang="en-US" dirty="0" smtClean="0">
                <a:latin typeface="+mn-lt"/>
              </a:rPr>
              <a:t>performs very well, as expected</a:t>
            </a:r>
            <a:endParaRPr lang="en-US" dirty="0">
              <a:latin typeface="+mn-lt"/>
            </a:endParaRPr>
          </a:p>
          <a:p>
            <a:pPr marL="645750" lvl="1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For STAs that have </a:t>
            </a:r>
            <a:r>
              <a:rPr lang="en-US" dirty="0" err="1" smtClean="0">
                <a:latin typeface="+mn-lt"/>
              </a:rPr>
              <a:t>Tx</a:t>
            </a:r>
            <a:r>
              <a:rPr lang="en-US" dirty="0" smtClean="0">
                <a:latin typeface="+mn-lt"/>
              </a:rPr>
              <a:t>/Rx constraints, </a:t>
            </a:r>
            <a:r>
              <a:rPr lang="en-US" dirty="0" err="1" smtClean="0">
                <a:latin typeface="+mn-lt"/>
              </a:rPr>
              <a:t>asynchronized</a:t>
            </a:r>
            <a:r>
              <a:rPr lang="en-US" dirty="0" smtClean="0">
                <a:latin typeface="+mn-lt"/>
              </a:rPr>
              <a:t> access with restrictions preform much better than fully synchronized access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Average performance gain from multi-link operation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Asynchronous </a:t>
            </a:r>
            <a:r>
              <a:rPr lang="en-US" dirty="0">
                <a:latin typeface="+mn-lt"/>
              </a:rPr>
              <a:t>operation, DL case: </a:t>
            </a:r>
            <a:r>
              <a:rPr lang="en-US" dirty="0" smtClean="0">
                <a:latin typeface="+mn-lt"/>
              </a:rPr>
              <a:t>2.07x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Asynchronous </a:t>
            </a:r>
            <a:r>
              <a:rPr lang="en-US" dirty="0">
                <a:latin typeface="+mn-lt"/>
              </a:rPr>
              <a:t>operation, DL / UL mix case: </a:t>
            </a:r>
            <a:r>
              <a:rPr lang="en-US" dirty="0" smtClean="0">
                <a:latin typeface="+mn-lt"/>
              </a:rPr>
              <a:t>2.02x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Semi-asynchronous operation, DL case: 2.28x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Semi-asynchronous operation, DL </a:t>
            </a:r>
            <a:r>
              <a:rPr lang="en-US" dirty="0" smtClean="0">
                <a:latin typeface="+mn-lt"/>
              </a:rPr>
              <a:t>/ UL mix case</a:t>
            </a:r>
            <a:r>
              <a:rPr lang="en-US" dirty="0">
                <a:latin typeface="+mn-lt"/>
              </a:rPr>
              <a:t>: </a:t>
            </a:r>
            <a:r>
              <a:rPr lang="en-US" dirty="0" smtClean="0">
                <a:latin typeface="+mn-lt"/>
              </a:rPr>
              <a:t>2.22x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Restricted asynchronous </a:t>
            </a:r>
            <a:r>
              <a:rPr lang="en-US" dirty="0">
                <a:latin typeface="+mn-lt"/>
              </a:rPr>
              <a:t>operation, DL case: </a:t>
            </a:r>
            <a:r>
              <a:rPr lang="en-US" dirty="0" smtClean="0">
                <a:latin typeface="+mn-lt"/>
              </a:rPr>
              <a:t>1.91x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Restricted asynchronous operation</a:t>
            </a:r>
            <a:r>
              <a:rPr lang="en-US" dirty="0">
                <a:latin typeface="+mn-lt"/>
              </a:rPr>
              <a:t>, DL / UL mix case: </a:t>
            </a:r>
            <a:r>
              <a:rPr lang="en-US" dirty="0" smtClean="0">
                <a:latin typeface="+mn-lt"/>
              </a:rPr>
              <a:t>2.09x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Restricted semi-synchronous operations , DL case : </a:t>
            </a:r>
            <a:r>
              <a:rPr lang="en-US" dirty="0" smtClean="0">
                <a:latin typeface="+mn-lt"/>
              </a:rPr>
              <a:t>2.22x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Restricted semi-synchronous operations , DL / UL </a:t>
            </a:r>
            <a:r>
              <a:rPr lang="en-US" dirty="0" smtClean="0">
                <a:latin typeface="+mn-lt"/>
              </a:rPr>
              <a:t>mix case </a:t>
            </a:r>
            <a:r>
              <a:rPr lang="en-US" dirty="0">
                <a:latin typeface="+mn-lt"/>
              </a:rPr>
              <a:t>: </a:t>
            </a:r>
            <a:r>
              <a:rPr lang="en-US" dirty="0" smtClean="0">
                <a:latin typeface="+mn-lt"/>
              </a:rPr>
              <a:t>2.21x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Completely synchronous </a:t>
            </a:r>
            <a:r>
              <a:rPr lang="en-US" dirty="0">
                <a:latin typeface="+mn-lt"/>
              </a:rPr>
              <a:t>operation, DL </a:t>
            </a:r>
            <a:r>
              <a:rPr lang="en-US" dirty="0" smtClean="0">
                <a:latin typeface="+mn-lt"/>
              </a:rPr>
              <a:t>case: 1.27x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Completely synchronous </a:t>
            </a:r>
            <a:r>
              <a:rPr lang="en-US" dirty="0">
                <a:latin typeface="+mn-lt"/>
              </a:rPr>
              <a:t>operation, DL / UL mix case: </a:t>
            </a:r>
            <a:r>
              <a:rPr lang="en-US" dirty="0" smtClean="0">
                <a:latin typeface="+mn-lt"/>
              </a:rPr>
              <a:t>1.29x </a:t>
            </a:r>
          </a:p>
        </p:txBody>
      </p:sp>
    </p:spTree>
    <p:extLst>
      <p:ext uri="{BB962C8B-B14F-4D97-AF65-F5344CB8AC3E}">
        <p14:creationId xmlns:p14="http://schemas.microsoft.com/office/powerpoint/2010/main" val="7248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40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Multi-link operation assumptions and classification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4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266902"/>
            <a:ext cx="8231187" cy="338253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Assumptions</a:t>
            </a:r>
          </a:p>
          <a:p>
            <a:pPr lvl="1"/>
            <a:r>
              <a:rPr lang="en-US" dirty="0" smtClean="0">
                <a:latin typeface="+mn-lt"/>
              </a:rPr>
              <a:t>A multi-link capable device perform channel access on multiple channels independently</a:t>
            </a:r>
          </a:p>
          <a:p>
            <a:pPr lvl="1"/>
            <a:r>
              <a:rPr lang="en-US" dirty="0" smtClean="0">
                <a:latin typeface="+mn-lt"/>
              </a:rPr>
              <a:t>A multi-link device after obtaining TXOP on multiple bands/channels can transmit frames to the receiver(s) over multiple links</a:t>
            </a:r>
          </a:p>
          <a:p>
            <a:r>
              <a:rPr lang="en-US" dirty="0" smtClean="0">
                <a:latin typeface="+mn-lt"/>
              </a:rPr>
              <a:t>Classification</a:t>
            </a:r>
          </a:p>
          <a:p>
            <a:pPr lvl="1"/>
            <a:r>
              <a:rPr lang="en-US" dirty="0" smtClean="0">
                <a:latin typeface="+mn-lt"/>
              </a:rPr>
              <a:t>Synchronous operation</a:t>
            </a:r>
          </a:p>
          <a:p>
            <a:pPr lvl="1"/>
            <a:r>
              <a:rPr lang="en-US" dirty="0" smtClean="0">
                <a:latin typeface="+mn-lt"/>
              </a:rPr>
              <a:t>Asynchronous operation</a:t>
            </a:r>
          </a:p>
          <a:p>
            <a:pPr lvl="1"/>
            <a:r>
              <a:rPr lang="en-US" dirty="0" smtClean="0">
                <a:latin typeface="+mn-lt"/>
              </a:rPr>
              <a:t>Semi-Asynchronous operation</a:t>
            </a:r>
          </a:p>
          <a:p>
            <a:pPr lvl="1"/>
            <a:r>
              <a:rPr lang="en-US" dirty="0" smtClean="0">
                <a:latin typeface="+mn-lt"/>
              </a:rPr>
              <a:t>Restricted operations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204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6808"/>
            <a:ext cx="8229600" cy="554414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Classification: Completely synchronous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5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082440"/>
            <a:ext cx="8231187" cy="438615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Existing 80+80 type operation</a:t>
            </a:r>
          </a:p>
        </p:txBody>
      </p:sp>
      <p:sp>
        <p:nvSpPr>
          <p:cNvPr id="369" name="Text Placeholder 3"/>
          <p:cNvSpPr txBox="1">
            <a:spLocks/>
          </p:cNvSpPr>
          <p:nvPr/>
        </p:nvSpPr>
        <p:spPr>
          <a:xfrm>
            <a:off x="418341" y="3496613"/>
            <a:ext cx="8231187" cy="16011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+mn-lt"/>
              </a:rPr>
              <a:t>Good old “where is my secondary channel” style</a:t>
            </a:r>
          </a:p>
          <a:p>
            <a:pPr lvl="1"/>
            <a:r>
              <a:rPr lang="en-US" sz="1200" dirty="0" smtClean="0">
                <a:latin typeface="+mn-lt"/>
              </a:rPr>
              <a:t>Perform contention on primary channel</a:t>
            </a:r>
          </a:p>
          <a:p>
            <a:pPr lvl="1"/>
            <a:r>
              <a:rPr lang="en-US" sz="1200" dirty="0" smtClean="0">
                <a:latin typeface="+mn-lt"/>
              </a:rPr>
              <a:t>Do energy detect on secondary</a:t>
            </a:r>
          </a:p>
          <a:p>
            <a:pPr lvl="2"/>
            <a:r>
              <a:rPr lang="en-US" sz="1100" dirty="0" smtClean="0">
                <a:latin typeface="+mn-lt"/>
              </a:rPr>
              <a:t>If IDLE – transmit over two channels</a:t>
            </a:r>
          </a:p>
          <a:p>
            <a:pPr lvl="2"/>
            <a:r>
              <a:rPr lang="en-US" sz="1100" dirty="0" smtClean="0">
                <a:latin typeface="+mn-lt"/>
              </a:rPr>
              <a:t>If BUSY – transmit on primary only</a:t>
            </a:r>
          </a:p>
          <a:p>
            <a:pPr marL="0" indent="0">
              <a:buNone/>
            </a:pPr>
            <a:endParaRPr lang="en-US" sz="1400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55613" y="1724433"/>
            <a:ext cx="7990444" cy="1695847"/>
            <a:chOff x="284088" y="1280359"/>
            <a:chExt cx="8451907" cy="1122556"/>
          </a:xfrm>
        </p:grpSpPr>
        <p:sp>
          <p:nvSpPr>
            <p:cNvPr id="267" name="Rectangle 13"/>
            <p:cNvSpPr>
              <a:spLocks noChangeArrowheads="1"/>
            </p:cNvSpPr>
            <p:nvPr/>
          </p:nvSpPr>
          <p:spPr bwMode="auto">
            <a:xfrm>
              <a:off x="284088" y="12803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038208" y="1599285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8208" y="2055964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16" name="TextBox 1115"/>
            <p:cNvSpPr txBox="1"/>
            <p:nvPr/>
          </p:nvSpPr>
          <p:spPr>
            <a:xfrm>
              <a:off x="1367557" y="1392394"/>
              <a:ext cx="58505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361865" y="1841636"/>
              <a:ext cx="59074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117" name="Flowchart: Alternate Process 1116"/>
            <p:cNvSpPr/>
            <p:nvPr/>
          </p:nvSpPr>
          <p:spPr>
            <a:xfrm>
              <a:off x="486704" y="1446528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AP1</a:t>
              </a:r>
            </a:p>
          </p:txBody>
        </p:sp>
        <p:sp>
          <p:nvSpPr>
            <p:cNvPr id="269" name="Flowchart: Alternate Process 268"/>
            <p:cNvSpPr/>
            <p:nvPr/>
          </p:nvSpPr>
          <p:spPr>
            <a:xfrm>
              <a:off x="500857" y="1906858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AP2</a:t>
              </a:r>
            </a:p>
          </p:txBody>
        </p:sp>
        <p:sp>
          <p:nvSpPr>
            <p:cNvPr id="1118" name="Rectangle 1117"/>
            <p:cNvSpPr/>
            <p:nvPr/>
          </p:nvSpPr>
          <p:spPr>
            <a:xfrm>
              <a:off x="2060558" y="145258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256615" y="145258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454259" y="145380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649524" y="145416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80" name="Rectangle 13"/>
            <p:cNvSpPr>
              <a:spLocks noChangeArrowheads="1"/>
            </p:cNvSpPr>
            <p:nvPr/>
          </p:nvSpPr>
          <p:spPr bwMode="auto">
            <a:xfrm>
              <a:off x="2853230" y="1290904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4151255" y="143933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347312" y="143933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4544956" y="144055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98" name="Rectangle 13"/>
            <p:cNvSpPr>
              <a:spLocks noChangeArrowheads="1"/>
            </p:cNvSpPr>
            <p:nvPr/>
          </p:nvSpPr>
          <p:spPr bwMode="auto">
            <a:xfrm>
              <a:off x="6425657" y="1285417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0" name="Rectangle 13"/>
            <p:cNvSpPr>
              <a:spLocks noChangeArrowheads="1"/>
            </p:cNvSpPr>
            <p:nvPr/>
          </p:nvSpPr>
          <p:spPr bwMode="auto">
            <a:xfrm>
              <a:off x="2195501" y="1747361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3581533" y="1748737"/>
              <a:ext cx="1016407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2" name="Rectangle 13"/>
            <p:cNvSpPr>
              <a:spLocks noChangeArrowheads="1"/>
            </p:cNvSpPr>
            <p:nvPr/>
          </p:nvSpPr>
          <p:spPr bwMode="auto">
            <a:xfrm>
              <a:off x="4747929" y="1288002"/>
              <a:ext cx="89001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3" name="Rectangle 13"/>
            <p:cNvSpPr>
              <a:spLocks noChangeArrowheads="1"/>
            </p:cNvSpPr>
            <p:nvPr/>
          </p:nvSpPr>
          <p:spPr bwMode="auto">
            <a:xfrm>
              <a:off x="4734697" y="1737499"/>
              <a:ext cx="888200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632925" y="143886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828983" y="143885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26627" y="144008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21892" y="144044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4" name="Rectangle 13"/>
            <p:cNvSpPr>
              <a:spLocks noChangeArrowheads="1"/>
            </p:cNvSpPr>
            <p:nvPr/>
          </p:nvSpPr>
          <p:spPr bwMode="auto">
            <a:xfrm>
              <a:off x="5698665" y="1733881"/>
              <a:ext cx="1016407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08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557672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Classification: Completely asynchronous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6</a:t>
            </a:fld>
            <a:endParaRPr lang="en-US" sz="1200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9174" y="2837633"/>
            <a:ext cx="8229600" cy="1430053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+mn-lt"/>
              </a:rPr>
              <a:t>Perform contention independently on both links</a:t>
            </a:r>
          </a:p>
          <a:p>
            <a:r>
              <a:rPr lang="en-US" sz="1600" dirty="0" smtClean="0">
                <a:latin typeface="+mn-lt"/>
              </a:rPr>
              <a:t>Transmit/receive independently on both links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89174" y="1314534"/>
            <a:ext cx="7761467" cy="1229787"/>
            <a:chOff x="284088" y="3346459"/>
            <a:chExt cx="8778136" cy="1122556"/>
          </a:xfrm>
        </p:grpSpPr>
        <p:sp>
          <p:nvSpPr>
            <p:cNvPr id="329" name="Rectangle 13"/>
            <p:cNvSpPr>
              <a:spLocks noChangeArrowheads="1"/>
            </p:cNvSpPr>
            <p:nvPr/>
          </p:nvSpPr>
          <p:spPr bwMode="auto">
            <a:xfrm>
              <a:off x="284088" y="33464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0" name="Line 9"/>
            <p:cNvSpPr>
              <a:spLocks noChangeShapeType="1"/>
            </p:cNvSpPr>
            <p:nvPr/>
          </p:nvSpPr>
          <p:spPr bwMode="auto">
            <a:xfrm flipV="1">
              <a:off x="1038208" y="3671251"/>
              <a:ext cx="7905070" cy="1961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1" name="Line 10"/>
            <p:cNvSpPr>
              <a:spLocks noChangeShapeType="1"/>
            </p:cNvSpPr>
            <p:nvPr/>
          </p:nvSpPr>
          <p:spPr bwMode="auto">
            <a:xfrm flipV="1">
              <a:off x="1038208" y="4141459"/>
              <a:ext cx="8024016" cy="1034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1367557" y="3480797"/>
              <a:ext cx="585052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1361865" y="3930038"/>
              <a:ext cx="590743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334" name="Flowchart: Alternate Process 333"/>
            <p:cNvSpPr/>
            <p:nvPr/>
          </p:nvSpPr>
          <p:spPr>
            <a:xfrm>
              <a:off x="486704" y="3534930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AP1</a:t>
              </a:r>
            </a:p>
          </p:txBody>
        </p:sp>
        <p:sp>
          <p:nvSpPr>
            <p:cNvPr id="335" name="Flowchart: Alternate Process 334"/>
            <p:cNvSpPr/>
            <p:nvPr/>
          </p:nvSpPr>
          <p:spPr>
            <a:xfrm>
              <a:off x="500857" y="3995260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AP2</a:t>
              </a: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060558" y="354098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2256615" y="354098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2454259" y="354220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2649524" y="354257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5" name="Rectangle 13"/>
            <p:cNvSpPr>
              <a:spLocks noChangeArrowheads="1"/>
            </p:cNvSpPr>
            <p:nvPr/>
          </p:nvSpPr>
          <p:spPr bwMode="auto">
            <a:xfrm>
              <a:off x="2843200" y="3376154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4136210" y="352773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4332267" y="35277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8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4529911" y="352895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3242474" y="40050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3438531" y="400509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1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3636176" y="400617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2" name="Rectangle 13"/>
            <p:cNvSpPr>
              <a:spLocks noChangeArrowheads="1"/>
            </p:cNvSpPr>
            <p:nvPr/>
          </p:nvSpPr>
          <p:spPr bwMode="auto">
            <a:xfrm>
              <a:off x="4723587" y="3379668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6025702" y="352401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6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7" name="Rectangle 13"/>
            <p:cNvSpPr>
              <a:spLocks noChangeArrowheads="1"/>
            </p:cNvSpPr>
            <p:nvPr/>
          </p:nvSpPr>
          <p:spPr bwMode="auto">
            <a:xfrm>
              <a:off x="3835383" y="3850389"/>
              <a:ext cx="130492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8" name="Rectangle 13"/>
            <p:cNvSpPr>
              <a:spLocks noChangeArrowheads="1"/>
            </p:cNvSpPr>
            <p:nvPr/>
          </p:nvSpPr>
          <p:spPr bwMode="auto">
            <a:xfrm>
              <a:off x="5935060" y="3832340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9" name="Rectangle 13"/>
            <p:cNvSpPr>
              <a:spLocks noChangeArrowheads="1"/>
            </p:cNvSpPr>
            <p:nvPr/>
          </p:nvSpPr>
          <p:spPr bwMode="auto">
            <a:xfrm>
              <a:off x="1938215" y="3843197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5143584" y="399367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5339641" y="399367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5537285" y="39948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5732550" y="399526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219643" y="351928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415700" y="351928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50132" y="399649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046189" y="399649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256912" y="399614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452969" y="399614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612704" y="35196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55357" y="399466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5" name="Rectangle 13"/>
            <p:cNvSpPr>
              <a:spLocks noChangeArrowheads="1"/>
            </p:cNvSpPr>
            <p:nvPr/>
          </p:nvSpPr>
          <p:spPr bwMode="auto">
            <a:xfrm>
              <a:off x="7405022" y="3374167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7846762" y="3850389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811142" y="35181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008146" y="351914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206584" y="3518437"/>
              <a:ext cx="198438" cy="15235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832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538"/>
            <a:ext cx="8229600" cy="564684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Classification: </a:t>
            </a:r>
            <a:r>
              <a:rPr lang="en-US" sz="2400" dirty="0" smtClean="0">
                <a:latin typeface="+mn-lt"/>
              </a:rPr>
              <a:t>Semi-asynchronous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7</a:t>
            </a:fld>
            <a:endParaRPr lang="en-US" sz="1200" dirty="0">
              <a:latin typeface="+mn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5171" y="2431080"/>
            <a:ext cx="8229600" cy="2290077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+mn-lt"/>
              </a:rPr>
              <a:t>Perform contention independently</a:t>
            </a:r>
          </a:p>
          <a:p>
            <a:r>
              <a:rPr lang="en-US" sz="1600" dirty="0" smtClean="0">
                <a:latin typeface="+mn-lt"/>
              </a:rPr>
              <a:t>If one channel/link won contention it can invite another link into the transmission opportunity</a:t>
            </a:r>
          </a:p>
          <a:p>
            <a:pPr lvl="1"/>
            <a:r>
              <a:rPr lang="en-US" sz="1400" dirty="0" smtClean="0">
                <a:latin typeface="+mn-lt"/>
              </a:rPr>
              <a:t>If second link is in IDLE/Contention state – transmit jointly</a:t>
            </a:r>
          </a:p>
          <a:p>
            <a:pPr lvl="1"/>
            <a:r>
              <a:rPr lang="en-US" sz="1400" dirty="0" smtClean="0">
                <a:latin typeface="+mn-lt"/>
              </a:rPr>
              <a:t>Otherwise transmit using one link only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5171" y="1216270"/>
            <a:ext cx="7993000" cy="1009658"/>
            <a:chOff x="541400" y="3468780"/>
            <a:chExt cx="7057052" cy="712929"/>
          </a:xfrm>
        </p:grpSpPr>
        <p:sp>
          <p:nvSpPr>
            <p:cNvPr id="98" name="Rectangle 13"/>
            <p:cNvSpPr>
              <a:spLocks noChangeArrowheads="1"/>
            </p:cNvSpPr>
            <p:nvPr/>
          </p:nvSpPr>
          <p:spPr bwMode="auto">
            <a:xfrm>
              <a:off x="541400" y="3468780"/>
              <a:ext cx="749795" cy="71292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9" name="Line 9"/>
            <p:cNvSpPr>
              <a:spLocks noChangeShapeType="1"/>
            </p:cNvSpPr>
            <p:nvPr/>
          </p:nvSpPr>
          <p:spPr bwMode="auto">
            <a:xfrm flipV="1">
              <a:off x="1147664" y="3675054"/>
              <a:ext cx="6355164" cy="12455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0" name="Line 10"/>
            <p:cNvSpPr>
              <a:spLocks noChangeShapeType="1"/>
            </p:cNvSpPr>
            <p:nvPr/>
          </p:nvSpPr>
          <p:spPr bwMode="auto">
            <a:xfrm flipV="1">
              <a:off x="1147664" y="3973680"/>
              <a:ext cx="6450788" cy="6568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412439" y="3554097"/>
              <a:ext cx="470344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407863" y="3839408"/>
              <a:ext cx="474919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03" name="Flowchart: Alternate Process 102"/>
            <p:cNvSpPr/>
            <p:nvPr/>
          </p:nvSpPr>
          <p:spPr>
            <a:xfrm>
              <a:off x="704290" y="3588477"/>
              <a:ext cx="410236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AP1</a:t>
              </a:r>
            </a:p>
          </p:txBody>
        </p:sp>
        <p:sp>
          <p:nvSpPr>
            <p:cNvPr id="104" name="Flowchart: Alternate Process 103"/>
            <p:cNvSpPr/>
            <p:nvPr/>
          </p:nvSpPr>
          <p:spPr>
            <a:xfrm>
              <a:off x="715668" y="3880830"/>
              <a:ext cx="410236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AP2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69567" y="35923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27184" y="35923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286077" y="3593098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443057" y="35933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9" name="Rectangle 13"/>
            <p:cNvSpPr>
              <a:spLocks noChangeArrowheads="1"/>
            </p:cNvSpPr>
            <p:nvPr/>
          </p:nvSpPr>
          <p:spPr bwMode="auto">
            <a:xfrm>
              <a:off x="2598761" y="3487639"/>
              <a:ext cx="639647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235214" y="3585995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919750" y="3887077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077368" y="3887076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236261" y="3887764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16" name="Rectangle 13"/>
            <p:cNvSpPr>
              <a:spLocks noChangeArrowheads="1"/>
            </p:cNvSpPr>
            <p:nvPr/>
          </p:nvSpPr>
          <p:spPr bwMode="auto">
            <a:xfrm>
              <a:off x="6135947" y="3776103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444062" y="3585116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18" name="Rectangle 13"/>
            <p:cNvSpPr>
              <a:spLocks noChangeArrowheads="1"/>
            </p:cNvSpPr>
            <p:nvPr/>
          </p:nvSpPr>
          <p:spPr bwMode="auto">
            <a:xfrm>
              <a:off x="3396411" y="3788823"/>
              <a:ext cx="890178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9" name="Rectangle 13"/>
            <p:cNvSpPr>
              <a:spLocks noChangeArrowheads="1"/>
            </p:cNvSpPr>
            <p:nvPr/>
          </p:nvSpPr>
          <p:spPr bwMode="auto">
            <a:xfrm>
              <a:off x="5084415" y="3777360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20" name="Rectangle 13"/>
            <p:cNvSpPr>
              <a:spLocks noChangeArrowheads="1"/>
            </p:cNvSpPr>
            <p:nvPr/>
          </p:nvSpPr>
          <p:spPr bwMode="auto">
            <a:xfrm>
              <a:off x="1871211" y="3784256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448120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605737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764630" y="388059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921610" y="38808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602359" y="358449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759976" y="358449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820074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7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977691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918355" y="35847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3" name="Rectangle 13"/>
            <p:cNvSpPr>
              <a:spLocks noChangeArrowheads="1"/>
            </p:cNvSpPr>
            <p:nvPr/>
          </p:nvSpPr>
          <p:spPr bwMode="auto">
            <a:xfrm>
              <a:off x="5079529" y="3481818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4" name="Rectangle 13"/>
            <p:cNvSpPr>
              <a:spLocks noChangeArrowheads="1"/>
            </p:cNvSpPr>
            <p:nvPr/>
          </p:nvSpPr>
          <p:spPr bwMode="auto">
            <a:xfrm>
              <a:off x="6612913" y="3484167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8" name="Rectangle 13"/>
            <p:cNvSpPr>
              <a:spLocks noChangeArrowheads="1"/>
            </p:cNvSpPr>
            <p:nvPr/>
          </p:nvSpPr>
          <p:spPr bwMode="auto">
            <a:xfrm>
              <a:off x="3395143" y="3487639"/>
              <a:ext cx="104907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813042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970659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128161" y="35840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85778" y="358401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448485" y="358308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29" name="Rectangle 128"/>
          <p:cNvSpPr/>
          <p:nvPr/>
        </p:nvSpPr>
        <p:spPr>
          <a:xfrm>
            <a:off x="4693457" y="1788731"/>
            <a:ext cx="180689" cy="13195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4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DL case. Simulation setup.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8</a:t>
            </a:fld>
            <a:endParaRPr lang="en-US" sz="1200" dirty="0">
              <a:latin typeface="+mj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495302" y="971549"/>
            <a:ext cx="8229600" cy="3636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200" dirty="0" smtClean="0">
                <a:latin typeface="+mj-lt"/>
              </a:rPr>
              <a:t>AP1 and AP2 on separate  non-overlapping channels with 1 associated STA each</a:t>
            </a:r>
          </a:p>
          <a:p>
            <a:pPr marL="285750" indent="-285750"/>
            <a:r>
              <a:rPr lang="en-US" sz="1200" dirty="0" smtClean="0">
                <a:latin typeface="+mj-lt"/>
              </a:rPr>
              <a:t>SU HE, 2x2x80, MCS11</a:t>
            </a:r>
          </a:p>
          <a:p>
            <a:pPr marL="285750" indent="-285750"/>
            <a:r>
              <a:rPr lang="en-US" sz="1200" dirty="0" smtClean="0">
                <a:latin typeface="+mj-lt"/>
              </a:rPr>
              <a:t>BSS load: UDP traffic in DL direction with load of 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Percentage of MCS11 @ 2x2x80 rate (of ~1.2Gbps) : 25% - 300Mbps, 50%  - 600Mbps and 100% - 1.2Gbps</a:t>
            </a:r>
            <a:endParaRPr lang="en-US" sz="800" dirty="0" smtClean="0">
              <a:latin typeface="+mj-lt"/>
            </a:endParaRPr>
          </a:p>
          <a:p>
            <a:pPr marL="285750" indent="-285750"/>
            <a:r>
              <a:rPr lang="en-US" sz="1200" dirty="0" smtClean="0">
                <a:latin typeface="+mj-lt"/>
              </a:rPr>
              <a:t>1 to </a:t>
            </a:r>
            <a:r>
              <a:rPr lang="en-US" sz="1200" dirty="0">
                <a:latin typeface="+mn-lt"/>
              </a:rPr>
              <a:t>10 </a:t>
            </a:r>
            <a:r>
              <a:rPr lang="en-US" sz="1200" dirty="0" err="1">
                <a:latin typeface="+mn-lt"/>
              </a:rPr>
              <a:t>OBSSes</a:t>
            </a:r>
            <a:r>
              <a:rPr lang="en-US" sz="1200" dirty="0">
                <a:latin typeface="+mn-lt"/>
              </a:rPr>
              <a:t> with bidirectional </a:t>
            </a:r>
            <a:r>
              <a:rPr lang="en-US" sz="1200" dirty="0" smtClean="0">
                <a:latin typeface="+mj-lt"/>
              </a:rPr>
              <a:t>UDP traffic with total load pre OBSS of 10% of MCS11 at each channel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Each OBSS consist of 1 AP and 1 STA</a:t>
            </a:r>
            <a:endParaRPr lang="en-US" sz="1200" dirty="0" smtClean="0">
              <a:latin typeface="+mj-lt"/>
            </a:endParaRPr>
          </a:p>
          <a:p>
            <a:pPr marL="285750" indent="-285750"/>
            <a:r>
              <a:rPr lang="en-US" sz="1200" dirty="0" smtClean="0">
                <a:latin typeface="+mj-lt"/>
              </a:rPr>
              <a:t>TXOP limit of 5.4ms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Randomized TXOP limit for OBSS, uniformly distributed between 1ms and 5.4ms </a:t>
            </a:r>
          </a:p>
          <a:p>
            <a:pPr marL="465750" lvl="1" indent="-285750"/>
            <a:r>
              <a:rPr lang="en-US" sz="1000" dirty="0">
                <a:latin typeface="+mj-lt"/>
              </a:rPr>
              <a:t>No TXOP bursting</a:t>
            </a:r>
            <a:endParaRPr lang="en-US" sz="1000" dirty="0" smtClean="0">
              <a:latin typeface="+mj-lt"/>
            </a:endParaRPr>
          </a:p>
          <a:p>
            <a:pPr marL="285750" indent="-285750"/>
            <a:r>
              <a:rPr lang="en-US" sz="1200" dirty="0" smtClean="0">
                <a:latin typeface="+mj-lt"/>
              </a:rPr>
              <a:t>Metrics of interest</a:t>
            </a:r>
          </a:p>
          <a:p>
            <a:pPr marL="465750" lvl="1" indent="-285750"/>
            <a:r>
              <a:rPr lang="en-US" sz="1100" dirty="0" smtClean="0">
                <a:latin typeface="+mj-lt"/>
              </a:rPr>
              <a:t>Throughput</a:t>
            </a:r>
          </a:p>
          <a:p>
            <a:pPr marL="465750" lvl="1" indent="-285750"/>
            <a:r>
              <a:rPr lang="en-US" sz="1100" dirty="0" smtClean="0">
                <a:latin typeface="+mj-lt"/>
              </a:rPr>
              <a:t># of synchronous/asynchronous  operations and ratio of the two</a:t>
            </a:r>
          </a:p>
          <a:p>
            <a:pPr marL="647088" lvl="2" indent="-285750"/>
            <a:r>
              <a:rPr lang="en-US" sz="900" dirty="0" smtClean="0">
                <a:latin typeface="+mj-lt"/>
              </a:rPr>
              <a:t>Synchronous operation – simultaneous transmission start on both links</a:t>
            </a:r>
          </a:p>
        </p:txBody>
      </p:sp>
    </p:spTree>
    <p:extLst>
      <p:ext uri="{BB962C8B-B14F-4D97-AF65-F5344CB8AC3E}">
        <p14:creationId xmlns:p14="http://schemas.microsoft.com/office/powerpoint/2010/main" val="6047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55767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Naming convention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9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301750"/>
            <a:ext cx="8229600" cy="329185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Single</a:t>
            </a:r>
          </a:p>
          <a:p>
            <a:pPr lvl="1"/>
            <a:r>
              <a:rPr lang="en-US" dirty="0" smtClean="0">
                <a:latin typeface="+mn-lt"/>
              </a:rPr>
              <a:t>Single link operation</a:t>
            </a:r>
          </a:p>
          <a:p>
            <a:r>
              <a:rPr lang="en-US" dirty="0" smtClean="0">
                <a:latin typeface="+mn-lt"/>
              </a:rPr>
              <a:t>Sync</a:t>
            </a:r>
          </a:p>
          <a:p>
            <a:pPr lvl="1"/>
            <a:r>
              <a:rPr lang="en-US" dirty="0" smtClean="0">
                <a:latin typeface="+mn-lt"/>
              </a:rPr>
              <a:t>Single link 80+80 type operation</a:t>
            </a:r>
          </a:p>
          <a:p>
            <a:r>
              <a:rPr lang="en-US" dirty="0" err="1" smtClean="0">
                <a:latin typeface="+mn-lt"/>
              </a:rPr>
              <a:t>Async</a:t>
            </a:r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Fully asynchronous operation</a:t>
            </a:r>
          </a:p>
          <a:p>
            <a:r>
              <a:rPr lang="en-US" dirty="0" smtClean="0">
                <a:latin typeface="+mn-lt"/>
              </a:rPr>
              <a:t>Join</a:t>
            </a:r>
          </a:p>
          <a:p>
            <a:pPr lvl="1"/>
            <a:r>
              <a:rPr lang="en-US" dirty="0" smtClean="0">
                <a:latin typeface="+mn-lt"/>
              </a:rPr>
              <a:t>Semi-asynchronous operation</a:t>
            </a: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80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2479DE-E745-40A4-B85A-2F7933CD79A3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3e05245e-0532-4e83-b7fc-5d37e8c447e4"/>
    <ds:schemaRef ds:uri="http://schemas.microsoft.com/office/2006/documentManagement/types"/>
    <ds:schemaRef ds:uri="http://schemas.microsoft.com/sharepoint/v4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11-19-xxxx-00-00eht-multi-link-operation_follow_up_r1</Template>
  <TotalTime>59824</TotalTime>
  <Words>1314</Words>
  <Application>Microsoft Office PowerPoint</Application>
  <PresentationFormat>On-screen Show (16:9)</PresentationFormat>
  <Paragraphs>345</Paragraphs>
  <Slides>30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Courier New</vt:lpstr>
      <vt:lpstr>Intel Clear</vt:lpstr>
      <vt:lpstr>Intel Clear Light</vt:lpstr>
      <vt:lpstr>Neo Sans Intel</vt:lpstr>
      <vt:lpstr>Times New Roman</vt:lpstr>
      <vt:lpstr>Verdana</vt:lpstr>
      <vt:lpstr>Wingdings</vt:lpstr>
      <vt:lpstr>802-11-Submission</vt:lpstr>
      <vt:lpstr>Performance aspects of Multi-link operations</vt:lpstr>
      <vt:lpstr>Motivation for Multi-link operation. </vt:lpstr>
      <vt:lpstr>Multi-link operation benefits </vt:lpstr>
      <vt:lpstr>Multi-link operation assumptions and classification</vt:lpstr>
      <vt:lpstr>Classification: Completely synchronous</vt:lpstr>
      <vt:lpstr>Classification: Completely asynchronous</vt:lpstr>
      <vt:lpstr>Classification: Semi-asynchronous</vt:lpstr>
      <vt:lpstr>DL case. Simulation setup. </vt:lpstr>
      <vt:lpstr>Naming convention</vt:lpstr>
      <vt:lpstr>Single link vs Multi-link. DL case </vt:lpstr>
      <vt:lpstr>Single link vs Multi-link. DL case </vt:lpstr>
      <vt:lpstr>Single link vs Multi-link. DL case </vt:lpstr>
      <vt:lpstr>Chances of synchronous operation. </vt:lpstr>
      <vt:lpstr>DL / UL case. Simulation setup. </vt:lpstr>
      <vt:lpstr>Single link vs Multi-link. DL/UL mix case </vt:lpstr>
      <vt:lpstr>Single link vs Multi-link. DL/UL mix case </vt:lpstr>
      <vt:lpstr>Single link vs Multi-link. DL/UL mix case </vt:lpstr>
      <vt:lpstr>Chances of synchronous operation, DL / UL mix case. </vt:lpstr>
      <vt:lpstr>Intermediate conclusion</vt:lpstr>
      <vt:lpstr>Complicated life of a device with co-located radios</vt:lpstr>
      <vt:lpstr>Simulation setup. </vt:lpstr>
      <vt:lpstr>Restricted vs Unrestricted. DL case </vt:lpstr>
      <vt:lpstr>Restricted vs Unrestricted. DL case </vt:lpstr>
      <vt:lpstr>Restricted vs Unrestricted. DL case </vt:lpstr>
      <vt:lpstr>Chances of synchronous operation</vt:lpstr>
      <vt:lpstr>Restricted vs Unrestricted. DL/UL mix  case </vt:lpstr>
      <vt:lpstr>Restricted vs Unrestricted. DL/UL mix  case </vt:lpstr>
      <vt:lpstr>Restricted vs Unrestricted. DL/UL mix  case </vt:lpstr>
      <vt:lpstr>Chances of synchronous operation</vt:lpstr>
      <vt:lpstr>Conclusion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aspects of multi-link operations</dc:title>
  <dc:subject>qwqwqwqw</dc:subject>
  <dc:creator>Dmitry.Akhmetov@intel.com</dc:creator>
  <cp:keywords>CTPClassification=CTP_IC:VisualMarkings=, CTPClassification=CTP_IC</cp:keywords>
  <cp:lastModifiedBy>Akhmetov, Dmitry</cp:lastModifiedBy>
  <cp:revision>1068</cp:revision>
  <dcterms:created xsi:type="dcterms:W3CDTF">2015-04-26T08:45:29Z</dcterms:created>
  <dcterms:modified xsi:type="dcterms:W3CDTF">2019-07-15T18:01:01Z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edcb7b97-9f44-4ca1-9427-974bac8afc6d</vt:lpwstr>
  </property>
  <property fmtid="{D5CDD505-2E9C-101B-9397-08002B2CF9AE}" pid="4" name="CTP_BU">
    <vt:lpwstr>NEXT GEN &amp; STANDARDS GROUP</vt:lpwstr>
  </property>
  <property fmtid="{D5CDD505-2E9C-101B-9397-08002B2CF9AE}" pid="5" name="CTP_TimeStamp">
    <vt:lpwstr>2019-07-15 18:01:00Z</vt:lpwstr>
  </property>
  <property fmtid="{D5CDD505-2E9C-101B-9397-08002B2CF9AE}" pid="6" name="CTPClassification">
    <vt:lpwstr>CTP_IC</vt:lpwstr>
  </property>
</Properties>
</file>