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62" r:id="rId6"/>
    <p:sldId id="358" r:id="rId7"/>
    <p:sldId id="359" r:id="rId8"/>
    <p:sldId id="344" r:id="rId9"/>
    <p:sldId id="356" r:id="rId10"/>
    <p:sldId id="263" r:id="rId11"/>
    <p:sldId id="346" r:id="rId12"/>
    <p:sldId id="348" r:id="rId13"/>
    <p:sldId id="354" r:id="rId14"/>
    <p:sldId id="353" r:id="rId15"/>
    <p:sldId id="361" r:id="rId16"/>
    <p:sldId id="362" r:id="rId17"/>
    <p:sldId id="336" r:id="rId18"/>
    <p:sldId id="341" r:id="rId19"/>
    <p:sldId id="369" r:id="rId20"/>
    <p:sldId id="368" r:id="rId21"/>
    <p:sldId id="367" r:id="rId22"/>
    <p:sldId id="366" r:id="rId23"/>
    <p:sldId id="339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7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Cordeiro, Carlos" initials="CC" lastIdx="27" clrIdx="1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3" name="Cavalcanti, Dave" initials="CD" lastIdx="7" clrIdx="2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5" autoAdjust="0"/>
    <p:restoredTop sz="94182" autoAdjust="0"/>
  </p:normalViewPr>
  <p:slideViewPr>
    <p:cSldViewPr>
      <p:cViewPr varScale="1">
        <p:scale>
          <a:sx n="84" d="100"/>
          <a:sy n="84" d="100"/>
        </p:scale>
        <p:origin x="1584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3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9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Capacity</a:t>
            </a:r>
            <a:r>
              <a:rPr lang="en-US" baseline="0"/>
              <a:t> vs. Latency bound (msec)</a:t>
            </a:r>
          </a:p>
          <a:p>
            <a:pPr>
              <a:defRPr/>
            </a:pPr>
            <a:r>
              <a:rPr lang="en-US" baseline="0"/>
              <a:t>for Target PDR = 99.999%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8381452318461"/>
          <c:y val="0.21379629629629629"/>
          <c:w val="0.84396062992125986"/>
          <c:h val="0.58063283756197137"/>
        </c:manualLayout>
      </c:layout>
      <c:barChart>
        <c:barDir val="col"/>
        <c:grouping val="clustered"/>
        <c:varyColors val="0"/>
        <c:ser>
          <c:idx val="0"/>
          <c:order val="0"/>
          <c:tx>
            <c:v>Capacity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Sheet1!$D$10:$D$14</c:f>
              <c:numCache>
                <c:formatCode>General</c:formatCode>
                <c:ptCount val="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</c:numCache>
            </c:numRef>
          </c:cat>
          <c:val>
            <c:numRef>
              <c:f>Sheet1!$C$10:$C$14</c:f>
              <c:numCache>
                <c:formatCode>General</c:formatCode>
                <c:ptCount val="5"/>
                <c:pt idx="0">
                  <c:v>9</c:v>
                </c:pt>
                <c:pt idx="1">
                  <c:v>18</c:v>
                </c:pt>
                <c:pt idx="2">
                  <c:v>28</c:v>
                </c:pt>
                <c:pt idx="3">
                  <c:v>35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14961456"/>
        <c:axId val="514960280"/>
      </c:barChart>
      <c:catAx>
        <c:axId val="514961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UL</a:t>
                </a:r>
                <a:r>
                  <a:rPr lang="en-US" baseline="0"/>
                  <a:t> Latency Bound (msec)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60280"/>
        <c:crosses val="autoZero"/>
        <c:auto val="1"/>
        <c:lblAlgn val="ctr"/>
        <c:lblOffset val="100"/>
        <c:noMultiLvlLbl val="0"/>
      </c:catAx>
      <c:valAx>
        <c:axId val="514960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Capacity for a PDR=99.999%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61456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1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4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6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6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4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2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9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82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802.11-19/1287r1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TSN support in 802.11 and potential extensions </a:t>
            </a:r>
            <a:r>
              <a:rPr lang="en-US" dirty="0" smtClean="0"/>
              <a:t>for </a:t>
            </a:r>
            <a:r>
              <a:rPr lang="en-US" dirty="0" err="1"/>
              <a:t>TGbe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2018-09-10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51155"/>
              </p:ext>
            </p:extLst>
          </p:nvPr>
        </p:nvGraphicFramePr>
        <p:xfrm>
          <a:off x="503238" y="2312988"/>
          <a:ext cx="7140575" cy="272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Document" r:id="rId5" imgW="8286150" imgH="3157503" progId="Word.Document.8">
                  <p:embed/>
                </p:oleObj>
              </mc:Choice>
              <mc:Fallback>
                <p:oleObj name="Document" r:id="rId5" imgW="8286150" imgH="315750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312988"/>
                        <a:ext cx="7140575" cy="272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Slide	</a:t>
            </a:r>
            <a:fld id="{EE2556C5-CE8C-6547-B838-EA80C61A4AF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 Time Sensitive Networking (TSN)</a:t>
            </a:r>
            <a:endParaRPr lang="en-US" dirty="0"/>
          </a:p>
        </p:txBody>
      </p:sp>
      <p:sp>
        <p:nvSpPr>
          <p:cNvPr id="4" name="Rectangle: Rounded Corners 3"/>
          <p:cNvSpPr/>
          <p:nvPr/>
        </p:nvSpPr>
        <p:spPr bwMode="auto">
          <a:xfrm>
            <a:off x="2724092" y="1882085"/>
            <a:ext cx="3286408" cy="2766115"/>
          </a:xfrm>
          <a:prstGeom prst="roundRect">
            <a:avLst>
              <a:gd name="adj" fmla="val 8704"/>
            </a:avLst>
          </a:prstGeom>
          <a:solidFill>
            <a:srgbClr val="EBF2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100" b="1" dirty="0">
                <a:solidFill>
                  <a:srgbClr val="58585A">
                    <a:lumMod val="75000"/>
                  </a:srgbClr>
                </a:solidFill>
              </a:rPr>
              <a:t/>
            </a:r>
            <a:br>
              <a:rPr lang="en-US" sz="2100" b="1" dirty="0">
                <a:solidFill>
                  <a:srgbClr val="58585A">
                    <a:lumMod val="75000"/>
                  </a:srgbClr>
                </a:solidFill>
              </a:rPr>
            </a:br>
            <a:endParaRPr lang="en-US" sz="210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13693" y="3479606"/>
            <a:ext cx="1648924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Latency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186843" y="3089431"/>
            <a:ext cx="1672987" cy="495217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dirty="0">
                <a:solidFill>
                  <a:srgbClr val="58585A">
                    <a:lumMod val="75000"/>
                  </a:srgbClr>
                </a:solidFill>
              </a:rPr>
              <a:t>Reliability</a:t>
            </a:r>
            <a:endParaRPr lang="en-US" sz="135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61166" y="2641459"/>
            <a:ext cx="1790036" cy="495217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endParaRPr lang="en-US" sz="135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2952" y="1693793"/>
            <a:ext cx="8763000" cy="393826"/>
          </a:xfrm>
          <a:prstGeom prst="rect">
            <a:avLst/>
          </a:prstGeom>
          <a:solidFill>
            <a:srgbClr val="00285F"/>
          </a:solidFill>
          <a:ln w="28575" cap="flat" cmpd="sng" algn="ctr">
            <a:solidFill>
              <a:srgbClr val="0028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1500" b="1" dirty="0">
                <a:solidFill>
                  <a:srgbClr val="FFFFFF"/>
                </a:solidFill>
              </a:rPr>
              <a:t>Standard Ethernet with synchronization, small and/or fixed latency, and extremely low packet loss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186843" y="3089431"/>
            <a:ext cx="1672987" cy="495217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Reliability</a:t>
            </a:r>
          </a:p>
        </p:txBody>
      </p:sp>
      <p:sp>
        <p:nvSpPr>
          <p:cNvPr id="10" name="Callout: Bent Line with Accent Bar 22"/>
          <p:cNvSpPr/>
          <p:nvPr/>
        </p:nvSpPr>
        <p:spPr bwMode="auto">
          <a:xfrm>
            <a:off x="6175960" y="2502315"/>
            <a:ext cx="2872748" cy="930017"/>
          </a:xfrm>
          <a:prstGeom prst="accentCallout2">
            <a:avLst>
              <a:gd name="adj1" fmla="val 37780"/>
              <a:gd name="adj2" fmla="val 161"/>
              <a:gd name="adj3" fmla="val 38155"/>
              <a:gd name="adj4" fmla="val -16667"/>
              <a:gd name="adj5" fmla="val 68136"/>
              <a:gd name="adj6" fmla="val -26275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Ultra reliability: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Frame Replication and Elimination (P802.1CB)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Path Control and Reservation (802.1Qca)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Per-Stream Filtering and Policing (802.1Qci)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Reliability for time sync (P802.1AS-Rev)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861166" y="2641459"/>
            <a:ext cx="1790036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1800" dirty="0">
                <a:solidFill>
                  <a:srgbClr val="58585A">
                    <a:lumMod val="75000"/>
                  </a:srgbClr>
                </a:solidFill>
              </a:rPr>
              <a:t>Synchronization</a:t>
            </a:r>
          </a:p>
        </p:txBody>
      </p:sp>
      <p:sp>
        <p:nvSpPr>
          <p:cNvPr id="12" name="Callout: Bent Line with Accent Bar 24"/>
          <p:cNvSpPr/>
          <p:nvPr/>
        </p:nvSpPr>
        <p:spPr bwMode="auto">
          <a:xfrm flipH="1">
            <a:off x="48080" y="2325891"/>
            <a:ext cx="2557947" cy="597491"/>
          </a:xfrm>
          <a:prstGeom prst="accentCallout2">
            <a:avLst>
              <a:gd name="adj1" fmla="val 36684"/>
              <a:gd name="adj2" fmla="val -23"/>
              <a:gd name="adj3" fmla="val 36684"/>
              <a:gd name="adj4" fmla="val -16667"/>
              <a:gd name="adj5" fmla="val 63633"/>
              <a:gd name="adj6" fmla="val -21746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Time synchronization: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Time Synchronization (802.1AS)</a:t>
            </a:r>
            <a:endParaRPr lang="en-US" b="1" dirty="0">
              <a:solidFill>
                <a:srgbClr val="89BA17">
                  <a:lumMod val="75000"/>
                </a:srgb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582293" y="4855626"/>
            <a:ext cx="564297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4067116" y="3915042"/>
            <a:ext cx="1912438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Resource </a:t>
            </a:r>
            <a:r>
              <a:rPr lang="en-US" sz="2000" dirty="0" err="1">
                <a:solidFill>
                  <a:srgbClr val="58585A">
                    <a:lumMod val="75000"/>
                  </a:srgbClr>
                </a:solidFill>
              </a:rPr>
              <a:t>Mgmt</a:t>
            </a:r>
            <a:endParaRPr lang="en-US" sz="200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5" name="Callout: Bent Line with Accent Bar 27"/>
          <p:cNvSpPr/>
          <p:nvPr/>
        </p:nvSpPr>
        <p:spPr bwMode="auto">
          <a:xfrm>
            <a:off x="6175960" y="4039358"/>
            <a:ext cx="2875892" cy="942428"/>
          </a:xfrm>
          <a:prstGeom prst="accentCallout2">
            <a:avLst>
              <a:gd name="adj1" fmla="val 62665"/>
              <a:gd name="adj2" fmla="val 461"/>
              <a:gd name="adj3" fmla="val 62665"/>
              <a:gd name="adj4" fmla="val -12352"/>
              <a:gd name="adj5" fmla="val 31505"/>
              <a:gd name="adj6" fmla="val -1987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Dedicated resources</a:t>
            </a:r>
            <a:r>
              <a:rPr lang="en-US" b="1" dirty="0">
                <a:solidFill>
                  <a:srgbClr val="89BA17">
                    <a:lumMod val="75000"/>
                  </a:srgbClr>
                </a:solidFill>
              </a:rPr>
              <a:t/>
            </a:r>
            <a:br>
              <a:rPr lang="en-US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Stream Reservation Protocol (802.1Qat)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TSN configuration (P802.1Qcc)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YANG (P802.1Qcp)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Link-local Registration Protocol (P802.1CS)</a:t>
            </a:r>
          </a:p>
        </p:txBody>
      </p:sp>
      <p:sp>
        <p:nvSpPr>
          <p:cNvPr id="16" name="Callout: Bent Line with Accent Bar 35"/>
          <p:cNvSpPr/>
          <p:nvPr/>
        </p:nvSpPr>
        <p:spPr bwMode="auto">
          <a:xfrm flipH="1">
            <a:off x="82203" y="3885565"/>
            <a:ext cx="2531297" cy="1034922"/>
          </a:xfrm>
          <a:prstGeom prst="accentCallout2">
            <a:avLst>
              <a:gd name="adj1" fmla="val 31719"/>
              <a:gd name="adj2" fmla="val 74"/>
              <a:gd name="adj3" fmla="val 31296"/>
              <a:gd name="adj4" fmla="val -17075"/>
              <a:gd name="adj5" fmla="val 429"/>
              <a:gd name="adj6" fmla="val -24662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Bounded low latency: 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Time-Aware traffic shaping (802.1Qbv)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Preemption (802.1Qbu/802.3br)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Cyclic Scheduling (802.1Qch)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Asynchronous Scheduling (802.1Qcr)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20645" y="4667798"/>
            <a:ext cx="2927821" cy="400110"/>
            <a:chOff x="3644645" y="5376024"/>
            <a:chExt cx="3903761" cy="533480"/>
          </a:xfrm>
        </p:grpSpPr>
        <p:sp>
          <p:nvSpPr>
            <p:cNvPr id="18" name="TextBox 17"/>
            <p:cNvSpPr txBox="1"/>
            <p:nvPr/>
          </p:nvSpPr>
          <p:spPr>
            <a:xfrm>
              <a:off x="4367365" y="5376024"/>
              <a:ext cx="318104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dirty="0">
                  <a:solidFill>
                    <a:srgbClr val="89BA17">
                      <a:lumMod val="75000"/>
                    </a:srgbClr>
                  </a:solidFill>
                </a:rPr>
                <a:t>Zero congestion loss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644645" y="5591730"/>
              <a:ext cx="752396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0" name="Rectangle 19"/>
          <p:cNvSpPr/>
          <p:nvPr/>
        </p:nvSpPr>
        <p:spPr>
          <a:xfrm>
            <a:off x="3084493" y="5030611"/>
            <a:ext cx="18133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</a:rPr>
              <a:t>Credit: János Farkas, Ericsson</a:t>
            </a:r>
            <a:endParaRPr lang="en-US" sz="1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7462" y="5221848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00" dirty="0">
                <a:solidFill>
                  <a:srgbClr val="000000"/>
                </a:solidFill>
                <a:latin typeface="Verdana" pitchFamily="34" charset="0"/>
              </a:rPr>
              <a:t>TSNA Conference 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475" y="2964208"/>
            <a:ext cx="26235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100" u="sng" dirty="0">
                <a:solidFill>
                  <a:srgbClr val="003C71"/>
                </a:solidFill>
              </a:rPr>
              <a:t>802.1AS over 802.11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3C71"/>
                </a:solidFill>
              </a:rPr>
              <a:t>Timing Measurement (TM)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3C71"/>
                </a:solidFill>
              </a:rPr>
              <a:t>Fine Timing Measurements (FTM)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1166" y="2638479"/>
            <a:ext cx="1790036" cy="51066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4085496" y="3927577"/>
            <a:ext cx="1894058" cy="47061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10500" y="5003636"/>
            <a:ext cx="31351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100" u="sng" dirty="0">
                <a:solidFill>
                  <a:srgbClr val="003C71"/>
                </a:solidFill>
              </a:rPr>
              <a:t>802.11aa (SRP over 802.11 for AV)</a:t>
            </a:r>
          </a:p>
          <a:p>
            <a:r>
              <a:rPr lang="en-US" sz="1100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100" u="sng" dirty="0">
                <a:solidFill>
                  <a:srgbClr val="003C71"/>
                </a:solidFill>
              </a:rPr>
              <a:t>802.11ak (802.11 links in an 802.1Q LAN)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02399" y="3478556"/>
            <a:ext cx="1660219" cy="5106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11180" y="2145977"/>
            <a:ext cx="304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b="1" dirty="0">
                <a:solidFill>
                  <a:srgbClr val="58585A">
                    <a:lumMod val="75000"/>
                  </a:srgbClr>
                </a:solidFill>
              </a:rPr>
              <a:t>TSN </a:t>
            </a:r>
            <a:r>
              <a:rPr lang="en-US" b="1" dirty="0" err="1">
                <a:solidFill>
                  <a:srgbClr val="58585A">
                    <a:lumMod val="75000"/>
                  </a:srgbClr>
                </a:solidFill>
              </a:rPr>
              <a:t>Std</a:t>
            </a:r>
            <a:r>
              <a:rPr lang="en-US" b="1" dirty="0">
                <a:solidFill>
                  <a:srgbClr val="58585A">
                    <a:lumMod val="75000"/>
                  </a:srgbClr>
                </a:solidFill>
              </a:rPr>
              <a:t> Components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1705" y="5410200"/>
            <a:ext cx="831899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cs typeface="Neo Sans Intel"/>
              </a:rPr>
              <a:t>These TSN Capabilities </a:t>
            </a:r>
            <a:r>
              <a:rPr lang="en-US" sz="1600" b="1" dirty="0" smtClean="0">
                <a:solidFill>
                  <a:schemeClr val="tx2"/>
                </a:solidFill>
                <a:cs typeface="Neo Sans Intel"/>
              </a:rPr>
              <a:t>are the main gaps that need further support from Wireless Media: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  <a:cs typeface="Neo Sans Intel"/>
              </a:rPr>
              <a:t>Ongoing work in 5G NR URLLC (Rel. 16)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  <a:cs typeface="Neo Sans Intel"/>
              </a:rPr>
              <a:t>Opportunity to leverage 802.11ax and include further support in 802.11be</a:t>
            </a:r>
          </a:p>
          <a:p>
            <a:r>
              <a:rPr lang="en-US" sz="1600" b="1" dirty="0" smtClean="0">
                <a:solidFill>
                  <a:schemeClr val="tx2"/>
                </a:solidFill>
                <a:cs typeface="Neo Sans Intel"/>
              </a:rPr>
              <a:t>New capabilities to manage bounded latency/reliability over wireless may also be needed </a:t>
            </a:r>
            <a:endParaRPr lang="en-US" sz="1600" b="1" dirty="0">
              <a:solidFill>
                <a:schemeClr val="tx2"/>
              </a:solidFill>
              <a:cs typeface="Neo Sans Intel"/>
            </a:endParaRP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 bwMode="auto">
          <a:xfrm flipH="1">
            <a:off x="2133600" y="3914432"/>
            <a:ext cx="911932" cy="149109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2352080" y="3603343"/>
            <a:ext cx="2638547" cy="177134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724092" y="4398187"/>
            <a:ext cx="1847114" cy="97650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Date Placeholder 3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36" name="Footer Placeholder 3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Time Synchronization over 802.11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96987" y="3901223"/>
            <a:ext cx="1052373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TSN Talker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1049" y="3834262"/>
            <a:ext cx="1355154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TSN Listener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(Wi-Fi Client)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5718" y="2824651"/>
            <a:ext cx="1663611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TSN Switch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23397" y="2998313"/>
            <a:ext cx="130768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802.11 Wireless TSN Link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880" y="3205142"/>
            <a:ext cx="780049" cy="7800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936" y="3030885"/>
            <a:ext cx="569540" cy="9596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613" y="3030885"/>
            <a:ext cx="569540" cy="959636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2876854" y="3566241"/>
            <a:ext cx="1189684" cy="672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90169" y="3774671"/>
            <a:ext cx="88796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908522" y="3645619"/>
            <a:ext cx="891676" cy="503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457" y="3444978"/>
            <a:ext cx="531212" cy="389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58111">
            <a:off x="6487587" y="3354111"/>
            <a:ext cx="298730" cy="2804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417224"/>
            <a:ext cx="515005" cy="3324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3380" y="3174149"/>
            <a:ext cx="535468" cy="53546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950197" y="3885163"/>
            <a:ext cx="9717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TSN-enabled 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Access Point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066" y="3214709"/>
            <a:ext cx="271185" cy="1425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4606" y="2863685"/>
            <a:ext cx="271185" cy="1425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0946" y="2848275"/>
            <a:ext cx="271185" cy="1425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311" y="3518835"/>
            <a:ext cx="271185" cy="14259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086" y="3315888"/>
            <a:ext cx="271185" cy="142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6697" y="4538149"/>
            <a:ext cx="5928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 PLC’s control cycle needs to be synchronized with other PLCs/Sensors/Actuators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TSN Time-Aware protocols (e.g. </a:t>
            </a:r>
            <a:r>
              <a:rPr lang="en-US" sz="1800" dirty="0" err="1" smtClean="0">
                <a:solidFill>
                  <a:schemeClr val="tx1"/>
                </a:solidFill>
              </a:rPr>
              <a:t>Qbv</a:t>
            </a:r>
            <a:r>
              <a:rPr lang="en-US" sz="1800" dirty="0" smtClean="0">
                <a:solidFill>
                  <a:schemeClr val="tx1"/>
                </a:solidFill>
              </a:rPr>
              <a:t>) operate based on the same reference clock to ensure data delivery aligned with the timing requirements of the applications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864" y="1723310"/>
            <a:ext cx="8150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TSN applications and protocols to operate on single reference clock across multiple nodes/hosts in the network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930" y="4392891"/>
            <a:ext cx="2216661" cy="130901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802.1AS-based Time Synchronization over 802.11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81000" y="1803802"/>
            <a:ext cx="8228013" cy="3425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802.1AS enables </a:t>
            </a:r>
            <a:r>
              <a:rPr lang="en-US" sz="1800" dirty="0"/>
              <a:t>the distribution of a single, accurate, time reference across the network (one time reference for the entire TSN </a:t>
            </a:r>
            <a:r>
              <a:rPr lang="en-US" sz="1800" dirty="0" smtClean="0"/>
              <a:t>domain)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802.11 defined MAC specific support for 802.1AS (e.g. Timing Measurement and Fine Timing Measurement)</a:t>
            </a:r>
            <a:endParaRPr lang="en-US" sz="1600" dirty="0"/>
          </a:p>
          <a:p>
            <a:pPr marL="342900" lvl="2" indent="0"/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70" y="3494092"/>
            <a:ext cx="1363481" cy="1902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2329" y="3239716"/>
            <a:ext cx="5970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/>
              <a:t>802.1AS time synch over 802.11  ( defined in the IEEE 802.11-2012 spec)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1876" y="3653187"/>
            <a:ext cx="267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cs typeface="Neo Sans Intel"/>
              </a:rPr>
              <a:t>802.11 Timing Measurement frames are used to compute:</a:t>
            </a:r>
          </a:p>
          <a:p>
            <a:r>
              <a:rPr lang="en-US" sz="1000" dirty="0">
                <a:solidFill>
                  <a:schemeClr val="tx2"/>
                </a:solidFill>
                <a:cs typeface="Neo Sans Intel"/>
              </a:rPr>
              <a:t>	</a:t>
            </a:r>
            <a:r>
              <a:rPr lang="en-US" sz="1000" dirty="0" err="1">
                <a:solidFill>
                  <a:schemeClr val="tx2"/>
                </a:solidFill>
                <a:cs typeface="Neo Sans Intel"/>
              </a:rPr>
              <a:t>LinkDelay</a:t>
            </a:r>
            <a:r>
              <a:rPr lang="en-US" sz="1000" dirty="0">
                <a:solidFill>
                  <a:schemeClr val="tx2"/>
                </a:solidFill>
                <a:cs typeface="Neo Sans Intel"/>
              </a:rPr>
              <a:t> = [(t4-t1)-(t3-t2)]/2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cs typeface="Neo Sans Intel"/>
            </a:endParaRPr>
          </a:p>
          <a:p>
            <a:pPr lvl="1"/>
            <a:r>
              <a:rPr lang="en-US" sz="1000" dirty="0" err="1">
                <a:solidFill>
                  <a:schemeClr val="tx2"/>
                </a:solidFill>
                <a:cs typeface="Neo Sans Intel"/>
              </a:rPr>
              <a:t>NeighborRateRatio</a:t>
            </a:r>
            <a:r>
              <a:rPr lang="en-US" sz="1000" dirty="0">
                <a:solidFill>
                  <a:schemeClr val="tx2"/>
                </a:solidFill>
                <a:cs typeface="Neo Sans Intel"/>
              </a:rPr>
              <a:t> (PPM offset to neighbor) = (t1’-t1)/(t2’-t2)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cs typeface="Neo Sans Intel"/>
            </a:endParaRPr>
          </a:p>
          <a:p>
            <a:pPr lvl="1"/>
            <a:r>
              <a:rPr lang="en-US" sz="1000" dirty="0" err="1">
                <a:solidFill>
                  <a:schemeClr val="tx2"/>
                </a:solidFill>
                <a:cs typeface="Neo Sans Intel"/>
              </a:rPr>
              <a:t>TimeOffset</a:t>
            </a:r>
            <a:r>
              <a:rPr lang="en-US" sz="1000" dirty="0">
                <a:solidFill>
                  <a:schemeClr val="tx2"/>
                </a:solidFill>
                <a:cs typeface="Neo Sans Intel"/>
              </a:rPr>
              <a:t> = [(t2-t1)-(t4-t3)]/2</a:t>
            </a:r>
          </a:p>
          <a:p>
            <a:pPr lvl="1"/>
            <a:endParaRPr lang="en-US" sz="1000" dirty="0">
              <a:solidFill>
                <a:schemeClr val="tx2"/>
              </a:solidFill>
              <a:cs typeface="Neo Sans Inte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73" y="3175115"/>
            <a:ext cx="2770824" cy="243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769" y="5791200"/>
            <a:ext cx="804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Ref: K. </a:t>
            </a:r>
            <a:r>
              <a:rPr lang="en-US" sz="1400" dirty="0">
                <a:solidFill>
                  <a:schemeClr val="tx1"/>
                </a:solidFill>
              </a:rPr>
              <a:t>Stanton, </a:t>
            </a:r>
            <a:r>
              <a:rPr lang="en-US" sz="1400" dirty="0" smtClean="0">
                <a:solidFill>
                  <a:schemeClr val="tx1"/>
                </a:solidFill>
              </a:rPr>
              <a:t>Tutorial: The </a:t>
            </a:r>
            <a:r>
              <a:rPr lang="en-US" sz="1400" dirty="0">
                <a:solidFill>
                  <a:schemeClr val="tx1"/>
                </a:solidFill>
              </a:rPr>
              <a:t>Time-Synchronization Standard from the AVB/TSN suite IEEE </a:t>
            </a:r>
            <a:r>
              <a:rPr lang="en-US" sz="1400" dirty="0" err="1">
                <a:solidFill>
                  <a:schemeClr val="tx1"/>
                </a:solidFill>
              </a:rPr>
              <a:t>Std</a:t>
            </a:r>
            <a:r>
              <a:rPr lang="en-US" sz="1400" dirty="0">
                <a:solidFill>
                  <a:schemeClr val="tx1"/>
                </a:solidFill>
              </a:rPr>
              <a:t> 802.1AS™-</a:t>
            </a:r>
            <a:r>
              <a:rPr lang="en-US" sz="1400" dirty="0" smtClean="0">
                <a:solidFill>
                  <a:schemeClr val="tx1"/>
                </a:solidFill>
              </a:rPr>
              <a:t>2011, IEEE 802 Plenary, July 2014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Time-Aware Shaping (802.1Qbv) over Wireless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Time-aware (</a:t>
            </a:r>
            <a:r>
              <a:rPr lang="en-US" sz="1800" dirty="0" err="1" smtClean="0"/>
              <a:t>Qbv</a:t>
            </a:r>
            <a:r>
              <a:rPr lang="en-US" sz="1800" dirty="0" smtClean="0"/>
              <a:t>) scheduler defines when gates open/close to ensure </a:t>
            </a:r>
            <a:r>
              <a:rPr lang="en-US" sz="1800" dirty="0" smtClean="0">
                <a:sym typeface="Wingdings"/>
              </a:rPr>
              <a:t>time-sensitive frames are not interfered by other traffic</a:t>
            </a:r>
            <a:endParaRPr lang="en-US" sz="180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32" name="TextBox 131"/>
          <p:cNvSpPr txBox="1"/>
          <p:nvPr/>
        </p:nvSpPr>
        <p:spPr>
          <a:xfrm>
            <a:off x="888399" y="5771840"/>
            <a:ext cx="105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STA 1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1924748" y="3096638"/>
            <a:ext cx="1035242" cy="1247151"/>
            <a:chOff x="1295400" y="3886200"/>
            <a:chExt cx="1155700" cy="1453216"/>
          </a:xfrm>
        </p:grpSpPr>
        <p:grpSp>
          <p:nvGrpSpPr>
            <p:cNvPr id="143" name="Group 142"/>
            <p:cNvGrpSpPr/>
            <p:nvPr/>
          </p:nvGrpSpPr>
          <p:grpSpPr>
            <a:xfrm>
              <a:off x="1295400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75" name="Rectangle 174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16091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71" name="Rectangle 170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1913981" y="3886200"/>
              <a:ext cx="219619" cy="572893"/>
              <a:chOff x="1741664" y="1918076"/>
              <a:chExt cx="219619" cy="572893"/>
            </a:xfrm>
            <a:solidFill>
              <a:srgbClr val="FFC000"/>
            </a:solidFill>
            <a:effectLst/>
          </p:grpSpPr>
          <p:sp>
            <p:nvSpPr>
              <p:cNvPr id="162" name="Rectangle 161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22187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58" name="Rectangle 157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Rectangle 150"/>
            <p:cNvSpPr/>
            <p:nvPr/>
          </p:nvSpPr>
          <p:spPr>
            <a:xfrm>
              <a:off x="1314690" y="5034616"/>
              <a:ext cx="113641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314689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620286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925883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31480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160497" y="4469931"/>
            <a:ext cx="1035242" cy="1247151"/>
            <a:chOff x="1295400" y="3886200"/>
            <a:chExt cx="1155700" cy="1453216"/>
          </a:xfrm>
        </p:grpSpPr>
        <p:grpSp>
          <p:nvGrpSpPr>
            <p:cNvPr id="180" name="Group 179"/>
            <p:cNvGrpSpPr/>
            <p:nvPr/>
          </p:nvGrpSpPr>
          <p:grpSpPr>
            <a:xfrm>
              <a:off x="1295400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201" name="Rectangle 200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>
            <a:xfrm>
              <a:off x="16091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97" name="Rectangle 196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1913981" y="3886200"/>
              <a:ext cx="219619" cy="572893"/>
              <a:chOff x="1741664" y="1918076"/>
              <a:chExt cx="219619" cy="572893"/>
            </a:xfrm>
            <a:solidFill>
              <a:srgbClr val="FFC000"/>
            </a:solidFill>
            <a:effectLst/>
          </p:grpSpPr>
          <p:sp>
            <p:nvSpPr>
              <p:cNvPr id="193" name="Rectangle 192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22187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89" name="Rectangle 188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Rectangle 183"/>
            <p:cNvSpPr/>
            <p:nvPr/>
          </p:nvSpPr>
          <p:spPr>
            <a:xfrm>
              <a:off x="1314690" y="5034616"/>
              <a:ext cx="113641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314689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620286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925883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231480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812199" y="4469931"/>
            <a:ext cx="1035242" cy="1247151"/>
            <a:chOff x="1295400" y="3886200"/>
            <a:chExt cx="1155700" cy="1453216"/>
          </a:xfrm>
        </p:grpSpPr>
        <p:grpSp>
          <p:nvGrpSpPr>
            <p:cNvPr id="206" name="Group 205"/>
            <p:cNvGrpSpPr/>
            <p:nvPr/>
          </p:nvGrpSpPr>
          <p:grpSpPr>
            <a:xfrm>
              <a:off x="1295400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227" name="Rectangle 226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8" name="Straight Connector 227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16091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223" name="Rectangle 222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1913981" y="3886200"/>
              <a:ext cx="219619" cy="572893"/>
              <a:chOff x="1741664" y="1918076"/>
              <a:chExt cx="219619" cy="572893"/>
            </a:xfrm>
            <a:solidFill>
              <a:srgbClr val="FFC000"/>
            </a:solidFill>
            <a:effectLst/>
          </p:grpSpPr>
          <p:sp>
            <p:nvSpPr>
              <p:cNvPr id="219" name="Rectangle 218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0" name="Straight Connector 219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22187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215" name="Rectangle 214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0" name="Rectangle 209"/>
            <p:cNvSpPr/>
            <p:nvPr/>
          </p:nvSpPr>
          <p:spPr>
            <a:xfrm>
              <a:off x="1314690" y="5034616"/>
              <a:ext cx="113641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314689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620286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1925883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231480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231" name="TextBox 230"/>
          <p:cNvSpPr txBox="1"/>
          <p:nvPr/>
        </p:nvSpPr>
        <p:spPr>
          <a:xfrm>
            <a:off x="1990210" y="4611082"/>
            <a:ext cx="100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Shared medium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3250600" y="5727622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STA 2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779306" y="2819400"/>
            <a:ext cx="181387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Queues/Traffic Classes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1918264" y="3478449"/>
            <a:ext cx="211900" cy="1190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1949428" y="3724490"/>
            <a:ext cx="196728" cy="2377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2215771" y="3716767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498438" y="3736063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751885" y="3723379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448110" y="5098883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730777" y="5110296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3999990" y="5105495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3183287" y="5102277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1100933" y="5104445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383600" y="5115858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652813" y="5111057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836110" y="5107839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1596121" y="4188440"/>
            <a:ext cx="1692497" cy="1574126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2152114" y="2516721"/>
            <a:ext cx="70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AP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1408" y="2610822"/>
            <a:ext cx="45661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sym typeface="Wingdings"/>
              </a:rPr>
              <a:t>A </a:t>
            </a:r>
            <a:r>
              <a:rPr lang="en-US" sz="1800" dirty="0" err="1">
                <a:solidFill>
                  <a:schemeClr val="tx1"/>
                </a:solidFill>
                <a:sym typeface="Wingdings"/>
              </a:rPr>
              <a:t>Qbv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 schedule 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can 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operate on top of 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one of the 802.11 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MAC modes (e.g. EDCA, 802.11ax Trigger based access)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The 802.11 network must execute the schedule and deliver frames with 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bounded latency. 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Support for exchanging </a:t>
            </a:r>
            <a:r>
              <a:rPr lang="en-US" sz="1800" dirty="0" err="1" smtClean="0">
                <a:solidFill>
                  <a:schemeClr val="tx1"/>
                </a:solidFill>
                <a:sym typeface="Wingdings"/>
              </a:rPr>
              <a:t>Qbv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 schedules over the air is also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Randomness in the 802.11 MAC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 (e.g. due to contention) will impact achievable latency bounds and capacity/efficiency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A 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scheduled operation (e.g. based on 802.11ax triggered access)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 can provide more predictable latencies/higher efficiency</a:t>
            </a:r>
            <a:endParaRPr lang="en-US" sz="1800" dirty="0">
              <a:solidFill>
                <a:schemeClr val="tx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91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086 0.425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latency performance can be enhanced in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Congestion due </a:t>
            </a:r>
            <a:r>
              <a:rPr lang="en-US" sz="2000" dirty="0"/>
              <a:t>to </a:t>
            </a:r>
            <a:r>
              <a:rPr lang="en-US" sz="2000" dirty="0" smtClean="0"/>
              <a:t>contention </a:t>
            </a:r>
            <a:r>
              <a:rPr lang="en-US" sz="2000" dirty="0"/>
              <a:t>within a BSS and across </a:t>
            </a:r>
            <a:r>
              <a:rPr lang="en-US" sz="2000" dirty="0" smtClean="0"/>
              <a:t>OBSSs causes variations </a:t>
            </a:r>
            <a:r>
              <a:rPr lang="en-US" sz="2000" dirty="0"/>
              <a:t>in channel access </a:t>
            </a:r>
            <a:r>
              <a:rPr lang="en-US" sz="2000" dirty="0" smtClean="0"/>
              <a:t>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EDCA has been successful in resolving contention, but it cannot provide hard bounds on latency/jitter, especially under congestion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TSN requires a managed network 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802.11be can provide the tools to manage the network to address the bounded latency/jitter performance under managed OBSS operation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This will enable 802.11 to support wireless TSN use cases in private network environments (e.g. enterprise, factories, etc.)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0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 smtClean="0"/>
              <a:t>Managed OBSS Scenario in 802.11be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89359" y="1576916"/>
            <a:ext cx="80398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Assumptions: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APs are under the control of a single entity and coordination is feasible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Interference from unmanaged STAs/OBSSs can be minimized (network wide admission control and other management tools can be applied)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Traffic </a:t>
            </a:r>
            <a:r>
              <a:rPr lang="en-US" sz="1400" dirty="0">
                <a:solidFill>
                  <a:schemeClr val="tx1"/>
                </a:solidFill>
              </a:rPr>
              <a:t>patterns: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Predictable time-sensitive flows (require bounded latency/jitter with high reliability)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Unpredictable/</a:t>
            </a:r>
            <a:r>
              <a:rPr lang="en-US" sz="1400" dirty="0" err="1">
                <a:solidFill>
                  <a:schemeClr val="tx1"/>
                </a:solidFill>
              </a:rPr>
              <a:t>bursty</a:t>
            </a:r>
            <a:r>
              <a:rPr lang="en-US" sz="1400" dirty="0">
                <a:solidFill>
                  <a:schemeClr val="tx1"/>
                </a:solidFill>
              </a:rPr>
              <a:t> traffic (non-time-sensitive, but low latency is desirable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802.11be Multi-AP and multi-band enhancements can include the </a:t>
            </a:r>
            <a:r>
              <a:rPr lang="en-US" sz="1400" b="1" dirty="0">
                <a:solidFill>
                  <a:schemeClr val="tx1"/>
                </a:solidFill>
              </a:rPr>
              <a:t>coordination protocol and security procedures to enable a Managed OBSS </a:t>
            </a:r>
            <a:r>
              <a:rPr lang="en-US" sz="1400" b="1" dirty="0" smtClean="0">
                <a:solidFill>
                  <a:schemeClr val="tx1"/>
                </a:solidFill>
              </a:rPr>
              <a:t>scenario,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Enable managed </a:t>
            </a:r>
            <a:r>
              <a:rPr lang="en-US" sz="1400" dirty="0">
                <a:solidFill>
                  <a:schemeClr val="tx1"/>
                </a:solidFill>
              </a:rPr>
              <a:t>APs form a coordination group </a:t>
            </a:r>
            <a:r>
              <a:rPr lang="en-US" sz="1400" dirty="0" smtClean="0">
                <a:solidFill>
                  <a:schemeClr val="tx1"/>
                </a:solidFill>
              </a:rPr>
              <a:t>with a </a:t>
            </a:r>
            <a:r>
              <a:rPr lang="en-US" sz="1400" dirty="0">
                <a:solidFill>
                  <a:schemeClr val="tx1"/>
                </a:solidFill>
              </a:rPr>
              <a:t>Coordinator </a:t>
            </a:r>
            <a:r>
              <a:rPr lang="en-US" sz="1400" dirty="0" smtClean="0">
                <a:solidFill>
                  <a:schemeClr val="tx1"/>
                </a:solidFill>
              </a:rPr>
              <a:t>AP, and establish a </a:t>
            </a:r>
            <a:r>
              <a:rPr lang="en-US" sz="1400" dirty="0">
                <a:solidFill>
                  <a:schemeClr val="tx1"/>
                </a:solidFill>
              </a:rPr>
              <a:t>security relationship between Coordinator AP and Coordinated </a:t>
            </a:r>
            <a:r>
              <a:rPr lang="en-US" sz="1400" dirty="0" smtClean="0">
                <a:solidFill>
                  <a:schemeClr val="tx1"/>
                </a:solidFill>
              </a:rPr>
              <a:t>APs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5264" y="465046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Potential managed OBSS scenarios: enterprise</a:t>
            </a:r>
            <a:r>
              <a:rPr lang="en-US" sz="1400" dirty="0">
                <a:solidFill>
                  <a:schemeClr val="tx1"/>
                </a:solidFill>
              </a:rPr>
              <a:t>, factory, some home </a:t>
            </a:r>
            <a:r>
              <a:rPr lang="en-US" sz="1400" dirty="0" smtClean="0">
                <a:solidFill>
                  <a:schemeClr val="tx1"/>
                </a:solidFill>
              </a:rPr>
              <a:t>deployments</a:t>
            </a:r>
            <a:endParaRPr lang="en-US" sz="1400" strike="sngStrike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17671"/>
          <a:stretch/>
        </p:blipFill>
        <p:spPr>
          <a:xfrm>
            <a:off x="3407564" y="4020689"/>
            <a:ext cx="3205930" cy="24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 to support TSN-grade bounded latency in 802.11be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8987"/>
            <a:ext cx="84566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Time-sensitive traffic identification and requirements (within and across BSSs)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Protocol enhancements to announce time-sensitive requirements and get confirmation of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Efficient scheduled operation for predictable time-sensitive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Enable AP to control contention within the BSS with Trigger-only access and extend capability to multiple managed OBSSs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Mechanisms to control contention when EDCA is used (e.g. limit TXOP duration/contending STAs)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Traffic isolation mechanisms (time-sensitive network slicing)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 is relatively easy to schedule resources to serve predictable time-sensitive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But the network must also support a mix of predictable (time-sensitive) and unpredictable traffic (best-effort, other non-time-sensitive) efficiently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Need mechanisms to “protect” time-sensitive traffic from other traffic/STAs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Need to allow STAs (with unpredictable traffic) to indicate resource requests, traffic description updates, power </a:t>
            </a:r>
            <a:r>
              <a:rPr lang="en-US" sz="1400" dirty="0">
                <a:solidFill>
                  <a:schemeClr val="tx1"/>
                </a:solidFill>
              </a:rPr>
              <a:t>save state changes, buffers </a:t>
            </a:r>
            <a:r>
              <a:rPr lang="en-US" sz="1400" dirty="0" smtClean="0">
                <a:solidFill>
                  <a:schemeClr val="tx1"/>
                </a:solidFill>
              </a:rPr>
              <a:t>reports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Need efficient recovery mechanisms (transmission errors, busy NAV during allocation,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Multi-AP resource coordination </a:t>
            </a:r>
            <a:r>
              <a:rPr lang="en-US" sz="1800" dirty="0" smtClean="0"/>
              <a:t>across </a:t>
            </a:r>
            <a:r>
              <a:rPr lang="en-US" sz="1800" dirty="0"/>
              <a:t>managed OBSSs </a:t>
            </a:r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Example TSN performance in a managed BSS Scenario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Picture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35468"/>
            <a:ext cx="3447619" cy="1508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83038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Latency bounds can be provided with high reliability with (1) Traffic identification and (2) Trigger-based access in a managed BSS scenario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577404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Example traffic model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122" y="4653768"/>
            <a:ext cx="457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Channel access modes: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802.11ax Multi-user Trigger-based only with time-sensitive scheduling optimizations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Capacity</a:t>
            </a:r>
            <a:r>
              <a:rPr lang="en-US" sz="1600" dirty="0" smtClean="0">
                <a:solidFill>
                  <a:schemeClr val="tx1"/>
                </a:solidFill>
              </a:rPr>
              <a:t> = number of STAs that can be supported with a given latency bound (1 – 3 </a:t>
            </a:r>
            <a:r>
              <a:rPr lang="en-US" sz="1600" dirty="0" err="1" smtClean="0">
                <a:solidFill>
                  <a:schemeClr val="tx1"/>
                </a:solidFill>
              </a:rPr>
              <a:t>msec</a:t>
            </a:r>
            <a:r>
              <a:rPr lang="en-US" sz="1600" dirty="0" smtClean="0">
                <a:solidFill>
                  <a:schemeClr val="tx1"/>
                </a:solidFill>
              </a:rPr>
              <a:t>) and 99.999% reliability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0654" y="5334944"/>
            <a:ext cx="3698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cs typeface="Neo Sans Intel"/>
              </a:rPr>
              <a:t>PDR: Packet Delivery Ratio (fraction of packets successfully delivered within the latency bound)</a:t>
            </a:r>
          </a:p>
          <a:p>
            <a:r>
              <a:rPr lang="en-US" sz="1100" b="1" dirty="0" smtClean="0">
                <a:solidFill>
                  <a:schemeClr val="tx2"/>
                </a:solidFill>
                <a:cs typeface="Neo Sans Intel"/>
              </a:rPr>
              <a:t>Assumptions:</a:t>
            </a:r>
          </a:p>
          <a:p>
            <a:r>
              <a:rPr lang="en-US" sz="1100" dirty="0" smtClean="0">
                <a:solidFill>
                  <a:schemeClr val="tx2"/>
                </a:solidFill>
                <a:cs typeface="Neo Sans Intel"/>
              </a:rPr>
              <a:t>20 MHz channel, SISO, 100 Bytes packets, Channel model E, STAs randomly distributed in a 50 m radio, latency-optimized scheduling strategy.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4873625" y="2434693"/>
          <a:ext cx="3619500" cy="290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7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TSN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Although low latency is a primary target, </a:t>
            </a:r>
            <a:r>
              <a:rPr lang="en-US" u="sng" dirty="0" smtClean="0"/>
              <a:t>reliability is</a:t>
            </a:r>
            <a:r>
              <a:rPr lang="en-US" u="sng" dirty="0" smtClean="0">
                <a:solidFill>
                  <a:schemeClr val="tx1"/>
                </a:solidFill>
              </a:rPr>
              <a:t> equally</a:t>
            </a:r>
            <a:r>
              <a:rPr lang="en-US" dirty="0" smtClean="0"/>
              <a:t> important for TSN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must be delivered within the deadline with high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Redundancy through multiple links is used to increase reliability in wired (Ethernet) TSN (e.g. defined in 802.1CB</a:t>
            </a:r>
            <a:r>
              <a:rPr lang="en-US" dirty="0"/>
              <a:t>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Once latency bounds and reliability targets are met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 is important to maximize the capacity of the network (for both time-critical and other traffic) → </a:t>
            </a:r>
            <a:r>
              <a:rPr lang="en-US" b="1" dirty="0" smtClean="0"/>
              <a:t>business viability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Frame preemption enables lower worst-case latency and higher efficiency (802.1Qbu/802.3br)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7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and Interference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3916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Some applications require extremely high reliability </a:t>
            </a:r>
            <a:r>
              <a:rPr lang="en-US" sz="2000" dirty="0"/>
              <a:t>(many </a:t>
            </a:r>
            <a:r>
              <a:rPr lang="en-US" sz="2000" dirty="0" smtClean="0"/>
              <a:t>9’s</a:t>
            </a:r>
            <a:r>
              <a:rPr lang="en-US" sz="2000" dirty="0"/>
              <a:t>)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Redundant links (as defined in 802.1CB) are used in Ethernet to recover from device and medium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Significant reliability gap to overcome in 802.11</a:t>
            </a:r>
            <a:r>
              <a:rPr lang="en-US" sz="1800" dirty="0" smtClean="0"/>
              <a:t>, especially given the potential for interference in unlicensed bands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Multiple links/APs/channels can be leveraged for redundancy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Mechanisms to isolate (“protect”) time-sensitive devices/traffic from other traffic can reduce managed interference (i.e. from managed devices)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Redundancy </a:t>
            </a:r>
            <a:r>
              <a:rPr lang="en-US" sz="2000" dirty="0" smtClean="0"/>
              <a:t>is needed to recover from </a:t>
            </a:r>
            <a:r>
              <a:rPr lang="en-US" sz="2000" dirty="0"/>
              <a:t>unmanaged </a:t>
            </a:r>
            <a:r>
              <a:rPr lang="en-US" sz="2000" dirty="0" smtClean="0"/>
              <a:t>interference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Redundant transmissions can ensure data is delivered if link performance is degraded due to interference (e.g. from rough devices)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Detecting and managing interference will also be </a:t>
            </a:r>
            <a:r>
              <a:rPr lang="en-US" sz="1800" dirty="0" smtClean="0"/>
              <a:t>important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2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err="1" smtClean="0"/>
              <a:t>TGbe</a:t>
            </a:r>
            <a:r>
              <a:rPr lang="en-US" sz="1600" dirty="0" smtClean="0"/>
              <a:t>/EHT has defined worst-case latency and jitter improvements are part of its scope to address TSN applications as well as integration with Ethernet TSN</a:t>
            </a:r>
            <a:endParaRPr lang="en-US" sz="1400" dirty="0" smtClean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This presentation provide</a:t>
            </a:r>
            <a:r>
              <a:rPr lang="en-US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smtClean="0"/>
              <a:t> </a:t>
            </a:r>
            <a:r>
              <a:rPr lang="en-US" sz="1600" dirty="0"/>
              <a:t>an overview of the use cases/requirements, </a:t>
            </a:r>
            <a:r>
              <a:rPr lang="en-US" sz="1600" dirty="0" smtClean="0"/>
              <a:t>existing 802.11 capabilities defined to support 802.1 TSN standards </a:t>
            </a:r>
            <a:r>
              <a:rPr lang="en-US" sz="1600" dirty="0"/>
              <a:t>and future </a:t>
            </a:r>
            <a:r>
              <a:rPr lang="en-US" sz="1600" dirty="0" smtClean="0"/>
              <a:t>extensions to </a:t>
            </a:r>
            <a:r>
              <a:rPr lang="en-US" sz="1600" dirty="0"/>
              <a:t>be considered in </a:t>
            </a:r>
            <a:r>
              <a:rPr lang="en-US" sz="1600" dirty="0" err="1" smtClean="0"/>
              <a:t>TGbe</a:t>
            </a:r>
            <a:r>
              <a:rPr lang="en-US" sz="1600" dirty="0" smtClean="0"/>
              <a:t>/EHT.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Preemption (802.1Qbu/802.3br)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110732" y="3606888"/>
            <a:ext cx="351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Preemption</a:t>
            </a:r>
            <a:r>
              <a:rPr lang="en-US" sz="1800" dirty="0" smtClean="0">
                <a:solidFill>
                  <a:srgbClr val="000000"/>
                </a:solidFill>
              </a:rPr>
              <a:t> reduces </a:t>
            </a:r>
            <a:r>
              <a:rPr lang="en-US" sz="1800" dirty="0">
                <a:solidFill>
                  <a:srgbClr val="000000"/>
                </a:solidFill>
              </a:rPr>
              <a:t>worst-case latency for time-sensitive </a:t>
            </a:r>
            <a:r>
              <a:rPr lang="en-US" sz="1800" dirty="0" smtClean="0">
                <a:solidFill>
                  <a:srgbClr val="000000"/>
                </a:solidFill>
              </a:rPr>
              <a:t>frames and increases efficiency (smaller guard band for scheduled traffic) 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139000" y="2278702"/>
            <a:ext cx="2801940" cy="1066195"/>
            <a:chOff x="1459579" y="2439005"/>
            <a:chExt cx="2801940" cy="1066195"/>
          </a:xfrm>
        </p:grpSpPr>
        <p:sp>
          <p:nvSpPr>
            <p:cNvPr id="6" name="Rectangle 5"/>
            <p:cNvSpPr/>
            <p:nvPr/>
          </p:nvSpPr>
          <p:spPr bwMode="auto">
            <a:xfrm>
              <a:off x="1861219" y="3263429"/>
              <a:ext cx="1085849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Best-Effort frame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459579" y="3492029"/>
              <a:ext cx="1812456" cy="68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3002629" y="3267809"/>
              <a:ext cx="1143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52302" y="2915592"/>
              <a:ext cx="2009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Increased worst-case latency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H="1" flipV="1">
              <a:off x="2165933" y="3181701"/>
              <a:ext cx="950996" cy="827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604673" y="2439005"/>
              <a:ext cx="2343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Time-sensitive frame arrival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2138002" y="2667355"/>
              <a:ext cx="8968" cy="837845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2138002" y="2759531"/>
              <a:ext cx="1143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49368" y="1737832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Large frame transmissions increase worst-case latency for time-sensitive </a:t>
            </a:r>
            <a:r>
              <a:rPr lang="en-US" sz="1800" dirty="0" smtClean="0">
                <a:solidFill>
                  <a:srgbClr val="000000"/>
                </a:solidFill>
              </a:rPr>
              <a:t>frames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119420" y="4232529"/>
            <a:ext cx="114300" cy="228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128387" y="4648292"/>
            <a:ext cx="24750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4495800" y="3766044"/>
            <a:ext cx="5143970" cy="1037646"/>
            <a:chOff x="4467512" y="3949351"/>
            <a:chExt cx="5143970" cy="1037646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4467512" y="4986997"/>
              <a:ext cx="19703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5261590" y="4753997"/>
              <a:ext cx="1143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10412" y="4765112"/>
              <a:ext cx="384024" cy="2218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8" dirty="0">
                  <a:solidFill>
                    <a:srgbClr val="000000"/>
                  </a:solidFill>
                </a:rPr>
                <a:t>Frag1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81747" y="4415614"/>
              <a:ext cx="44297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Low latency (cut-through) performance for time-sensitive traffic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439062" y="4754658"/>
              <a:ext cx="589857" cy="2272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8" dirty="0">
                  <a:solidFill>
                    <a:srgbClr val="000000"/>
                  </a:solidFill>
                </a:rPr>
                <a:t>Frag2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5119420" y="4140352"/>
              <a:ext cx="8968" cy="837845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696112" y="3949351"/>
              <a:ext cx="2343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Time-sensitive frame arrival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38200" y="4890472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802.3br </a:t>
            </a:r>
            <a:r>
              <a:rPr lang="en-US" sz="1800" b="1" dirty="0">
                <a:solidFill>
                  <a:schemeClr val="tx1"/>
                </a:solidFill>
              </a:rPr>
              <a:t>defines </a:t>
            </a:r>
            <a:r>
              <a:rPr lang="en-US" sz="1800" b="1" dirty="0" smtClean="0">
                <a:solidFill>
                  <a:schemeClr val="tx1"/>
                </a:solidFill>
              </a:rPr>
              <a:t>MAC </a:t>
            </a:r>
            <a:r>
              <a:rPr lang="en-US" sz="1800" b="1" dirty="0">
                <a:solidFill>
                  <a:schemeClr val="tx1"/>
                </a:solidFill>
              </a:rPr>
              <a:t>enhancements </a:t>
            </a:r>
            <a:r>
              <a:rPr lang="en-US" sz="1800" b="1" dirty="0" smtClean="0">
                <a:solidFill>
                  <a:schemeClr val="tx1"/>
                </a:solidFill>
              </a:rPr>
              <a:t>to </a:t>
            </a:r>
            <a:r>
              <a:rPr lang="en-US" sz="1800" b="1" dirty="0">
                <a:solidFill>
                  <a:schemeClr val="tx1"/>
                </a:solidFill>
              </a:rPr>
              <a:t>support </a:t>
            </a:r>
            <a:r>
              <a:rPr lang="en-US" sz="1800" b="1" dirty="0" smtClean="0">
                <a:solidFill>
                  <a:schemeClr val="tx1"/>
                </a:solidFill>
              </a:rPr>
              <a:t>preemption in Ethernet</a:t>
            </a: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Define and handle express and </a:t>
            </a:r>
            <a:r>
              <a:rPr lang="en-US" sz="1800" dirty="0" err="1" smtClean="0">
                <a:solidFill>
                  <a:schemeClr val="tx1"/>
                </a:solidFill>
              </a:rPr>
              <a:t>preemptable</a:t>
            </a:r>
            <a:r>
              <a:rPr lang="en-US" sz="1800" dirty="0" smtClean="0">
                <a:solidFill>
                  <a:schemeClr val="tx1"/>
                </a:solidFill>
              </a:rPr>
              <a:t>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Arbitrate </a:t>
            </a:r>
            <a:r>
              <a:rPr lang="en-US" sz="1800" dirty="0">
                <a:solidFill>
                  <a:schemeClr val="tx1"/>
                </a:solidFill>
              </a:rPr>
              <a:t>between express (time-sensitive)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 err="1">
                <a:solidFill>
                  <a:schemeClr val="tx1"/>
                </a:solidFill>
              </a:rPr>
              <a:t>preemptable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Preserve </a:t>
            </a:r>
            <a:r>
              <a:rPr lang="en-US" sz="1800" dirty="0">
                <a:solidFill>
                  <a:schemeClr val="tx1"/>
                </a:solidFill>
              </a:rPr>
              <a:t>frame integrity (fragmentation/reassembly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802.11 support for preemption could be considered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3379" y="2203824"/>
            <a:ext cx="4979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 guard band (GB) of the size of the largest (BE) fame is needed before the scheduled period starts → less efficient/reduced capacity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873626" y="2668032"/>
            <a:ext cx="2536555" cy="684687"/>
            <a:chOff x="4550045" y="2438400"/>
            <a:chExt cx="3156577" cy="84319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4550045" y="3278848"/>
              <a:ext cx="3156577" cy="268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6065579" y="2824334"/>
              <a:ext cx="0" cy="457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6141779" y="2976734"/>
              <a:ext cx="152400" cy="304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370378" y="2976734"/>
              <a:ext cx="152400" cy="304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598979" y="2976734"/>
              <a:ext cx="152400" cy="304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626246" y="2976733"/>
              <a:ext cx="1371599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BE transmission</a:t>
              </a:r>
              <a:endParaRPr lang="en-US" sz="1100" dirty="0">
                <a:solidFill>
                  <a:schemeClr val="tx1"/>
                </a:solidFill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770179" y="2824334"/>
              <a:ext cx="12954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5219006" y="2438400"/>
              <a:ext cx="1391996" cy="34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Guard band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4770179" y="2777015"/>
              <a:ext cx="0" cy="50458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130784" y="2926117"/>
              <a:ext cx="401395" cy="35273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5110336" y="2926117"/>
              <a:ext cx="421844" cy="316127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97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1845628"/>
            <a:ext cx="7770813" cy="46751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TSN support in 802.11 </a:t>
            </a:r>
            <a:r>
              <a:rPr lang="en-US" sz="2000" dirty="0"/>
              <a:t>should continue to be </a:t>
            </a:r>
            <a:r>
              <a:rPr lang="en-US" sz="2000" dirty="0" smtClean="0"/>
              <a:t>aligned/integrated </a:t>
            </a:r>
            <a:r>
              <a:rPr lang="en-US" sz="2000" dirty="0"/>
              <a:t>with 802.1 TSN </a:t>
            </a:r>
            <a:r>
              <a:rPr lang="en-US" sz="2000" dirty="0" smtClean="0"/>
              <a:t>standards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802.11be provides the opportunity to enable the next set of TSN capabilities that address </a:t>
            </a:r>
            <a:r>
              <a:rPr lang="en-US" sz="1600" b="1" dirty="0" smtClean="0"/>
              <a:t>latency and reliability </a:t>
            </a:r>
            <a:r>
              <a:rPr lang="en-US" sz="1600" dirty="0" smtClean="0"/>
              <a:t>performance vectors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802.11be can enable the tools to achieve bounded latency in managed scenarios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Enable </a:t>
            </a:r>
            <a:r>
              <a:rPr lang="en-US" sz="1600" dirty="0"/>
              <a:t>the possibility to control the behavior of contending </a:t>
            </a:r>
            <a:r>
              <a:rPr lang="en-US" sz="1600" dirty="0" smtClean="0"/>
              <a:t>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Multi-link/AP capabilities and support for time-aware (</a:t>
            </a:r>
            <a:r>
              <a:rPr lang="en-US" sz="1600" dirty="0" err="1" smtClean="0"/>
              <a:t>Qbv</a:t>
            </a:r>
            <a:r>
              <a:rPr lang="en-US" sz="1600" dirty="0" smtClean="0"/>
              <a:t>) scheduling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Reliability enhancements are needed to ensure the latency performance can be maintained in the presence of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Multi-AP and multi-channel/bands can be leveraged for redundancy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Efficiency will be important to enable practical/viable deployments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Preemption and other efficiency enhancements (e.g. reduced overhead, especially, for small packets) may also be considered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6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Doc#: </a:t>
            </a:r>
            <a:r>
              <a:rPr lang="en-US" altLang="zh-CN" dirty="0" smtClean="0">
                <a:solidFill>
                  <a:schemeClr val="tx1"/>
                </a:solidFill>
              </a:rPr>
              <a:t>802.11-18-2009r6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Doc</a:t>
            </a:r>
            <a:r>
              <a:rPr lang="en-US" dirty="0">
                <a:solidFill>
                  <a:schemeClr val="tx1"/>
                </a:solidFill>
              </a:rPr>
              <a:t>#: </a:t>
            </a:r>
            <a:r>
              <a:rPr lang="en-US" dirty="0" smtClean="0">
                <a:solidFill>
                  <a:schemeClr val="tx1"/>
                </a:solidFill>
              </a:rPr>
              <a:t>802.11-18/1892r0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Doc</a:t>
            </a:r>
            <a:r>
              <a:rPr lang="en-US" dirty="0">
                <a:solidFill>
                  <a:schemeClr val="tx1"/>
                </a:solidFill>
              </a:rPr>
              <a:t>#: </a:t>
            </a:r>
            <a:r>
              <a:rPr lang="en-US" dirty="0" smtClean="0">
                <a:solidFill>
                  <a:schemeClr val="tx1"/>
                </a:solidFill>
              </a:rPr>
              <a:t>802.11-19/0373r0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TSN background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Wireless TSN use cases and requirements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802.11 support for 802.1 TSN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Extensions for </a:t>
            </a:r>
            <a:r>
              <a:rPr lang="en-GB" dirty="0" smtClean="0">
                <a:solidFill>
                  <a:schemeClr val="tx1"/>
                </a:solidFill>
              </a:rPr>
              <a:t>wireless</a:t>
            </a:r>
            <a:r>
              <a:rPr lang="en-GB" dirty="0" smtClean="0"/>
              <a:t> TSN support in 802.11be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TSN (Time Sensitive Networking) 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TSN </a:t>
            </a:r>
            <a:r>
              <a:rPr lang="en-US" b="0" dirty="0" smtClean="0"/>
              <a:t>capabilities enable managed networks that provide the following features for time-critical data streams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Time </a:t>
            </a:r>
            <a:r>
              <a:rPr lang="en-US" b="1" dirty="0"/>
              <a:t>synchronization </a:t>
            </a:r>
            <a:r>
              <a:rPr lang="en-US" dirty="0" smtClean="0"/>
              <a:t>between network nodes and hosts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Timeliness</a:t>
            </a:r>
            <a:r>
              <a:rPr lang="en-US" dirty="0" smtClean="0"/>
              <a:t> (bounded latency)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High reliability </a:t>
            </a:r>
            <a:r>
              <a:rPr lang="en-US" dirty="0" smtClean="0"/>
              <a:t>(very low packet loss)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Coexistence of time-critical and other traffic types </a:t>
            </a:r>
            <a:r>
              <a:rPr lang="en-US" dirty="0" smtClean="0"/>
              <a:t>(e.g. best-effort) on the same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1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Wired (Ethernet) to Wireless 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21083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IEEE 802.1 TSN Task Group develops standards </a:t>
            </a:r>
            <a:r>
              <a:rPr lang="en-US" sz="1800" dirty="0"/>
              <a:t>to enable </a:t>
            </a:r>
            <a:r>
              <a:rPr lang="en-US" sz="1800" dirty="0" smtClean="0"/>
              <a:t>TSN features over IEEE 802 networks (e.g. Ethernet/802.3, Wi-Fi/802.11)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8119" y="2812318"/>
            <a:ext cx="49268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b="1" dirty="0" smtClean="0">
                <a:solidFill>
                  <a:schemeClr val="tx1"/>
                </a:solidFill>
              </a:rPr>
              <a:t>TSN Domain</a:t>
            </a:r>
            <a:r>
              <a:rPr lang="en-US" sz="1800" dirty="0" smtClean="0">
                <a:solidFill>
                  <a:schemeClr val="tx1"/>
                </a:solidFill>
              </a:rPr>
              <a:t> (wired and wireless) is a </a:t>
            </a:r>
            <a:r>
              <a:rPr lang="en-US" sz="1800" b="1" dirty="0" smtClean="0">
                <a:solidFill>
                  <a:schemeClr val="tx1"/>
                </a:solidFill>
              </a:rPr>
              <a:t>managed</a:t>
            </a:r>
            <a:r>
              <a:rPr lang="en-US" sz="1800" dirty="0" smtClean="0">
                <a:solidFill>
                  <a:schemeClr val="tx1"/>
                </a:solidFill>
              </a:rPr>
              <a:t> (protected) domain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Admission control </a:t>
            </a:r>
            <a:r>
              <a:rPr lang="en-US" sz="1800" dirty="0" smtClean="0">
                <a:solidFill>
                  <a:schemeClr val="tx1"/>
                </a:solidFill>
              </a:rPr>
              <a:t>is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chemeClr val="tx1"/>
                </a:solidFill>
              </a:rPr>
              <a:t>network is provisioned </a:t>
            </a:r>
            <a:r>
              <a:rPr lang="en-US" sz="1800" dirty="0">
                <a:solidFill>
                  <a:schemeClr val="tx1"/>
                </a:solidFill>
              </a:rPr>
              <a:t>to serve end-to-end TSN streams 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chemeClr val="tx1"/>
                </a:solidFill>
              </a:rPr>
              <a:t>CUC/CNC are responsible for user and network configuration </a:t>
            </a:r>
            <a:r>
              <a:rPr lang="en-US" sz="1800" dirty="0" smtClean="0">
                <a:solidFill>
                  <a:schemeClr val="tx1"/>
                </a:solidFill>
              </a:rPr>
              <a:t>(e.g. as defined in 802.1Qcc)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26359"/>
            <a:ext cx="3300696" cy="14646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3886200"/>
            <a:ext cx="6682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  <a:cs typeface="Neo Sans Intel"/>
              </a:rPr>
              <a:t>TSN Talker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0491" y="3893513"/>
            <a:ext cx="6479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  <a:cs typeface="Neo Sans Intel"/>
              </a:rPr>
              <a:t>TSN Listener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35179" y="3924652"/>
            <a:ext cx="2458586" cy="6055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5179" y="5055956"/>
            <a:ext cx="27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CUC: Central User Configuration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CNC: Central Network 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289" y="5608253"/>
            <a:ext cx="8011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Unique characteristics of wireless media</a:t>
            </a:r>
            <a:r>
              <a:rPr lang="en-US" sz="2000" dirty="0" smtClean="0">
                <a:solidFill>
                  <a:schemeClr val="tx1"/>
                </a:solidFill>
              </a:rPr>
              <a:t>: links have </a:t>
            </a:r>
            <a:r>
              <a:rPr lang="en-US" sz="2000" dirty="0">
                <a:solidFill>
                  <a:schemeClr val="tx1"/>
                </a:solidFill>
              </a:rPr>
              <a:t>variable </a:t>
            </a:r>
            <a:r>
              <a:rPr lang="en-US" sz="2000" dirty="0" smtClean="0">
                <a:solidFill>
                  <a:schemeClr val="tx1"/>
                </a:solidFill>
              </a:rPr>
              <a:t>capacity and are subject to noise and interference (especially in unlicensed bands)</a:t>
            </a:r>
            <a:endParaRPr lang="en-US" sz="2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43" y="2941606"/>
            <a:ext cx="2067127" cy="198258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457603" y="4119174"/>
            <a:ext cx="320277" cy="132415"/>
          </a:xfrm>
          <a:prstGeom prst="line">
            <a:avLst/>
          </a:prstGeom>
          <a:ln>
            <a:solidFill>
              <a:schemeClr val="tx2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32381" y="3770908"/>
            <a:ext cx="36333" cy="302002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09590" y="3685450"/>
            <a:ext cx="922790" cy="155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TSN Applications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101706" y="1828800"/>
            <a:ext cx="145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2519" y="1828801"/>
            <a:ext cx="167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Industrial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5746" y="1828801"/>
            <a:ext cx="193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Automotive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528" y="2283524"/>
            <a:ext cx="2106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Conference rooms, production rooms, concerts, etc.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6755" y="2271332"/>
            <a:ext cx="264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Flexible factories (Industry 4.0), automation, mobile robots, AGVs, etc.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67090" y="2271332"/>
            <a:ext cx="238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In-vehicle HMI, multimedia, telematics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1706" y="4339267"/>
            <a:ext cx="7813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Main networking/connectivity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Time synchronization (~1 µsec or better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Bounded (low) latency (average is NOT the issue, need worst-case bounds)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High reliability (low packet loss)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3406925"/>
            <a:ext cx="774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Wireless enables </a:t>
            </a:r>
            <a:r>
              <a:rPr lang="en-US" sz="2000" b="1" dirty="0" smtClean="0">
                <a:solidFill>
                  <a:schemeClr val="tx1"/>
                </a:solidFill>
              </a:rPr>
              <a:t>flexibility, lower maintenance costs (wire replacement) and mobility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Use Case: Industrial Control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4883"/>
            <a:ext cx="4402404" cy="29941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9223" y="4846497"/>
            <a:ext cx="3375765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3C71"/>
                </a:solidFill>
              </a:rPr>
              <a:t>Source: National Instrument/</a:t>
            </a:r>
            <a:r>
              <a:rPr lang="en-US" sz="900" dirty="0" err="1">
                <a:solidFill>
                  <a:srgbClr val="003C71"/>
                </a:solidFill>
              </a:rPr>
              <a:t>TTTech</a:t>
            </a:r>
            <a:r>
              <a:rPr lang="en-US" sz="900" dirty="0">
                <a:solidFill>
                  <a:srgbClr val="003C71"/>
                </a:solidFill>
              </a:rPr>
              <a:t> presentation, TSNA 2016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4960" y="3875925"/>
            <a:ext cx="3733800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Packets delivered after the deadline are considered lost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3" name="Picture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3626352" cy="158635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85800" y="5127439"/>
            <a:ext cx="7924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Latency, </a:t>
            </a:r>
            <a:r>
              <a:rPr lang="en-US" sz="2000" b="1" dirty="0">
                <a:solidFill>
                  <a:schemeClr val="tx1"/>
                </a:solidFill>
              </a:rPr>
              <a:t>jitter and </a:t>
            </a:r>
            <a:r>
              <a:rPr lang="en-US" sz="2000" b="1" dirty="0" smtClean="0">
                <a:solidFill>
                  <a:schemeClr val="tx1"/>
                </a:solidFill>
              </a:rPr>
              <a:t>packet loss can cause instability of the system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Low latency and high reliability enable the system to operate faster and without interruptions → direct business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>
            <a:normAutofit fontScale="90000"/>
          </a:bodyPr>
          <a:lstStyle/>
          <a:p>
            <a:r>
              <a:rPr lang="en-US" dirty="0" smtClean="0"/>
              <a:t>Low (worst-case) latency is also a requirement for other emerging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Dave Cavalcanti,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9224" y="203162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Real-time mobile, console and cloud gaming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3625" y="4434927"/>
            <a:ext cx="401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Latency/jitter cause lagging/bad user experience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66098"/>
            <a:ext cx="3107063" cy="19344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771572"/>
            <a:ext cx="3072011" cy="18130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July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=""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8266604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US" kern="0" dirty="0" smtClean="0"/>
              <a:t>RTA TIG </a:t>
            </a:r>
            <a:r>
              <a:rPr lang="en-US" kern="0" dirty="0"/>
              <a:t>u</a:t>
            </a:r>
            <a:r>
              <a:rPr lang="en-US" kern="0" dirty="0" smtClean="0"/>
              <a:t>se </a:t>
            </a:r>
            <a:r>
              <a:rPr lang="en-US" kern="0" dirty="0"/>
              <a:t>cases and </a:t>
            </a:r>
            <a:r>
              <a:rPr lang="en-US" kern="0" dirty="0" smtClean="0"/>
              <a:t>requirements</a:t>
            </a:r>
            <a:endParaRPr lang="en-US" kern="0" dirty="0"/>
          </a:p>
        </p:txBody>
      </p:sp>
      <p:sp>
        <p:nvSpPr>
          <p:cNvPr id="32" name="Rectangle 4">
            <a:extLst>
              <a:ext uri="{FF2B5EF4-FFF2-40B4-BE49-F238E27FC236}">
                <a16:creationId xmlns=""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84F73500-0DB7-49AB-A242-A5B3FADA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="" xmlns:a16="http://schemas.microsoft.com/office/drawing/2014/main" id="{A70E8B52-E44D-4074-BCD8-B2175694B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2091452"/>
            <a:ext cx="3177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en-US" altLang="en-US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1]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6583602D-4145-4884-9605-B5D7A42D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10691"/>
              </p:ext>
            </p:extLst>
          </p:nvPr>
        </p:nvGraphicFramePr>
        <p:xfrm>
          <a:off x="575281" y="1490929"/>
          <a:ext cx="8263919" cy="410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236">
                  <a:extLst>
                    <a:ext uri="{9D8B030D-6E8A-4147-A177-3AD203B41FA5}">
                      <a16:colId xmlns="" xmlns:a16="http://schemas.microsoft.com/office/drawing/2014/main" val="926006415"/>
                    </a:ext>
                  </a:extLst>
                </a:gridCol>
                <a:gridCol w="1506236">
                  <a:extLst>
                    <a:ext uri="{9D8B030D-6E8A-4147-A177-3AD203B41FA5}">
                      <a16:colId xmlns="" xmlns:a16="http://schemas.microsoft.com/office/drawing/2014/main" val="2274707149"/>
                    </a:ext>
                  </a:extLst>
                </a:gridCol>
                <a:gridCol w="1362155">
                  <a:extLst>
                    <a:ext uri="{9D8B030D-6E8A-4147-A177-3AD203B41FA5}">
                      <a16:colId xmlns="" xmlns:a16="http://schemas.microsoft.com/office/drawing/2014/main" val="2806259504"/>
                    </a:ext>
                  </a:extLst>
                </a:gridCol>
                <a:gridCol w="1385849">
                  <a:extLst>
                    <a:ext uri="{9D8B030D-6E8A-4147-A177-3AD203B41FA5}">
                      <a16:colId xmlns="" xmlns:a16="http://schemas.microsoft.com/office/drawing/2014/main" val="3072419818"/>
                    </a:ext>
                  </a:extLst>
                </a:gridCol>
                <a:gridCol w="1385849">
                  <a:extLst>
                    <a:ext uri="{9D8B030D-6E8A-4147-A177-3AD203B41FA5}">
                      <a16:colId xmlns="" xmlns:a16="http://schemas.microsoft.com/office/drawing/2014/main" val="2891495094"/>
                    </a:ext>
                  </a:extLst>
                </a:gridCol>
                <a:gridCol w="1117594">
                  <a:extLst>
                    <a:ext uri="{9D8B030D-6E8A-4147-A177-3AD203B41FA5}">
                      <a16:colId xmlns="" xmlns:a16="http://schemas.microsoft.com/office/drawing/2014/main" val="2083267058"/>
                    </a:ext>
                  </a:extLst>
                </a:gridCol>
              </a:tblGrid>
              <a:tr h="387552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cases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Intra BSS latency/ms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Jitter variance/ms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[4]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Packet loss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rate/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Mbps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="" xmlns:a16="http://schemas.microsoft.com/office/drawing/2014/main" val="2773197194"/>
                  </a:ext>
                </a:extLst>
              </a:tr>
              <a:tr h="232112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gaming [2]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0.1 %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="" xmlns:a16="http://schemas.microsoft.com/office/drawing/2014/main" val="2422613152"/>
                  </a:ext>
                </a:extLst>
              </a:tr>
              <a:tr h="114261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 [15]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&lt;0.1 (Reverse link) &gt;5Mbps (Forward link)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="" xmlns:a16="http://schemas.microsoft.com/office/drawing/2014/main" val="2679615458"/>
                  </a:ext>
                </a:extLst>
              </a:tr>
              <a:tr h="334099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 [3]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3 ~ 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 ~ 28,000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="" xmlns:a16="http://schemas.microsoft.com/office/drawing/2014/main" val="1627999060"/>
                  </a:ext>
                </a:extLst>
              </a:tr>
              <a:tr h="334099"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Robotics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industrial automation [1]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Equipment control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~ 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0.2~2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="" xmlns:a16="http://schemas.microsoft.com/office/drawing/2014/main" val="1931978346"/>
                  </a:ext>
                </a:extLst>
              </a:tr>
              <a:tr h="334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 ~ 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="" xmlns:a16="http://schemas.microsoft.com/office/drawing/2014/main" val="4047788248"/>
                  </a:ext>
                </a:extLst>
              </a:tr>
              <a:tr h="334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&lt;1~5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&lt;0.2~2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="" xmlns:a16="http://schemas.microsoft.com/office/drawing/2014/main" val="2561712717"/>
                  </a:ext>
                </a:extLst>
              </a:tr>
              <a:tr h="616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&gt;100 with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="" xmlns:a16="http://schemas.microsoft.com/office/drawing/2014/main" val="924313492"/>
                  </a:ext>
                </a:extLst>
              </a:tr>
            </a:tbl>
          </a:graphicData>
        </a:graphic>
      </p:graphicFrame>
      <p:sp>
        <p:nvSpPr>
          <p:cNvPr id="12" name="文本框 1">
            <a:extLst>
              <a:ext uri="{FF2B5EF4-FFF2-40B4-BE49-F238E27FC236}">
                <a16:creationId xmlns=""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4022706" y="1154167"/>
            <a:ext cx="4536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RTA TIG report doc.#: 11-18-2009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712110" y="5276671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42866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63210</TotalTime>
  <Words>2309</Words>
  <Application>Microsoft Office PowerPoint</Application>
  <PresentationFormat>On-screen Show (4:3)</PresentationFormat>
  <Paragraphs>367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 Unicode MS</vt:lpstr>
      <vt:lpstr>MS Gothic</vt:lpstr>
      <vt:lpstr>SimSun</vt:lpstr>
      <vt:lpstr>Arial</vt:lpstr>
      <vt:lpstr>Calibri</vt:lpstr>
      <vt:lpstr>Calibri Light</vt:lpstr>
      <vt:lpstr>Intel Clear</vt:lpstr>
      <vt:lpstr>Neo Sans Intel</vt:lpstr>
      <vt:lpstr>Times New Roman</vt:lpstr>
      <vt:lpstr>Verdana</vt:lpstr>
      <vt:lpstr>Wingdings</vt:lpstr>
      <vt:lpstr>Office Theme</vt:lpstr>
      <vt:lpstr>Custom Design</vt:lpstr>
      <vt:lpstr>1_Custom Design</vt:lpstr>
      <vt:lpstr>Document</vt:lpstr>
      <vt:lpstr>TSN support in 802.11 and potential extensions for TGbe</vt:lpstr>
      <vt:lpstr>Abstract</vt:lpstr>
      <vt:lpstr>Outline</vt:lpstr>
      <vt:lpstr>TSN (Time Sensitive Networking) Background</vt:lpstr>
      <vt:lpstr>From Wired (Ethernet) to Wireless TSN</vt:lpstr>
      <vt:lpstr>Wireless TSN Applications</vt:lpstr>
      <vt:lpstr>Example Use Case: Industrial Control System</vt:lpstr>
      <vt:lpstr>Low (worst-case) latency is also a requirement for other emerging applications</vt:lpstr>
      <vt:lpstr>PowerPoint Presentation</vt:lpstr>
      <vt:lpstr>IEEE 802.1 Time Sensitive Networking (TSN)</vt:lpstr>
      <vt:lpstr>TSN Time Synchronization over 802.11</vt:lpstr>
      <vt:lpstr>802.1AS-based Time Synchronization over 802.11</vt:lpstr>
      <vt:lpstr>Time-Aware Shaping (802.1Qbv) over Wireless</vt:lpstr>
      <vt:lpstr>Bounded latency performance can be enhanced in 802.11</vt:lpstr>
      <vt:lpstr>Managed OBSS Scenario in 802.11be</vt:lpstr>
      <vt:lpstr>Enhancements to support TSN-grade bounded latency in 802.11be</vt:lpstr>
      <vt:lpstr>Simulation results: Example TSN performance in a managed BSS Scenario</vt:lpstr>
      <vt:lpstr>Additional TSN capabilities</vt:lpstr>
      <vt:lpstr>Redundancy and Interference Management</vt:lpstr>
      <vt:lpstr>Preemption (802.1Qbu/802.3br)</vt:lpstr>
      <vt:lpstr>Conclusions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Time-Aware Scheduling over 802.11</dc:title>
  <dc:creator>Cavalcanti, Dave</dc:creator>
  <cp:keywords>CTPClassification=CTP_NT</cp:keywords>
  <cp:lastModifiedBy>Cavalcanti, Dave</cp:lastModifiedBy>
  <cp:revision>891</cp:revision>
  <cp:lastPrinted>1601-01-01T00:00:00Z</cp:lastPrinted>
  <dcterms:created xsi:type="dcterms:W3CDTF">2018-08-21T22:03:00Z</dcterms:created>
  <dcterms:modified xsi:type="dcterms:W3CDTF">2019-07-16T12:01:47Z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e790d868-df14-4a54-91cc-c2daeb8884db</vt:lpwstr>
  </property>
  <property fmtid="{D5CDD505-2E9C-101B-9397-08002B2CF9AE}" pid="3" name="CTP_TimeStamp">
    <vt:lpwstr>2019-07-16 12:01:35Z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