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1" r:id="rId3"/>
    <p:sldId id="338" r:id="rId4"/>
    <p:sldId id="505" r:id="rId5"/>
    <p:sldId id="508" r:id="rId6"/>
    <p:sldId id="498" r:id="rId7"/>
    <p:sldId id="509" r:id="rId8"/>
    <p:sldId id="507" r:id="rId9"/>
    <p:sldId id="506" r:id="rId10"/>
    <p:sldId id="510" r:id="rId11"/>
    <p:sldId id="511" r:id="rId12"/>
    <p:sldId id="324" r:id="rId13"/>
    <p:sldId id="513" r:id="rId14"/>
    <p:sldId id="514" r:id="rId15"/>
    <p:sldId id="515" r:id="rId16"/>
    <p:sldId id="516" r:id="rId17"/>
    <p:sldId id="512" r:id="rId18"/>
    <p:sldId id="500" r:id="rId19"/>
    <p:sldId id="519" r:id="rId20"/>
    <p:sldId id="517" r:id="rId21"/>
    <p:sldId id="518" r:id="rId22"/>
    <p:sldId id="50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d, Steph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9933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1" autoAdjust="0"/>
    <p:restoredTop sz="94660"/>
  </p:normalViewPr>
  <p:slideViewPr>
    <p:cSldViewPr>
      <p:cViewPr varScale="1">
        <p:scale>
          <a:sx n="115" d="100"/>
          <a:sy n="115" d="100"/>
        </p:scale>
        <p:origin x="30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802.11-19/0319r1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Friedbert Berens, FBConsulting Sarl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802.11-19/0319r1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Friedbert Berens, FBConsulting Sarl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802.11-19/0319r1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Friedbert Berens, FBConsulting Sarl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137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96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713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15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26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16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98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 lIns="79583" tIns="39791" rIns="79583" bIns="39791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5pPr>
            <a:lvl6pPr marL="2188546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6pPr>
            <a:lvl7pPr marL="2586463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7pPr>
            <a:lvl8pPr marL="2984381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8pPr>
            <a:lvl9pPr marL="3382298" indent="-198959" defTabSz="39101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17602" algn="l"/>
                <a:tab pos="1237966" algn="l"/>
                <a:tab pos="1858330" algn="l"/>
                <a:tab pos="2478694" algn="l"/>
              </a:tabLst>
              <a:defRPr sz="1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AB6F1EF-ECD6-454F-B466-460F3F0B5948}" type="slidenum">
              <a:rPr lang="en-GB" altLang="en-US" smtClean="0">
                <a:latin typeface="Arial" charset="0"/>
                <a:cs typeface="Arial" charset="0"/>
              </a:rPr>
              <a:pPr>
                <a:spcBef>
                  <a:spcPct val="0"/>
                </a:spcBef>
              </a:pPr>
              <a:t>17</a:t>
            </a:fld>
            <a:endParaRPr lang="en-GB" altLang="en-US">
              <a:latin typeface="Arial" charset="0"/>
              <a:cs typeface="Arial" charset="0"/>
            </a:endParaRPr>
          </a:p>
        </p:txBody>
      </p:sp>
      <p:sp>
        <p:nvSpPr>
          <p:cNvPr id="31748" name="Notes Placeholder 1"/>
          <p:cNvSpPr>
            <a:spLocks noGrp="1"/>
          </p:cNvSpPr>
          <p:nvPr/>
        </p:nvSpPr>
        <p:spPr bwMode="auto">
          <a:xfrm>
            <a:off x="618033" y="3685535"/>
            <a:ext cx="4947177" cy="349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201" tIns="40145" rIns="77201" bIns="4014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endParaRPr lang="en-US" altLang="en-US" b="0">
              <a:cs typeface="Arial" charset="0"/>
            </a:endParaRPr>
          </a:p>
        </p:txBody>
      </p:sp>
      <p:sp>
        <p:nvSpPr>
          <p:cNvPr id="31749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80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9533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038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590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57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617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3060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940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74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09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924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439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42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8244E5C-93DA-8240-86A3-D8D23AF2FD1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20B7F7F-F329-6D40-9E6A-0AF1A35B7388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A829F93-2775-E748-ABF9-4023B5731D5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8898ACB-CDB3-9242-8403-348BC84B61B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462337EC-81EE-CF4A-B63E-E2AC8E3F210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8472C4-3F69-6E43-8DE9-50586709EEA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2744626-DCBE-DB47-B140-AE7E5EC3BC1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DF6BAF-D9E6-EC4F-A469-56439960F8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7E192A-D9D0-D94F-8653-ACDEF9283B4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F. Berens, FBConsulting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39416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802.11-19/1285r0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79376" y="606425"/>
            <a:ext cx="11233248" cy="14065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s-ES" dirty="0">
                <a:cs typeface="Arial"/>
              </a:rPr>
              <a:t>An Empirical Model for the Realistic Generation of CAM</a:t>
            </a:r>
            <a:br>
              <a:rPr lang="en-US" altLang="es-ES" dirty="0">
                <a:cs typeface="Arial"/>
              </a:rPr>
            </a:br>
            <a:r>
              <a:rPr lang="en-US" altLang="es-ES" dirty="0">
                <a:cs typeface="Arial"/>
              </a:rPr>
              <a:t>in Vehicular Networks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77741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346134"/>
              </p:ext>
            </p:extLst>
          </p:nvPr>
        </p:nvGraphicFramePr>
        <p:xfrm>
          <a:off x="828675" y="2409825"/>
          <a:ext cx="9829800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Document" r:id="rId4" imgW="10461950" imgH="5296088" progId="Word.Document.8">
                  <p:embed/>
                </p:oleObj>
              </mc:Choice>
              <mc:Fallback>
                <p:oleObj name="Document" r:id="rId4" imgW="10461950" imgH="52960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09825"/>
                        <a:ext cx="9829800" cy="497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C634EDD-AC48-1548-8A7B-06F29CD00DE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F. Berens, FBConsulting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65C5FC3-49E4-3A45-9E20-E7DD8E6EE5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Empirical CAM traces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88" y="1545882"/>
            <a:ext cx="10361084" cy="245999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cs typeface="Arial"/>
              </a:rPr>
              <a:t>PDF of CAM generation interval in highway scenario (VW).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CAM interval is a multiple of </a:t>
            </a:r>
            <a:r>
              <a:rPr lang="en-US" i="1" dirty="0" err="1">
                <a:ea typeface="+mn-ea"/>
                <a:cs typeface="+mn-cs"/>
              </a:rPr>
              <a:t>T_CheckCamGen</a:t>
            </a:r>
            <a:r>
              <a:rPr lang="en-US" i="1" dirty="0"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= 100ms.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/>
              <a:t>Small jitter approximately between -10ms and 10ms.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/>
              <a:t>Due to e.g. processing, encoding and other tasks.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/>
              <a:t>Similar probability distribution in all traces.</a:t>
            </a:r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166791" y="6467976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10</a:t>
            </a:fld>
            <a:endParaRPr lang="es-ES" sz="14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F5A2BB10-C927-4B3D-912A-A45D7587D6D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562" y="3306859"/>
            <a:ext cx="4041473" cy="3161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4627740-A408-4455-922C-F07E93EC3FD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695" y="3306859"/>
            <a:ext cx="4041473" cy="316111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6C52D982-FDAC-4530-96F6-56BE6FCB4F1E}"/>
              </a:ext>
            </a:extLst>
          </p:cNvPr>
          <p:cNvSpPr/>
          <p:nvPr/>
        </p:nvSpPr>
        <p:spPr>
          <a:xfrm>
            <a:off x="4312747" y="3565571"/>
            <a:ext cx="1355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+mj-lt"/>
                <a:ea typeface="Times New Roman" panose="02020603050405020304" pitchFamily="18" charset="0"/>
              </a:rPr>
              <a:t>Volkswagen, highway</a:t>
            </a:r>
            <a:endParaRPr lang="es-ES" sz="1400" dirty="0">
              <a:latin typeface="+mj-lt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D56E26B-1707-4530-BA90-4FC08C36A09D}"/>
              </a:ext>
            </a:extLst>
          </p:cNvPr>
          <p:cNvSpPr/>
          <p:nvPr/>
        </p:nvSpPr>
        <p:spPr>
          <a:xfrm>
            <a:off x="8512582" y="3565571"/>
            <a:ext cx="1355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+mj-lt"/>
                <a:ea typeface="Times New Roman" panose="02020603050405020304" pitchFamily="18" charset="0"/>
              </a:rPr>
              <a:t>Volkswagen, highway</a:t>
            </a:r>
            <a:endParaRPr lang="es-ES" sz="1400" dirty="0">
              <a:latin typeface="+mj-lt"/>
            </a:endParaRP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7D3F9D9D-6BC7-3E41-AF2A-09A2D239FD9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67355" y="6545713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0" name="Datumsplatzhalter 4">
            <a:extLst>
              <a:ext uri="{FF2B5EF4-FFF2-40B4-BE49-F238E27FC236}">
                <a16:creationId xmlns:a16="http://schemas.microsoft.com/office/drawing/2014/main" id="{284BBC3A-3B7C-5640-AED9-1C5B6666377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8396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Empirical CAM traces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2393"/>
            <a:ext cx="10361084" cy="411321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cs typeface="Arial"/>
              </a:rPr>
              <a:t>PDF of CAM size and interval in highway scenario (VW).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Certain correlation between CAM size and generation interval.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CAM size depends on the current CAM generation interval.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241636" y="6518275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11</a:t>
            </a:fld>
            <a:endParaRPr lang="es-ES" sz="1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42ABECD-7551-46D4-904D-46F46177100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028" y="3182939"/>
            <a:ext cx="6383945" cy="27912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0A6E4C88-ED83-4AE1-9F69-EFA2B0A12B70}"/>
              </a:ext>
            </a:extLst>
          </p:cNvPr>
          <p:cNvSpPr/>
          <p:nvPr/>
        </p:nvSpPr>
        <p:spPr bwMode="auto">
          <a:xfrm>
            <a:off x="4202546" y="3463636"/>
            <a:ext cx="369455" cy="36945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hangingPunct="1">
              <a:buClrTx/>
              <a:buSzTx/>
            </a:pPr>
            <a:endParaRPr lang="es-ES" sz="2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8A45AB33-DCDF-48B8-81B8-296CA33B7B25}"/>
              </a:ext>
            </a:extLst>
          </p:cNvPr>
          <p:cNvSpPr/>
          <p:nvPr/>
        </p:nvSpPr>
        <p:spPr bwMode="auto">
          <a:xfrm>
            <a:off x="5241636" y="3939309"/>
            <a:ext cx="369455" cy="36945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1" hangingPunct="1">
              <a:buClrTx/>
              <a:buSzTx/>
            </a:pPr>
            <a:endParaRPr lang="es-ES" sz="2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D077351-46E2-C74F-9A8D-820C3B4DE38A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64959" y="6555348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0" name="Datumsplatzhalter 4">
            <a:extLst>
              <a:ext uri="{FF2B5EF4-FFF2-40B4-BE49-F238E27FC236}">
                <a16:creationId xmlns:a16="http://schemas.microsoft.com/office/drawing/2014/main" id="{ED46D1E9-4EDE-4148-8A4B-990BFEB162A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88739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93774"/>
            <a:ext cx="10361084" cy="4113213"/>
          </a:xfrm>
        </p:spPr>
        <p:txBody>
          <a:bodyPr>
            <a:normAutofit/>
          </a:bodyPr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/>
              <a:t>Defined as a discrete-time Markov chain.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Discrete-time random process with different states.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Each state characterized by a CAM size and generation interval.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Every time a new CAM is transmitted, the state changes randomly. 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Probability of moving to a given state depends on the present state. 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3" indent="0" algn="ctr">
              <a:lnSpc>
                <a:spcPct val="150000"/>
              </a:lnSpc>
              <a:spcBef>
                <a:spcPts val="0"/>
              </a:spcBef>
            </a:pPr>
            <a:r>
              <a:rPr lang="en-US" altLang="es-ES" sz="1400" dirty="0"/>
              <a:t>Example: State 1 = (200Bytes, 100ms), State 2 = (200Bytes, 400ms), State 3 = (400Bytes, 200ms)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0" lvl="2" indent="0">
              <a:lnSpc>
                <a:spcPct val="110000"/>
              </a:lnSpc>
              <a:spcBef>
                <a:spcPts val="600"/>
              </a:spcBef>
              <a:buClr>
                <a:srgbClr val="0F5494"/>
              </a:buClr>
            </a:pPr>
            <a:endParaRPr lang="es-ES" sz="1600" dirty="0"/>
          </a:p>
        </p:txBody>
      </p:sp>
      <p:pic>
        <p:nvPicPr>
          <p:cNvPr id="8" name="Picture 2" descr="Resultado de imagen de markov process">
            <a:extLst>
              <a:ext uri="{FF2B5EF4-FFF2-40B4-BE49-F238E27FC236}">
                <a16:creationId xmlns:a16="http://schemas.microsoft.com/office/drawing/2014/main" id="{50C49AB7-F658-4CFC-85A4-5864B0ED3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650" y="4634346"/>
            <a:ext cx="4246700" cy="187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número de diapositiva 4">
            <a:extLst>
              <a:ext uri="{FF2B5EF4-FFF2-40B4-BE49-F238E27FC236}">
                <a16:creationId xmlns:a16="http://schemas.microsoft.com/office/drawing/2014/main" id="{C6073842-EE8F-4E2B-81B6-184D615543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591944" y="6553404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12</a:t>
            </a:fld>
            <a:endParaRPr lang="es-ES" sz="14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2721240-16CB-0048-949B-FE08B3BFB495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64939" y="6542291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7DAA4CC9-9B37-DF42-8138-AA1759B8AAD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49675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998" y="1163454"/>
            <a:ext cx="10361084" cy="4113213"/>
          </a:xfrm>
        </p:spPr>
        <p:txBody>
          <a:bodyPr>
            <a:normAutofit/>
          </a:bodyPr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Model characterized by: 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State space and transition matrix.</a:t>
            </a:r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State space: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/>
              <a:t>G </a:t>
            </a:r>
            <a:r>
              <a:rPr lang="en-US" sz="2000" dirty="0"/>
              <a:t>= {</a:t>
            </a:r>
            <a:r>
              <a:rPr lang="en-US" sz="2000" i="1" dirty="0"/>
              <a:t>g</a:t>
            </a:r>
            <a:r>
              <a:rPr lang="en-US" sz="2000" i="1" baseline="-25000" dirty="0"/>
              <a:t>1</a:t>
            </a:r>
            <a:r>
              <a:rPr lang="en-US" sz="2000" dirty="0"/>
              <a:t>,</a:t>
            </a:r>
            <a:r>
              <a:rPr lang="en-US" sz="2000" i="1" dirty="0"/>
              <a:t>g</a:t>
            </a:r>
            <a:r>
              <a:rPr lang="en-US" sz="2000" i="1" baseline="-25000" dirty="0"/>
              <a:t>2</a:t>
            </a:r>
            <a:r>
              <a:rPr lang="en-US" sz="2000" dirty="0"/>
              <a:t>,…} is the set of possible CAM generation intervals.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/>
              <a:t>S </a:t>
            </a:r>
            <a:r>
              <a:rPr lang="en-US" sz="2000" dirty="0"/>
              <a:t>= {</a:t>
            </a:r>
            <a:r>
              <a:rPr lang="en-US" sz="2000" i="1" dirty="0"/>
              <a:t>s</a:t>
            </a:r>
            <a:r>
              <a:rPr lang="en-US" sz="2000" i="1" baseline="-25000" dirty="0"/>
              <a:t>1</a:t>
            </a:r>
            <a:r>
              <a:rPr lang="en-US" sz="2000" dirty="0"/>
              <a:t>,</a:t>
            </a:r>
            <a:r>
              <a:rPr lang="en-US" sz="2000" i="1" dirty="0"/>
              <a:t>s</a:t>
            </a:r>
            <a:r>
              <a:rPr lang="en-US" sz="2000" i="1" baseline="-25000" dirty="0"/>
              <a:t>2</a:t>
            </a:r>
            <a:r>
              <a:rPr lang="en-US" sz="2000" dirty="0"/>
              <a:t>,…} is the set of possible CAM sizes.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/>
              <a:t>N</a:t>
            </a:r>
            <a:r>
              <a:rPr lang="en-US" sz="2000" dirty="0"/>
              <a:t> = {(</a:t>
            </a:r>
            <a:r>
              <a:rPr lang="en-US" sz="2000" i="1" dirty="0"/>
              <a:t>g</a:t>
            </a:r>
            <a:r>
              <a:rPr lang="en-US" sz="2000" i="1" baseline="-25000" dirty="0"/>
              <a:t>1</a:t>
            </a:r>
            <a:r>
              <a:rPr lang="en-US" sz="2000" dirty="0"/>
              <a:t>,</a:t>
            </a:r>
            <a:r>
              <a:rPr lang="en-US" sz="2000" i="1" dirty="0"/>
              <a:t>s</a:t>
            </a:r>
            <a:r>
              <a:rPr lang="en-US" sz="2000" i="1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g</a:t>
            </a:r>
            <a:r>
              <a:rPr lang="en-US" sz="2000" i="1" baseline="-25000" dirty="0"/>
              <a:t>1</a:t>
            </a:r>
            <a:r>
              <a:rPr lang="en-US" sz="2000" dirty="0"/>
              <a:t>,</a:t>
            </a:r>
            <a:r>
              <a:rPr lang="en-US" sz="2000" i="1" dirty="0"/>
              <a:t>s</a:t>
            </a:r>
            <a:r>
              <a:rPr lang="en-US" sz="2000" i="1" baseline="-25000" dirty="0"/>
              <a:t>2</a:t>
            </a:r>
            <a:r>
              <a:rPr lang="en-US" sz="2000" dirty="0"/>
              <a:t>), …} is the state space with |</a:t>
            </a:r>
            <a:r>
              <a:rPr lang="en-US" sz="2000" i="1" dirty="0"/>
              <a:t>N</a:t>
            </a:r>
            <a:r>
              <a:rPr lang="en-US" sz="2000" dirty="0"/>
              <a:t>|=|</a:t>
            </a:r>
            <a:r>
              <a:rPr lang="en-US" sz="2000" i="1" dirty="0"/>
              <a:t>G</a:t>
            </a:r>
            <a:r>
              <a:rPr lang="en-US" sz="2000" dirty="0"/>
              <a:t>|·|</a:t>
            </a:r>
            <a:r>
              <a:rPr lang="en-US" sz="2000" i="1" dirty="0"/>
              <a:t>S</a:t>
            </a:r>
            <a:r>
              <a:rPr lang="en-US" sz="2000" dirty="0"/>
              <a:t>| elements.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E704382-DA6A-48D9-9464-8B5049A62E58}"/>
              </a:ext>
            </a:extLst>
          </p:cNvPr>
          <p:cNvGraphicFramePr>
            <a:graphicFrameLocks noGrp="1"/>
          </p:cNvGraphicFramePr>
          <p:nvPr/>
        </p:nvGraphicFramePr>
        <p:xfrm>
          <a:off x="2189017" y="5126797"/>
          <a:ext cx="7709046" cy="107556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23088">
                  <a:extLst>
                    <a:ext uri="{9D8B030D-6E8A-4147-A177-3AD203B41FA5}">
                      <a16:colId xmlns:a16="http://schemas.microsoft.com/office/drawing/2014/main" val="2137138449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2474104067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2044623637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2163674107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184144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4194846986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2840920796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3757282218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1340164114"/>
                    </a:ext>
                  </a:extLst>
                </a:gridCol>
                <a:gridCol w="620662">
                  <a:extLst>
                    <a:ext uri="{9D8B030D-6E8A-4147-A177-3AD203B41FA5}">
                      <a16:colId xmlns:a16="http://schemas.microsoft.com/office/drawing/2014/main" val="4153825374"/>
                    </a:ext>
                  </a:extLst>
                </a:gridCol>
              </a:tblGrid>
              <a:tr h="358522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90429807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Size</a:t>
                      </a:r>
                      <a:r>
                        <a:rPr lang="es-ES" sz="1400" dirty="0"/>
                        <a:t>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360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455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360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455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70774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Generation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interval</a:t>
                      </a:r>
                      <a:r>
                        <a:rPr lang="es-ES" sz="1400" dirty="0"/>
                        <a:t> (ms)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100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3847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5B68A97A-ED02-4496-87A2-A790B3B619CC}"/>
              </a:ext>
            </a:extLst>
          </p:cNvPr>
          <p:cNvSpPr txBox="1"/>
          <p:nvPr/>
        </p:nvSpPr>
        <p:spPr>
          <a:xfrm>
            <a:off x="4267199" y="4689106"/>
            <a:ext cx="5630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j-lt"/>
              </a:rPr>
              <a:t>States</a:t>
            </a:r>
          </a:p>
        </p:txBody>
      </p:sp>
      <p:sp>
        <p:nvSpPr>
          <p:cNvPr id="9" name="Marcador de número de diapositiva 4">
            <a:extLst>
              <a:ext uri="{FF2B5EF4-FFF2-40B4-BE49-F238E27FC236}">
                <a16:creationId xmlns:a16="http://schemas.microsoft.com/office/drawing/2014/main" id="{54E2DD86-A2FB-4EA7-A303-396EB73F35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159896" y="6505481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13</a:t>
            </a:fld>
            <a:endParaRPr lang="es-ES" sz="1400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F4C520-54DF-1848-9E6D-97D05B37C85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11899" y="6540873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0" name="Datumsplatzhalter 4">
            <a:extLst>
              <a:ext uri="{FF2B5EF4-FFF2-40B4-BE49-F238E27FC236}">
                <a16:creationId xmlns:a16="http://schemas.microsoft.com/office/drawing/2014/main" id="{C5641407-AFFC-BE43-8B3B-FB3B583999B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34189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775" y="762001"/>
            <a:ext cx="8605838" cy="5805055"/>
          </a:xfrm>
        </p:spPr>
        <p:txBody>
          <a:bodyPr>
            <a:normAutofit/>
          </a:bodyPr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Transition matrix: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 err="1"/>
              <a:t>p</a:t>
            </a:r>
            <a:r>
              <a:rPr lang="en-US" sz="2000" i="1" baseline="-25000" dirty="0" err="1"/>
              <a:t>n,m</a:t>
            </a:r>
            <a:r>
              <a:rPr lang="en-US" sz="2000" i="1" baseline="-25000" dirty="0"/>
              <a:t> </a:t>
            </a:r>
            <a:r>
              <a:rPr lang="en-US" sz="2000" dirty="0"/>
              <a:t>: probability to move from current state </a:t>
            </a:r>
            <a:r>
              <a:rPr lang="en-US" sz="2000" i="1" dirty="0"/>
              <a:t>n</a:t>
            </a:r>
            <a:r>
              <a:rPr lang="en-US" sz="2000" dirty="0"/>
              <a:t> to a next state </a:t>
            </a:r>
            <a:r>
              <a:rPr lang="en-US" sz="2000" i="1" dirty="0"/>
              <a:t>m</a:t>
            </a:r>
            <a:r>
              <a:rPr lang="en-US" sz="2000" dirty="0"/>
              <a:t>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Calculated by parsing the traces:</a:t>
            </a:r>
          </a:p>
          <a:p>
            <a:pPr marL="1257300" lvl="4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Count the transitions between states </a:t>
            </a:r>
            <a:r>
              <a:rPr lang="en-US" sz="1800" i="1" dirty="0"/>
              <a:t>n</a:t>
            </a:r>
            <a:r>
              <a:rPr lang="en-US" sz="1800" dirty="0"/>
              <a:t> and </a:t>
            </a:r>
            <a:r>
              <a:rPr lang="en-US" sz="1800" i="1" dirty="0"/>
              <a:t>m</a:t>
            </a:r>
            <a:r>
              <a:rPr lang="en-US" sz="1800" dirty="0"/>
              <a:t>:</a:t>
            </a:r>
            <a:endParaRPr lang="en-US" sz="1800" baseline="-25000" dirty="0"/>
          </a:p>
          <a:p>
            <a:pPr marL="1257300" lvl="4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257300" lvl="4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Calculate normalization factor: </a:t>
            </a:r>
          </a:p>
          <a:p>
            <a:pPr marL="1257300" lvl="4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257300" lvl="4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Calculate the transition probability as: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ACBEA53F-65B2-4D78-B531-9A3C9D6D1860}"/>
                  </a:ext>
                </a:extLst>
              </p:cNvPr>
              <p:cNvSpPr/>
              <p:nvPr/>
            </p:nvSpPr>
            <p:spPr>
              <a:xfrm>
                <a:off x="4301535" y="2203376"/>
                <a:ext cx="3588931" cy="1162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E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E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1,1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1,2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2,1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2,2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E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1,|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2,|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E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|,1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|,2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E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⋱</m:t>
                                      </m:r>
                                    </m:e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s-ES" sz="18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|,|</m:t>
                                          </m:r>
                                          <m:r>
                                            <a:rPr lang="es-E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  <m:r>
                                            <a:rPr lang="es-ES" sz="18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E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ACBEA53F-65B2-4D78-B531-9A3C9D6D18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535" y="2203376"/>
                <a:ext cx="3588931" cy="11629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DCABFA84-457C-48FA-BCDB-E8234088B118}"/>
                  </a:ext>
                </a:extLst>
              </p:cNvPr>
              <p:cNvSpPr/>
              <p:nvPr/>
            </p:nvSpPr>
            <p:spPr>
              <a:xfrm>
                <a:off x="7108638" y="5605914"/>
                <a:ext cx="176766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E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E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E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es-E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DCABFA84-457C-48FA-BCDB-E8234088B1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638" y="5605914"/>
                <a:ext cx="1767663" cy="381515"/>
              </a:xfrm>
              <a:prstGeom prst="rect">
                <a:avLst/>
              </a:prstGeom>
              <a:blipFill>
                <a:blip r:embed="rId4"/>
                <a:stretch>
                  <a:fillRect t="-103226" b="-158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9CBB0839-19E7-4963-BA44-9D4D91E2F8FE}"/>
                  </a:ext>
                </a:extLst>
              </p:cNvPr>
              <p:cNvSpPr/>
              <p:nvPr/>
            </p:nvSpPr>
            <p:spPr>
              <a:xfrm>
                <a:off x="6370423" y="4525575"/>
                <a:ext cx="1622047" cy="8822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E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sup>
                        <m:e>
                          <m:sSub>
                            <m:sSubPr>
                              <m:ctrlP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E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E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  <m:r>
                        <a:rPr lang="es-E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9CBB0839-19E7-4963-BA44-9D4D91E2F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423" y="4525575"/>
                <a:ext cx="1622047" cy="882229"/>
              </a:xfrm>
              <a:prstGeom prst="rect">
                <a:avLst/>
              </a:prstGeom>
              <a:blipFill>
                <a:blip r:embed="rId5"/>
                <a:stretch>
                  <a:fillRect l="-13281" t="-90141" b="-146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arcador de número de diapositiva 4">
            <a:extLst>
              <a:ext uri="{FF2B5EF4-FFF2-40B4-BE49-F238E27FC236}">
                <a16:creationId xmlns:a16="http://schemas.microsoft.com/office/drawing/2014/main" id="{09A7EF80-650D-4D33-AA20-D608C88F96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303912" y="6494161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14</a:t>
            </a:fld>
            <a:endParaRPr lang="es-E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18B51D0D-A22E-478E-A6E3-43E02CE7F570}"/>
                  </a:ext>
                </a:extLst>
              </p:cNvPr>
              <p:cNvSpPr/>
              <p:nvPr/>
            </p:nvSpPr>
            <p:spPr>
              <a:xfrm>
                <a:off x="7583478" y="3938535"/>
                <a:ext cx="817981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E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s-E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18B51D0D-A22E-478E-A6E3-43E02CE7F5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478" y="3938535"/>
                <a:ext cx="817981" cy="4778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C32E1F47-DF24-6340-A183-30DE3533764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0" name="Datumsplatzhalter 4">
            <a:extLst>
              <a:ext uri="{FF2B5EF4-FFF2-40B4-BE49-F238E27FC236}">
                <a16:creationId xmlns:a16="http://schemas.microsoft.com/office/drawing/2014/main" id="{2F4D2701-8450-3B4F-94A0-223726CC11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0041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775" y="762000"/>
            <a:ext cx="8605838" cy="6096000"/>
          </a:xfrm>
        </p:spPr>
        <p:txBody>
          <a:bodyPr>
            <a:normAutofit/>
          </a:bodyPr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Eight CAM generation models have been generated:</a:t>
            </a:r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Independent models for CAM sizes and intervals also available: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Eight additional models that generate CAM sizes.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Eight additional models that generate CAM intervals.</a:t>
            </a:r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A7E83D0-82C4-4E27-8D91-CAAF54AC9570}"/>
              </a:ext>
            </a:extLst>
          </p:cNvPr>
          <p:cNvGraphicFramePr>
            <a:graphicFrameLocks noGrp="1"/>
          </p:cNvGraphicFramePr>
          <p:nvPr/>
        </p:nvGraphicFramePr>
        <p:xfrm>
          <a:off x="3117273" y="2017390"/>
          <a:ext cx="5721929" cy="179261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16183">
                  <a:extLst>
                    <a:ext uri="{9D8B030D-6E8A-4147-A177-3AD203B41FA5}">
                      <a16:colId xmlns:a16="http://schemas.microsoft.com/office/drawing/2014/main" val="2137138449"/>
                    </a:ext>
                  </a:extLst>
                </a:gridCol>
                <a:gridCol w="2202873">
                  <a:extLst>
                    <a:ext uri="{9D8B030D-6E8A-4147-A177-3AD203B41FA5}">
                      <a16:colId xmlns:a16="http://schemas.microsoft.com/office/drawing/2014/main" val="2474104067"/>
                    </a:ext>
                  </a:extLst>
                </a:gridCol>
                <a:gridCol w="2202873">
                  <a:extLst>
                    <a:ext uri="{9D8B030D-6E8A-4147-A177-3AD203B41FA5}">
                      <a16:colId xmlns:a16="http://schemas.microsoft.com/office/drawing/2014/main" val="2044623637"/>
                    </a:ext>
                  </a:extLst>
                </a:gridCol>
              </a:tblGrid>
              <a:tr h="358522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Volkswagen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Renault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90429807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70774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Sub-urban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38475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Highway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871633"/>
                  </a:ext>
                </a:extLst>
              </a:tr>
              <a:tr h="35852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Universal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15798"/>
                  </a:ext>
                </a:extLst>
              </a:tr>
            </a:tbl>
          </a:graphicData>
        </a:graphic>
      </p:graphicFrame>
      <p:sp>
        <p:nvSpPr>
          <p:cNvPr id="8" name="Marcador de número de diapositiva 4">
            <a:extLst>
              <a:ext uri="{FF2B5EF4-FFF2-40B4-BE49-F238E27FC236}">
                <a16:creationId xmlns:a16="http://schemas.microsoft.com/office/drawing/2014/main" id="{FE203D13-0557-44AC-A47F-04BFD826E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087888" y="6518275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15</a:t>
            </a:fld>
            <a:endParaRPr lang="es-ES" sz="14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4CC098-A7C7-A748-8BA9-BEDC49B05B64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210960" y="6518275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9" name="Datumsplatzhalter 4">
            <a:extLst>
              <a:ext uri="{FF2B5EF4-FFF2-40B4-BE49-F238E27FC236}">
                <a16:creationId xmlns:a16="http://schemas.microsoft.com/office/drawing/2014/main" id="{B9C38A35-F74E-7341-97DF-FB339121A94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11027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556792"/>
            <a:ext cx="5273964" cy="4320480"/>
          </a:xfrm>
        </p:spPr>
        <p:txBody>
          <a:bodyPr>
            <a:normAutofit/>
          </a:bodyPr>
          <a:lstStyle/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Parametrization:</a:t>
            </a:r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All models with </a:t>
            </a:r>
            <a:r>
              <a:rPr lang="en-US" sz="2000" i="1" dirty="0"/>
              <a:t>G </a:t>
            </a:r>
            <a:r>
              <a:rPr lang="en-US" sz="2000" dirty="0"/>
              <a:t>= {100, 200, 300,…,1000} </a:t>
            </a:r>
            <a:r>
              <a:rPr lang="en-US" sz="2000" dirty="0" err="1"/>
              <a:t>ms.</a:t>
            </a:r>
            <a:endParaRPr lang="en-US" sz="2000" dirty="0"/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Volkswagen models with </a:t>
            </a:r>
            <a:r>
              <a:rPr lang="pl-PL" sz="2000" i="1" dirty="0"/>
              <a:t>S</a:t>
            </a:r>
            <a:r>
              <a:rPr lang="es-ES" sz="2000" i="1" dirty="0"/>
              <a:t> </a:t>
            </a:r>
            <a:r>
              <a:rPr lang="pl-PL" sz="2000" dirty="0"/>
              <a:t>=</a:t>
            </a:r>
            <a:r>
              <a:rPr lang="es-ES" sz="2000" dirty="0"/>
              <a:t> </a:t>
            </a:r>
            <a:r>
              <a:rPr lang="pl-PL" sz="2000" dirty="0"/>
              <a:t>{200, 300, 360, 455} Bytes</a:t>
            </a:r>
            <a:r>
              <a:rPr lang="es-ES" sz="2000" dirty="0"/>
              <a:t>.</a:t>
            </a:r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2000" dirty="0"/>
              <a:t>Renault </a:t>
            </a:r>
            <a:r>
              <a:rPr lang="es-ES" sz="2000" dirty="0" err="1"/>
              <a:t>models</a:t>
            </a:r>
            <a:r>
              <a:rPr lang="es-ES" sz="2000" dirty="0"/>
              <a:t> with </a:t>
            </a:r>
            <a:r>
              <a:rPr lang="pl-PL" sz="2000" i="1" dirty="0"/>
              <a:t>S</a:t>
            </a:r>
            <a:r>
              <a:rPr lang="es-ES" sz="2000" i="1" dirty="0"/>
              <a:t> </a:t>
            </a:r>
            <a:r>
              <a:rPr lang="pl-PL" sz="2000" dirty="0"/>
              <a:t>=</a:t>
            </a:r>
            <a:r>
              <a:rPr lang="es-ES" sz="2000" dirty="0"/>
              <a:t> </a:t>
            </a:r>
            <a:r>
              <a:rPr lang="pl-PL" sz="2000" dirty="0"/>
              <a:t>{200, 330, 480, 600, 800} Bytes</a:t>
            </a:r>
            <a:r>
              <a:rPr lang="es-ES" sz="2000" dirty="0"/>
              <a:t>.</a:t>
            </a:r>
            <a:endParaRPr lang="en-US" sz="2000" dirty="0"/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Jitter: </a:t>
            </a:r>
          </a:p>
          <a:p>
            <a:pPr marL="8001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Gaussian distribution with zero mean and a std deviation as: (see table)</a:t>
            </a:r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A7E83D0-82C4-4E27-8D91-CAAF54AC9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487349"/>
              </p:ext>
            </p:extLst>
          </p:nvPr>
        </p:nvGraphicFramePr>
        <p:xfrm>
          <a:off x="5841426" y="2119947"/>
          <a:ext cx="5273964" cy="2987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76112">
                  <a:extLst>
                    <a:ext uri="{9D8B030D-6E8A-4147-A177-3AD203B41FA5}">
                      <a16:colId xmlns:a16="http://schemas.microsoft.com/office/drawing/2014/main" val="2137138449"/>
                    </a:ext>
                  </a:extLst>
                </a:gridCol>
                <a:gridCol w="1976531">
                  <a:extLst>
                    <a:ext uri="{9D8B030D-6E8A-4147-A177-3AD203B41FA5}">
                      <a16:colId xmlns:a16="http://schemas.microsoft.com/office/drawing/2014/main" val="2474104067"/>
                    </a:ext>
                  </a:extLst>
                </a:gridCol>
                <a:gridCol w="2321321">
                  <a:extLst>
                    <a:ext uri="{9D8B030D-6E8A-4147-A177-3AD203B41FA5}">
                      <a16:colId xmlns:a16="http://schemas.microsoft.com/office/drawing/2014/main" val="2044623637"/>
                    </a:ext>
                  </a:extLst>
                </a:gridCol>
              </a:tblGrid>
              <a:tr h="255973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Scenario</a:t>
                      </a:r>
                      <a:endParaRPr lang="es-E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Standard </a:t>
                      </a:r>
                      <a:r>
                        <a:rPr lang="es-ES" sz="1400" dirty="0" err="1"/>
                        <a:t>deviation</a:t>
                      </a:r>
                      <a:r>
                        <a:rPr lang="es-ES" sz="1400" dirty="0"/>
                        <a:t> (ms)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90429807"/>
                  </a:ext>
                </a:extLst>
              </a:tr>
              <a:tr h="281571">
                <a:tc rowSpan="4">
                  <a:txBody>
                    <a:bodyPr/>
                    <a:lstStyle/>
                    <a:p>
                      <a:pPr algn="ctr"/>
                      <a:r>
                        <a:rPr lang="es-ES" dirty="0"/>
                        <a:t>VW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3,235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70774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Sub-urban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3,814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38475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Highway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3,444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871633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Universal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3,553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715798"/>
                  </a:ext>
                </a:extLst>
              </a:tr>
              <a:tr h="281571">
                <a:tc rowSpan="4">
                  <a:txBody>
                    <a:bodyPr/>
                    <a:lstStyle/>
                    <a:p>
                      <a:pPr algn="ctr"/>
                      <a:r>
                        <a:rPr lang="es-ES" dirty="0"/>
                        <a:t>Renault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Urban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2,817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8447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Sub-urban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2,769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88955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Highway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2,711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36849"/>
                  </a:ext>
                </a:extLst>
              </a:tr>
              <a:tr h="28157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Universal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2,783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793063"/>
                  </a:ext>
                </a:extLst>
              </a:tr>
            </a:tbl>
          </a:graphicData>
        </a:graphic>
      </p:graphicFrame>
      <p:sp>
        <p:nvSpPr>
          <p:cNvPr id="8" name="Marcador de número de diapositiva 4">
            <a:extLst>
              <a:ext uri="{FF2B5EF4-FFF2-40B4-BE49-F238E27FC236}">
                <a16:creationId xmlns:a16="http://schemas.microsoft.com/office/drawing/2014/main" id="{74875BEA-AA81-4521-AD8F-D8DF3AD4C8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373760" y="6496566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16</a:t>
            </a:fld>
            <a:endParaRPr lang="es-ES" sz="1400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67EFFB6-1002-4543-AE3E-F7CB2A3A84D3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9" name="Datumsplatzhalter 4">
            <a:extLst>
              <a:ext uri="{FF2B5EF4-FFF2-40B4-BE49-F238E27FC236}">
                <a16:creationId xmlns:a16="http://schemas.microsoft.com/office/drawing/2014/main" id="{9A06266D-CE12-C949-A799-80728DF6D4C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36465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15589E-CE4F-49A1-B780-CB8E6058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Proposed Model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AECF286-23E6-4BF5-B44C-A45144425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44118"/>
            <a:ext cx="10361084" cy="1647644"/>
          </a:xfrm>
        </p:spPr>
        <p:txBody>
          <a:bodyPr>
            <a:normAutofit/>
          </a:bodyPr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lvl="2" indent="0">
              <a:lnSpc>
                <a:spcPct val="150000"/>
              </a:lnSpc>
              <a:spcBef>
                <a:spcPts val="0"/>
              </a:spcBef>
            </a:pPr>
            <a:r>
              <a:rPr lang="en-US" sz="2200" dirty="0"/>
              <a:t>Example: transition matrix </a:t>
            </a:r>
            <a:r>
              <a:rPr lang="en-US" sz="2200" i="1" dirty="0"/>
              <a:t>M</a:t>
            </a:r>
            <a:r>
              <a:rPr lang="en-US" sz="2200" dirty="0"/>
              <a:t> for Volkswagen in highway (40x40).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</a:pPr>
            <a:r>
              <a:rPr lang="en-US" sz="1800" dirty="0"/>
              <a:t>40 states: 4 sizes x 10 intervals</a:t>
            </a:r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</a:pPr>
            <a:endParaRPr lang="en-US" sz="2200" dirty="0"/>
          </a:p>
        </p:txBody>
      </p:sp>
      <p:sp>
        <p:nvSpPr>
          <p:cNvPr id="9" name="Marcador de número de diapositiva 4">
            <a:extLst>
              <a:ext uri="{FF2B5EF4-FFF2-40B4-BE49-F238E27FC236}">
                <a16:creationId xmlns:a16="http://schemas.microsoft.com/office/drawing/2014/main" id="{60569FCF-D806-4560-B74C-FFEEA45B1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015880" y="6491413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17</a:t>
            </a:fld>
            <a:endParaRPr lang="es-ES" sz="14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64D33B2-AFE7-475F-A4FB-BE8D7963F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144" y="3005185"/>
            <a:ext cx="8743595" cy="3054530"/>
          </a:xfrm>
          <a:prstGeom prst="rect">
            <a:avLst/>
          </a:prstGeom>
        </p:spPr>
      </p:pic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FC26843-EB45-CE4B-A66B-FDD21A3A0CEA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76120" y="6570787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FA171F51-CC94-094D-80A0-2905E7DA581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62261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222A-DE40-45E2-BB85-12281457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Validation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61C91-C27D-459F-A25B-F58F3E1FB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Proposed models are used to generate 10</a:t>
            </a:r>
            <a:r>
              <a:rPr lang="en-US" sz="2200" b="1" baseline="30000" dirty="0"/>
              <a:t>6</a:t>
            </a:r>
            <a:r>
              <a:rPr lang="en-US" sz="2200" b="1" dirty="0"/>
              <a:t> CAMs: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rgbClr val="2015FF"/>
              </a:buClr>
              <a:buFont typeface="+mj-lt"/>
              <a:buAutoNum type="arabicPeriod"/>
            </a:pPr>
            <a:r>
              <a:rPr lang="en-US" dirty="0"/>
              <a:t>Select next state based on current state and transition matrix.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rgbClr val="2015FF"/>
              </a:buClr>
              <a:buFont typeface="+mj-lt"/>
              <a:buAutoNum type="arabicPeriod"/>
            </a:pPr>
            <a:r>
              <a:rPr lang="en-US" dirty="0"/>
              <a:t>Identify next CAM size associated to the next state.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rgbClr val="2015FF"/>
              </a:buClr>
              <a:buFont typeface="+mj-lt"/>
              <a:buAutoNum type="arabicPeriod"/>
            </a:pPr>
            <a:r>
              <a:rPr lang="en-US" dirty="0"/>
              <a:t>Identify next CAM generation interval associated to the next state.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rgbClr val="2015FF"/>
              </a:buClr>
              <a:buFont typeface="+mj-lt"/>
              <a:buAutoNum type="arabicPeriod"/>
            </a:pPr>
            <a:r>
              <a:rPr lang="en-US" dirty="0"/>
              <a:t>Add a random jitter to the CAM generation interval.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rgbClr val="2015FF"/>
              </a:buClr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4735C6-6A16-4DAC-A1FD-656FFC3EE1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375920" y="6539337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18</a:t>
            </a:fld>
            <a:endParaRPr lang="es-ES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8E2F19C-7C83-0A45-9042-7D74A911082C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76120" y="6539337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AEE5A051-1992-7C49-A62B-B615F7C5286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79260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9FE6F1-3E70-40A0-B16A-C793D2AA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631" y="2175102"/>
            <a:ext cx="4040161" cy="930035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Example of CAM sizes and intervals generated with the model: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A2222A-DE40-45E2-BB85-12281457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Validation</a:t>
            </a:r>
            <a:endParaRPr lang="en-GB" sz="28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4735C6-6A16-4DAC-A1FD-656FFC3EE1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375920" y="6518275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19</a:t>
            </a:fld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1253C10-6E37-4D0E-9C7F-3C755BC0D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078" y="3890327"/>
            <a:ext cx="7443383" cy="2433319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8FFA878-541E-467F-AF56-8462C485950C}"/>
              </a:ext>
            </a:extLst>
          </p:cNvPr>
          <p:cNvSpPr txBox="1"/>
          <p:nvPr/>
        </p:nvSpPr>
        <p:spPr>
          <a:xfrm>
            <a:off x="4859986" y="1353482"/>
            <a:ext cx="2472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Volkswagen, highway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7446F12-9AB5-459F-B2F2-013FEDB28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241" y="1420043"/>
            <a:ext cx="7443383" cy="2440154"/>
          </a:xfrm>
          <a:prstGeom prst="rect">
            <a:avLst/>
          </a:prstGeom>
        </p:spPr>
      </p:pic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7BD08025-D46C-4549-9A54-9D1A18002A9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76120" y="6583484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1" name="Datumsplatzhalter 4">
            <a:extLst>
              <a:ext uri="{FF2B5EF4-FFF2-40B4-BE49-F238E27FC236}">
                <a16:creationId xmlns:a16="http://schemas.microsoft.com/office/drawing/2014/main" id="{4BD40104-135F-464D-B182-3DE81C29F53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64294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876FC-3860-FC4E-8601-20C51EE1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572940-0322-3F4C-A5F7-0CEC8BFB1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84784"/>
            <a:ext cx="11593288" cy="4536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Car2Car Communication Consortium has performed a set of evaluation measurements to get an overview over the statistics of CAM messages in real implementations and deployments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CAM messages are non-deterministic in time and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 varies from 1Hz to 10Hz depending on the generation rules based on speed, heading and acceleration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 varies from around 200 bytes to up to more than 700 Bytes depending on the environment and security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 measurement a simulation model has been developed and the results are introduced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realistic performance simulation need to take these variations into account and can use the proposed models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0D9F47-109B-D046-9BC8-82EA46507C3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F. Berens, FBConsulting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239D67C-5BF3-9C49-81AD-14AAA8565D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29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222A-DE40-45E2-BB85-12281457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Validation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61C91-C27D-459F-A25B-F58F3E1F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369" y="1442792"/>
            <a:ext cx="9169071" cy="3752055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Comparison of PDF of CAM size and interval (Renault, highway):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4735C6-6A16-4DAC-A1FD-656FFC3EE1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899733" y="6465522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C136744-2799-49AF-B1BB-77A9F005766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918961"/>
            <a:ext cx="5450213" cy="2569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2C6BED6-787A-4BAF-A69D-10763C9B71E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2908781"/>
            <a:ext cx="5450213" cy="25693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A60A20F-C67F-4902-8452-7DAF8A7685BC}"/>
              </a:ext>
            </a:extLst>
          </p:cNvPr>
          <p:cNvSpPr txBox="1"/>
          <p:nvPr/>
        </p:nvSpPr>
        <p:spPr>
          <a:xfrm>
            <a:off x="2737932" y="2570227"/>
            <a:ext cx="1745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+mj-lt"/>
              </a:rPr>
              <a:t>Empirical traces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6F328E0-69BF-4C84-BD81-E33750CE1E97}"/>
              </a:ext>
            </a:extLst>
          </p:cNvPr>
          <p:cNvSpPr txBox="1"/>
          <p:nvPr/>
        </p:nvSpPr>
        <p:spPr>
          <a:xfrm>
            <a:off x="7897645" y="2599963"/>
            <a:ext cx="1872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+mj-lt"/>
              </a:rPr>
              <a:t>Generated traces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D6468B29-EB3B-F649-815B-BCA8ABF229D5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80499" y="6544896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0" name="Datumsplatzhalter 4">
            <a:extLst>
              <a:ext uri="{FF2B5EF4-FFF2-40B4-BE49-F238E27FC236}">
                <a16:creationId xmlns:a16="http://schemas.microsoft.com/office/drawing/2014/main" id="{1ADA8C9B-04BB-DB4F-A1C3-821DBFF727A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3052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222A-DE40-45E2-BB85-12281457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Validation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61C91-C27D-459F-A25B-F58F3E1F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7159"/>
            <a:ext cx="10361084" cy="1591815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dirty="0"/>
              <a:t>Statistical difference between generated and original traces: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High similarity of the PDF of the CAM size and generation interval.</a:t>
            </a:r>
          </a:p>
          <a:p>
            <a:pPr marL="800100" lvl="3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Validates proposed models and methodology.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4735C6-6A16-4DAC-A1FD-656FFC3EE1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403189" y="6513513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21</a:t>
            </a:fld>
            <a:endParaRPr lang="es-ES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F498D9D-F5D5-45B7-A968-848DA3056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44095"/>
              </p:ext>
            </p:extLst>
          </p:nvPr>
        </p:nvGraphicFramePr>
        <p:xfrm>
          <a:off x="1343472" y="3192926"/>
          <a:ext cx="6169891" cy="2852256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1427743">
                  <a:extLst>
                    <a:ext uri="{9D8B030D-6E8A-4147-A177-3AD203B41FA5}">
                      <a16:colId xmlns:a16="http://schemas.microsoft.com/office/drawing/2014/main" val="912027831"/>
                    </a:ext>
                  </a:extLst>
                </a:gridCol>
                <a:gridCol w="1580716">
                  <a:extLst>
                    <a:ext uri="{9D8B030D-6E8A-4147-A177-3AD203B41FA5}">
                      <a16:colId xmlns:a16="http://schemas.microsoft.com/office/drawing/2014/main" val="2239639658"/>
                    </a:ext>
                  </a:extLst>
                </a:gridCol>
                <a:gridCol w="1580716">
                  <a:extLst>
                    <a:ext uri="{9D8B030D-6E8A-4147-A177-3AD203B41FA5}">
                      <a16:colId xmlns:a16="http://schemas.microsoft.com/office/drawing/2014/main" val="656332294"/>
                    </a:ext>
                  </a:extLst>
                </a:gridCol>
                <a:gridCol w="1580716">
                  <a:extLst>
                    <a:ext uri="{9D8B030D-6E8A-4147-A177-3AD203B41FA5}">
                      <a16:colId xmlns:a16="http://schemas.microsoft.com/office/drawing/2014/main" val="3689758426"/>
                    </a:ext>
                  </a:extLst>
                </a:gridCol>
              </a:tblGrid>
              <a:tr h="369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OEM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cap="none" baseline="0" dirty="0">
                          <a:effectLst/>
                          <a:latin typeface="+mj-lt"/>
                        </a:rPr>
                        <a:t>Scenario</a:t>
                      </a:r>
                      <a:endParaRPr lang="es-ES" sz="1400" cap="none" baseline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r>
                        <a:rPr lang="en-US" sz="1400" baseline="-25000" dirty="0">
                          <a:effectLst/>
                          <a:latin typeface="+mj-lt"/>
                        </a:rPr>
                        <a:t>KL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(P||Q)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δ(P,Q)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62843"/>
                  </a:ext>
                </a:extLst>
              </a:tr>
              <a:tr h="31035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Volkswagen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Urban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2.742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-5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0.0008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11722911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Suburban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3.835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-4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0.0055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7839215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Highway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4.742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-5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0.0014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2524466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Universal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5.568 × 10</a:t>
                      </a:r>
                      <a:r>
                        <a:rPr lang="en-US" sz="1400" baseline="30000" dirty="0">
                          <a:effectLst/>
                          <a:latin typeface="+mj-lt"/>
                        </a:rPr>
                        <a:t>-5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0.0017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013986"/>
                  </a:ext>
                </a:extLst>
              </a:tr>
              <a:tr h="31035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Renault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Urban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2.824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-4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0.0018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97721990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Suburban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3.291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-4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0.0015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725899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Highway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2.505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-4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0.0018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6403423"/>
                  </a:ext>
                </a:extLst>
              </a:tr>
              <a:tr h="3103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Universal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1.627 × 10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-4</a:t>
                      </a:r>
                      <a:endParaRPr lang="es-ES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0.0015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3107725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0B8F00AF-2D2C-4FE2-82C0-FF3D34E605D7}"/>
              </a:ext>
            </a:extLst>
          </p:cNvPr>
          <p:cNvSpPr/>
          <p:nvPr/>
        </p:nvSpPr>
        <p:spPr>
          <a:xfrm>
            <a:off x="8040216" y="4008092"/>
            <a:ext cx="3788783" cy="152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algn="ctr"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600" baseline="-25000" dirty="0">
                <a:solidFill>
                  <a:schemeClr val="tx1"/>
                </a:solidFill>
                <a:latin typeface="+mj-lt"/>
              </a:rPr>
              <a:t>KL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(P||Q) or KL divergence: amount of info lost when Q is used to approximate P. </a:t>
            </a:r>
          </a:p>
          <a:p>
            <a:pPr marL="0" lvl="3" algn="ctr"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δ(P,Q) or total variation distance: largest possible difference between probabilities.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8E7723CE-8827-5C49-B44C-8A915453816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06234" y="6556937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4275FB3A-120D-C548-B7D4-C85FB60323A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209495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AD158-A2F8-4765-BBF1-B5322272A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4F455-6899-44D0-9456-F317AB3E4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93774"/>
            <a:ext cx="10361084" cy="4113213"/>
          </a:xfrm>
        </p:spPr>
        <p:txBody>
          <a:bodyPr/>
          <a:lstStyle/>
          <a:p>
            <a:endParaRPr lang="en-GB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 panose="020B0604020202020204" pitchFamily="34" charset="0"/>
              </a:rPr>
              <a:t>Simplified models for CAM generation can affect results.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Effect on channel load generated.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Effect on channel access schemes, such as </a:t>
            </a:r>
            <a:r>
              <a:rPr lang="en-US" dirty="0">
                <a:cs typeface="Arial"/>
              </a:rPr>
              <a:t>LTE-V Mode 4</a:t>
            </a:r>
            <a:r>
              <a:rPr lang="en-US" dirty="0">
                <a:latin typeface="+mj-lt"/>
                <a:cs typeface="Arial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 panose="020B0604020202020204" pitchFamily="34" charset="0"/>
              </a:rPr>
              <a:t>Proposed empirical models for realistic CAM size and interval: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ea typeface="+mn-ea"/>
                <a:cs typeface="Arial" panose="020B0604020202020204" pitchFamily="34" charset="0"/>
              </a:rPr>
              <a:t>Obtained from real CAM traces provided by VW and Renault.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ea typeface="+mn-ea"/>
                <a:cs typeface="Arial" panose="020B0604020202020204" pitchFamily="34" charset="0"/>
              </a:rPr>
              <a:t>Urban, suburban and highway </a:t>
            </a:r>
            <a:r>
              <a:rPr lang="en-US" dirty="0">
                <a:latin typeface="+mj-lt"/>
                <a:cs typeface="Arial"/>
              </a:rPr>
              <a:t>scenarios.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Will be freely available to download and use.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Next steps: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Performance comparison of ITS-G5 including IEEE802.11bd and LTE-V Mode 4.</a:t>
            </a:r>
          </a:p>
          <a:p>
            <a:pPr lvl="1"/>
            <a:endParaRPr lang="en-GB" baseline="-25000" dirty="0">
              <a:cs typeface="Arial"/>
            </a:endParaRPr>
          </a:p>
          <a:p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982A90-AC6F-44CF-A019-EDB707E52E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159896" y="6518275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22</a:t>
            </a:fld>
            <a:endParaRPr lang="es-ES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A7CB465-1A77-8D4A-A5A0-036A1B3AAAC2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48708" y="6552394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F6F15840-5ADC-B445-8AEC-524A361BE7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27230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3E679-DE5F-4203-9D37-9D6FEAB88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2553" y="557137"/>
            <a:ext cx="8191500" cy="1143000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EBF05E-AE64-448D-ABE0-9688E8A6B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678" y="1700808"/>
            <a:ext cx="8382000" cy="4318992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/>
              </a:rPr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tx1"/>
                </a:solidFill>
                <a:cs typeface="Arial" panose="020B0604020202020204" pitchFamily="34" charset="0"/>
              </a:rPr>
              <a:t>Cooperative Awareness Messages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solidFill>
                  <a:schemeClr val="tx1"/>
                </a:solidFill>
                <a:cs typeface="Arial" panose="020B0604020202020204" pitchFamily="34" charset="0"/>
              </a:rPr>
              <a:t>Empirical CAM traces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/>
              </a:rPr>
              <a:t>Proposed 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/>
              </a:rPr>
              <a:t>Validation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/>
              </a:rPr>
              <a:t>Conclusions</a:t>
            </a:r>
          </a:p>
          <a:p>
            <a:pPr lvl="1"/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E29FCA-FA70-404E-920E-6D20EF7CFE7D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F. Berens, FBConsulting</a:t>
            </a:r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77E190-48FF-4848-8CF1-39072025BD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2602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s-ES" sz="2800" dirty="0"/>
              <a:t>Introduction</a:t>
            </a:r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AFB653F2-7228-4662-A4BE-AEF6DFD1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530" y="1397794"/>
            <a:ext cx="10361084" cy="4113213"/>
          </a:xfrm>
        </p:spPr>
        <p:txBody>
          <a:bodyPr/>
          <a:lstStyle/>
          <a:p>
            <a:pPr>
              <a:buClr>
                <a:srgbClr val="2015FF"/>
              </a:buClr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>
              <a:buClr>
                <a:srgbClr val="2015FF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Fundamental mechanism to support V2X networks.</a:t>
            </a:r>
          </a:p>
          <a:p>
            <a:pPr marL="800100" lvl="1" indent="-342900">
              <a:buClr>
                <a:srgbClr val="2015FF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Frequent transmission of CAM (Cooperative Awareness Messages).</a:t>
            </a:r>
          </a:p>
          <a:p>
            <a:pPr lvl="1">
              <a:buClr>
                <a:srgbClr val="2015FF"/>
              </a:buClr>
              <a:buFont typeface="Arial" panose="020B0604020202020204" pitchFamily="34" charset="0"/>
              <a:buChar char="•"/>
            </a:pPr>
            <a:endParaRPr lang="en-GB" sz="1800" kern="1200" dirty="0">
              <a:latin typeface="+mj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 panose="020B0604020202020204" pitchFamily="34" charset="0"/>
              </a:rPr>
              <a:t>Simplified models for CAM generation are normally used.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 panose="020B0604020202020204" pitchFamily="34" charset="0"/>
              </a:rPr>
              <a:t>Fixed size and generation interval.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 panose="020B0604020202020204" pitchFamily="34" charset="0"/>
              </a:rPr>
              <a:t>Periodic and aperiodic models proposed by 3GPP still not realistic.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j-lt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Obtained results and conclusions can be significantly affected.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Channel load generated can significantly change.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Channel access schemes can be importantly affected.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Arial"/>
              </a:rPr>
              <a:t>E.g. LTE-V Mode 4 can be affected by non-periodic transmissions.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</p:txBody>
      </p:sp>
      <p:sp>
        <p:nvSpPr>
          <p:cNvPr id="5" name="Rectangle 1029"/>
          <p:cNvSpPr>
            <a:spLocks noChangeArrowheads="1"/>
          </p:cNvSpPr>
          <p:nvPr/>
        </p:nvSpPr>
        <p:spPr bwMode="auto">
          <a:xfrm>
            <a:off x="1806576" y="788989"/>
            <a:ext cx="8861425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rgbClr val="0000FF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endParaRPr lang="en-US" altLang="es-ES" sz="600" dirty="0"/>
          </a:p>
          <a:p>
            <a:pPr lvl="2" eaLnBrk="1" hangingPunct="1">
              <a:spcBef>
                <a:spcPts val="600"/>
              </a:spcBef>
            </a:pPr>
            <a:endParaRPr lang="en-US" altLang="es-ES" sz="1800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1806576" y="606425"/>
            <a:ext cx="8861425" cy="551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rgbClr val="0000FF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endParaRPr lang="en-US" altLang="es-ES" sz="600" dirty="0"/>
          </a:p>
          <a:p>
            <a:pPr eaLnBrk="1" hangingPunct="1">
              <a:spcBef>
                <a:spcPts val="600"/>
              </a:spcBef>
            </a:pPr>
            <a:endParaRPr lang="en-US" altLang="es-ES" sz="2400" dirty="0"/>
          </a:p>
          <a:p>
            <a:pPr lvl="1" eaLnBrk="1" hangingPunct="1">
              <a:spcBef>
                <a:spcPts val="600"/>
              </a:spcBef>
            </a:pPr>
            <a:endParaRPr lang="en-US" altLang="es-ES" sz="2200" dirty="0"/>
          </a:p>
          <a:p>
            <a:pPr marL="457200" lvl="1" indent="0" eaLnBrk="1" hangingPunct="1">
              <a:spcBef>
                <a:spcPts val="600"/>
              </a:spcBef>
              <a:buNone/>
            </a:pPr>
            <a:endParaRPr lang="en-US" altLang="es-ES" sz="2200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1DC968A3-EBBC-764A-9463-582ED4041EB3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45587" y="6533181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66484B6D-253B-964B-9D79-41EC349D6CB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73352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11294" y="734413"/>
            <a:ext cx="7775575" cy="550862"/>
          </a:xfrm>
          <a:noFill/>
        </p:spPr>
        <p:txBody>
          <a:bodyPr/>
          <a:lstStyle/>
          <a:p>
            <a:pPr eaLnBrk="1" hangingPunct="1"/>
            <a:r>
              <a:rPr lang="en-GB" altLang="es-ES" dirty="0"/>
              <a:t>Introduction</a:t>
            </a:r>
          </a:p>
        </p:txBody>
      </p:sp>
      <p:sp>
        <p:nvSpPr>
          <p:cNvPr id="7171" name="4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5231904" y="6518327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buClrTx/>
              <a:buFontTx/>
              <a:buNone/>
              <a:defRPr/>
            </a:pPr>
            <a:fld id="{43E0ABA3-2369-4AFB-8816-1B4ADDF6EA88}" type="slidenum">
              <a:rPr lang="es-ES" smtClean="0"/>
              <a:pPr>
                <a:buClrTx/>
                <a:buFontTx/>
                <a:buNone/>
                <a:defRPr/>
              </a:pPr>
              <a:t>5</a:t>
            </a:fld>
            <a:endParaRPr lang="es-ES" altLang="es-ES" sz="1400" dirty="0"/>
          </a:p>
        </p:txBody>
      </p:sp>
      <p:sp>
        <p:nvSpPr>
          <p:cNvPr id="5" name="Rectangle 1029"/>
          <p:cNvSpPr>
            <a:spLocks noChangeArrowheads="1"/>
          </p:cNvSpPr>
          <p:nvPr/>
        </p:nvSpPr>
        <p:spPr bwMode="auto">
          <a:xfrm>
            <a:off x="1806576" y="788989"/>
            <a:ext cx="8861425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rgbClr val="0000FF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endParaRPr lang="en-US" altLang="es-ES" sz="600" dirty="0"/>
          </a:p>
          <a:p>
            <a:pPr lvl="2" eaLnBrk="1" hangingPunct="1">
              <a:spcBef>
                <a:spcPts val="600"/>
              </a:spcBef>
            </a:pPr>
            <a:endParaRPr lang="en-US" altLang="es-ES" sz="1800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1806576" y="606425"/>
            <a:ext cx="8861425" cy="551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00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rgbClr val="0000FF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endParaRPr lang="en-US" altLang="es-ES" sz="600" dirty="0"/>
          </a:p>
          <a:p>
            <a:pPr eaLnBrk="1" hangingPunct="1">
              <a:spcBef>
                <a:spcPts val="600"/>
              </a:spcBef>
            </a:pPr>
            <a:endParaRPr lang="en-US" altLang="es-ES" sz="2400" dirty="0"/>
          </a:p>
          <a:p>
            <a:pPr lvl="1" eaLnBrk="1" hangingPunct="1">
              <a:spcBef>
                <a:spcPts val="600"/>
              </a:spcBef>
            </a:pPr>
            <a:endParaRPr lang="en-US" altLang="es-ES" sz="2200" dirty="0"/>
          </a:p>
          <a:p>
            <a:pPr marL="457200" lvl="1" indent="0" eaLnBrk="1" hangingPunct="1">
              <a:spcBef>
                <a:spcPts val="600"/>
              </a:spcBef>
              <a:buNone/>
            </a:pPr>
            <a:endParaRPr lang="en-US" altLang="es-ES" sz="2200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  <a:p>
            <a:pPr lvl="1" eaLnBrk="1" hangingPunct="1">
              <a:spcBef>
                <a:spcPts val="600"/>
              </a:spcBef>
            </a:pPr>
            <a:endParaRPr lang="en-US" altLang="es-ES" dirty="0"/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AFB653F2-7228-4662-A4BE-AEF6DFD1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779" y="1031767"/>
            <a:ext cx="8967869" cy="50086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Proposal: empirical model for the realistic generation of CAMs.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Allows generating realistic CAM interval and size.</a:t>
            </a:r>
            <a:endParaRPr lang="en-US" kern="1200" dirty="0">
              <a:latin typeface="+mj-lt"/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/>
              </a:rPr>
              <a:t>Takes into account correlation between consecutive CAMs.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1200" dirty="0">
                <a:latin typeface="+mj-lt"/>
                <a:cs typeface="Arial"/>
              </a:rPr>
              <a:t>Takes into account cross correlation between interval and size.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kern="1200" dirty="0">
              <a:latin typeface="+mj-lt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Based on real traces collected by Volkswagen and Renault.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Arial"/>
              </a:rPr>
              <a:t>Urban, suburban and highway scenarios. </a:t>
            </a:r>
            <a:endParaRPr lang="en-US" kern="1200" dirty="0">
              <a:latin typeface="+mj-lt"/>
              <a:cs typeface="Arial"/>
            </a:endParaRPr>
          </a:p>
          <a:p>
            <a:pPr marL="400050" algn="ctr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57150" indent="0" algn="ctr"/>
            <a:r>
              <a:rPr lang="en-US" dirty="0">
                <a:latin typeface="+mj-lt"/>
              </a:rPr>
              <a:t>All models will be available to download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kern="1200" dirty="0">
              <a:latin typeface="Arial" panose="020B0604020202020204" pitchFamily="34" charset="0"/>
              <a:cs typeface="Arial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7AB7958-FAC7-498C-9D6B-E874C45E482A}"/>
              </a:ext>
            </a:extLst>
          </p:cNvPr>
          <p:cNvSpPr/>
          <p:nvPr/>
        </p:nvSpPr>
        <p:spPr>
          <a:xfrm>
            <a:off x="1450351" y="5577878"/>
            <a:ext cx="91440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Rafael Molina-</a:t>
            </a:r>
            <a:r>
              <a:rPr lang="en-US" sz="1400" spc="-5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Masegosa</a:t>
            </a:r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Miguel Sepulcre, Javier </a:t>
            </a:r>
            <a:r>
              <a:rPr lang="en-US" sz="1400" spc="-5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Gozalvez</a:t>
            </a:r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Vincent Martinez, </a:t>
            </a:r>
            <a:r>
              <a:rPr lang="en-US" sz="1400" spc="-5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Friedbert</a:t>
            </a:r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Berens, </a:t>
            </a:r>
            <a:b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“An Empirical Model for the Realistic Generation of Cooperative Awareness Messages in Vehicular Networks”, </a:t>
            </a:r>
            <a:b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i="1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Submitted to IEEE Transactions on Vehicular Technology</a:t>
            </a:r>
            <a:r>
              <a:rPr lang="en-US" sz="14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40A0457-320D-0D4D-B967-143BE2E30D4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76120" y="6558865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9" name="Datumsplatzhalter 4">
            <a:extLst>
              <a:ext uri="{FF2B5EF4-FFF2-40B4-BE49-F238E27FC236}">
                <a16:creationId xmlns:a16="http://schemas.microsoft.com/office/drawing/2014/main" id="{9E4C8A41-432C-254E-B0A5-A89099B3E62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44047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Cooperative Awareness Messages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CAM generation rules defined by ETSI: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CAM generation interval between 100ms and 1s.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CAM generation conditions depend on vehicle dynamics:</a:t>
            </a:r>
          </a:p>
          <a:p>
            <a:pPr marL="1200150" lvl="2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Position change &gt; 4 m.</a:t>
            </a:r>
          </a:p>
          <a:p>
            <a:pPr marL="1200150" lvl="2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Speed change &gt; 0,5 m/s.</a:t>
            </a:r>
          </a:p>
          <a:p>
            <a:pPr marL="1200150" lvl="2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Heading change &gt; 4º.</a:t>
            </a:r>
          </a:p>
          <a:p>
            <a:pPr marL="1200150" lvl="2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Time elapsed since last CAM &gt; 1 second.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Generation conditions checked every </a:t>
            </a:r>
            <a:r>
              <a:rPr lang="en-US" i="1" dirty="0" err="1">
                <a:cs typeface="Arial"/>
              </a:rPr>
              <a:t>T_CheckCamGen</a:t>
            </a:r>
            <a:r>
              <a:rPr lang="en-US" i="1" dirty="0">
                <a:cs typeface="Arial"/>
              </a:rPr>
              <a:t>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endParaRPr lang="en-GB" baseline="-25000" dirty="0">
              <a:ea typeface="+mn-ea"/>
              <a:cs typeface="+mn-cs"/>
            </a:endParaRP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+mn-cs"/>
            </a:endParaRP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+mn-cs"/>
            </a:endParaRP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231904" y="6530277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6</a:t>
            </a:fld>
            <a:endParaRPr lang="es-ES" sz="1400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EEA04BA-2358-4CBE-A6CD-751C1145E104}"/>
              </a:ext>
            </a:extLst>
          </p:cNvPr>
          <p:cNvSpPr/>
          <p:nvPr/>
        </p:nvSpPr>
        <p:spPr bwMode="auto">
          <a:xfrm>
            <a:off x="6414909" y="3933056"/>
            <a:ext cx="4849091" cy="942108"/>
          </a:xfrm>
          <a:prstGeom prst="roundRect">
            <a:avLst/>
          </a:prstGeom>
          <a:ln>
            <a:solidFill>
              <a:srgbClr val="2015FF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CAM generation interval is variable and multiple of </a:t>
            </a:r>
            <a:r>
              <a:rPr lang="en-US" sz="2000" i="1" dirty="0" err="1">
                <a:cs typeface="Arial"/>
              </a:rPr>
              <a:t>T_CheckCamGen</a:t>
            </a:r>
            <a:endParaRPr lang="en-US" sz="2000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6A3BFBF-B163-CA4B-BAED-DD8C084904C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608168" y="6557059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9" name="Datumsplatzhalter 4">
            <a:extLst>
              <a:ext uri="{FF2B5EF4-FFF2-40B4-BE49-F238E27FC236}">
                <a16:creationId xmlns:a16="http://schemas.microsoft.com/office/drawing/2014/main" id="{D4E3CF9D-D2E6-A54E-A40B-7D3521596F7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54649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Cooperative Awareness Messages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CAM format defined by ETSI: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Mandatory: ITS PDU header, Basic Container and HF Container.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Optional: LF Container and Special Vehicle Container.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CAM size changes because…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HF Container has 40% of optional Data Elements.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LF Container includes the </a:t>
            </a:r>
            <a:r>
              <a:rPr lang="en-US" i="1" dirty="0" err="1"/>
              <a:t>PathHistory</a:t>
            </a:r>
            <a:r>
              <a:rPr lang="en-US" i="1" dirty="0"/>
              <a:t> </a:t>
            </a:r>
            <a:r>
              <a:rPr lang="en-US" dirty="0"/>
              <a:t>which is variable in size.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Security information (e.g. certificates) is not always transmitted.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  <a:p>
            <a:pPr marL="1200150" lvl="2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088712" y="6554032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7</a:t>
            </a:fld>
            <a:endParaRPr lang="es-ES" sz="1400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65D7120B-D15D-4E87-B83D-C7E78C83D49D}"/>
              </a:ext>
            </a:extLst>
          </p:cNvPr>
          <p:cNvSpPr/>
          <p:nvPr/>
        </p:nvSpPr>
        <p:spPr bwMode="auto">
          <a:xfrm>
            <a:off x="7680176" y="3713137"/>
            <a:ext cx="4200597" cy="942108"/>
          </a:xfrm>
          <a:prstGeom prst="roundRect">
            <a:avLst/>
          </a:prstGeom>
          <a:ln>
            <a:solidFill>
              <a:srgbClr val="2015FF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CAM size can change between 200 and 800 Bytes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6626F29A-EB8A-8048-B504-AFEE263D325E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03289" y="6573960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095AE992-DA58-B440-B5C7-A49AD22DA6A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99264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cs typeface="Arial"/>
              </a:rPr>
              <a:t>Empirical CAM traces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39" y="993774"/>
            <a:ext cx="10361084" cy="4113213"/>
          </a:xfrm>
        </p:spPr>
        <p:txBody>
          <a:bodyPr/>
          <a:lstStyle/>
          <a:p>
            <a:endParaRPr lang="en-US" dirty="0"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cs typeface="Arial"/>
              </a:rPr>
              <a:t>Obtained in real-world experiments by VW and Renault [1].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Urban, suburban and highway in standard traffic conditions.</a:t>
            </a:r>
            <a:endParaRPr lang="en-GB" baseline="-25000" dirty="0">
              <a:ea typeface="+mn-ea"/>
              <a:cs typeface="+mn-cs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dirty="0"/>
          </a:p>
          <a:p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278092" y="6574403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8</a:t>
            </a:fld>
            <a:endParaRPr lang="es-ES" sz="1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CD86964-0EAF-44C8-B88F-55499A5E6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403" y="3551772"/>
            <a:ext cx="1692329" cy="240852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837F886-B286-4ED0-ADB0-D0D16501FCB2}"/>
              </a:ext>
            </a:extLst>
          </p:cNvPr>
          <p:cNvSpPr/>
          <p:nvPr/>
        </p:nvSpPr>
        <p:spPr>
          <a:xfrm>
            <a:off x="8977939" y="5017502"/>
            <a:ext cx="270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[1] CAR 2 CAR Communication Consortium, “Survey on ITS-G5 CAM statistics,” TR2052, V1.0.1, Dec. 2018</a:t>
            </a:r>
            <a:endParaRPr lang="es-ES" sz="1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D1B0C8C-705A-4030-BF9E-5329F0016B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50" t="5208" r="51515"/>
          <a:stretch/>
        </p:blipFill>
        <p:spPr>
          <a:xfrm>
            <a:off x="3564732" y="2502256"/>
            <a:ext cx="4607819" cy="3815493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50FBDBDA-29C5-4443-AFCC-49764415D45D}"/>
              </a:ext>
            </a:extLst>
          </p:cNvPr>
          <p:cNvSpPr/>
          <p:nvPr/>
        </p:nvSpPr>
        <p:spPr>
          <a:xfrm>
            <a:off x="5036777" y="2419367"/>
            <a:ext cx="1324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Volkswagen, highway</a:t>
            </a:r>
            <a:endParaRPr lang="es-ES" sz="1400" dirty="0">
              <a:latin typeface="+mj-lt"/>
            </a:endParaRPr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99C3CB36-8353-6545-84AA-D90D2D4E5A65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248128" y="6551430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11" name="Datumsplatzhalter 4">
            <a:extLst>
              <a:ext uri="{FF2B5EF4-FFF2-40B4-BE49-F238E27FC236}">
                <a16:creationId xmlns:a16="http://schemas.microsoft.com/office/drawing/2014/main" id="{5D153DB5-8733-904B-B137-B5D16B1D58A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13256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56708-7CB4-4002-9D7E-DB0C576AA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57805"/>
            <a:ext cx="10361084" cy="1065213"/>
          </a:xfrm>
        </p:spPr>
        <p:txBody>
          <a:bodyPr/>
          <a:lstStyle/>
          <a:p>
            <a:r>
              <a:rPr lang="de-DE" sz="2800" dirty="0">
                <a:cs typeface="Arial"/>
              </a:rPr>
              <a:t>Empirical CAM traces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4D4C3-DCA6-4CC7-B97A-B4A95976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51763"/>
            <a:ext cx="10361084" cy="166172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cs typeface="Arial"/>
              </a:rPr>
              <a:t>PDF of CAM sizes in highway scenario.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Differences between two car manufacturers due to different profiles.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>
                <a:ea typeface="+mn-ea"/>
                <a:cs typeface="+mn-cs"/>
              </a:rPr>
              <a:t>High variability of the CAM size.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dirty="0"/>
              <a:t>Most values concentrated around certain CAM sizes, </a:t>
            </a:r>
            <a:r>
              <a:rPr lang="en-US" i="1" dirty="0"/>
              <a:t>S</a:t>
            </a:r>
            <a:r>
              <a:rPr lang="en-US" dirty="0"/>
              <a:t>.</a:t>
            </a:r>
            <a:endParaRPr lang="en-US" dirty="0"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B1110-5EFC-4BD7-A439-CF3F54781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5264397" y="6518275"/>
            <a:ext cx="59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3E0ABA3-2369-4AFB-8816-1B4ADDF6EA88}" type="slidenum">
              <a:rPr lang="es-ES" smtClean="0"/>
              <a:pPr>
                <a:defRPr/>
              </a:pPr>
              <a:t>9</a:t>
            </a:fld>
            <a:endParaRPr lang="es-ES" sz="1400" dirty="0"/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5E2D59CA-0051-4E83-BE2B-92D19AF87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48" y="3123409"/>
            <a:ext cx="4320000" cy="3283220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E2CCE786-EA82-48DC-9797-93C0C63D6C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943" y="3150260"/>
            <a:ext cx="4320000" cy="3289658"/>
          </a:xfrm>
          <a:prstGeom prst="rect">
            <a:avLst/>
          </a:prstGeom>
        </p:spPr>
      </p:pic>
      <p:grpSp>
        <p:nvGrpSpPr>
          <p:cNvPr id="47" name="Grupo 46">
            <a:extLst>
              <a:ext uri="{FF2B5EF4-FFF2-40B4-BE49-F238E27FC236}">
                <a16:creationId xmlns:a16="http://schemas.microsoft.com/office/drawing/2014/main" id="{B9BCA861-64D7-4A9C-8A2E-55ACD34CC48F}"/>
              </a:ext>
            </a:extLst>
          </p:cNvPr>
          <p:cNvGrpSpPr/>
          <p:nvPr/>
        </p:nvGrpSpPr>
        <p:grpSpPr>
          <a:xfrm>
            <a:off x="1884716" y="2746061"/>
            <a:ext cx="7989128" cy="3127199"/>
            <a:chOff x="348776" y="2871882"/>
            <a:chExt cx="7989128" cy="3127199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2B66804F-5BDD-4A63-95DD-CAC9373113FE}"/>
                </a:ext>
              </a:extLst>
            </p:cNvPr>
            <p:cNvSpPr/>
            <p:nvPr/>
          </p:nvSpPr>
          <p:spPr>
            <a:xfrm>
              <a:off x="348776" y="2871882"/>
              <a:ext cx="31390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solidFill>
                    <a:schemeClr val="tx1"/>
                  </a:solidFill>
                  <a:latin typeface="+mj-lt"/>
                  <a:ea typeface="Times New Roman" panose="02020603050405020304" pitchFamily="18" charset="0"/>
                </a:rPr>
                <a:t>S</a:t>
              </a:r>
              <a:r>
                <a:rPr lang="en-US" sz="1800" dirty="0">
                  <a:solidFill>
                    <a:schemeClr val="tx1"/>
                  </a:solidFill>
                  <a:latin typeface="+mj-lt"/>
                  <a:ea typeface="Times New Roman" panose="02020603050405020304" pitchFamily="18" charset="0"/>
                </a:rPr>
                <a:t> = {200, 300, 360, 455}  Bytes</a:t>
              </a:r>
              <a:endParaRPr lang="es-ES" sz="18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E3783C90-50D2-4D0C-8B75-6D84896FA072}"/>
                </a:ext>
              </a:extLst>
            </p:cNvPr>
            <p:cNvSpPr/>
            <p:nvPr/>
          </p:nvSpPr>
          <p:spPr>
            <a:xfrm>
              <a:off x="4794946" y="2906749"/>
              <a:ext cx="35429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solidFill>
                    <a:schemeClr val="tx1"/>
                  </a:solidFill>
                  <a:latin typeface="+mj-lt"/>
                  <a:ea typeface="Times New Roman" panose="02020603050405020304" pitchFamily="18" charset="0"/>
                </a:rPr>
                <a:t>S</a:t>
              </a:r>
              <a:r>
                <a:rPr lang="en-US" sz="1800" dirty="0">
                  <a:solidFill>
                    <a:schemeClr val="tx1"/>
                  </a:solidFill>
                  <a:latin typeface="+mj-lt"/>
                  <a:ea typeface="Times New Roman" panose="02020603050405020304" pitchFamily="18" charset="0"/>
                </a:rPr>
                <a:t> = {200, 330, 480, 600, 800} Bytes</a:t>
              </a:r>
              <a:endParaRPr lang="es-ES" sz="18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71DED836-5A4A-4B40-874A-D27A6BC1065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47900" y="3227229"/>
              <a:ext cx="323272" cy="45540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DDA1AD8A-E664-48F5-948E-F94F5CF177D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63536" y="3227229"/>
              <a:ext cx="448599" cy="113870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4C4267A1-9DD1-48D2-939F-AD899678C6A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12918" y="3227229"/>
              <a:ext cx="692870" cy="183162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DF2E6CB1-5DFB-41EE-AAF1-610B7A03AB9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7282" y="3227229"/>
              <a:ext cx="803313" cy="205552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3977DB33-CF13-4395-9B06-44C3AF24758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32753" y="3262097"/>
              <a:ext cx="0" cy="113870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517217DF-AF74-4B27-B7A9-79595F03BE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80131" y="3262096"/>
              <a:ext cx="0" cy="205552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Conector recto de flecha 32">
              <a:extLst>
                <a:ext uri="{FF2B5EF4-FFF2-40B4-BE49-F238E27FC236}">
                  <a16:creationId xmlns:a16="http://schemas.microsoft.com/office/drawing/2014/main" id="{5C24C537-8DC6-47B4-A0AA-2B5B68C7B05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591483" y="3262096"/>
              <a:ext cx="104881" cy="246219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Conector recto de flecha 33">
              <a:extLst>
                <a:ext uri="{FF2B5EF4-FFF2-40B4-BE49-F238E27FC236}">
                  <a16:creationId xmlns:a16="http://schemas.microsoft.com/office/drawing/2014/main" id="{FD2765D9-EF09-4093-980B-575BA8CD8BC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112000" y="3262096"/>
              <a:ext cx="96025" cy="246219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Conector recto de flecha 34">
              <a:extLst>
                <a:ext uri="{FF2B5EF4-FFF2-40B4-BE49-F238E27FC236}">
                  <a16:creationId xmlns:a16="http://schemas.microsoft.com/office/drawing/2014/main" id="{91622869-9337-4E9A-A9B7-2F867AAC25A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633534" y="3262096"/>
              <a:ext cx="436454" cy="273698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0" name="Rectángulo 29">
            <a:extLst>
              <a:ext uri="{FF2B5EF4-FFF2-40B4-BE49-F238E27FC236}">
                <a16:creationId xmlns:a16="http://schemas.microsoft.com/office/drawing/2014/main" id="{490AC8C9-5EE0-4F0C-83AF-F8F0CD61D1C6}"/>
              </a:ext>
            </a:extLst>
          </p:cNvPr>
          <p:cNvSpPr/>
          <p:nvPr/>
        </p:nvSpPr>
        <p:spPr>
          <a:xfrm>
            <a:off x="8660064" y="3339384"/>
            <a:ext cx="1355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+mj-lt"/>
                <a:ea typeface="Times New Roman" panose="02020603050405020304" pitchFamily="18" charset="0"/>
              </a:rPr>
              <a:t>Renault, highway</a:t>
            </a:r>
            <a:endParaRPr lang="es-ES" sz="1400" dirty="0">
              <a:latin typeface="+mj-lt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B0710C9-C09D-4036-A388-5DEA455CDDE7}"/>
              </a:ext>
            </a:extLst>
          </p:cNvPr>
          <p:cNvSpPr/>
          <p:nvPr/>
        </p:nvSpPr>
        <p:spPr>
          <a:xfrm>
            <a:off x="4312747" y="5268582"/>
            <a:ext cx="1355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+mj-lt"/>
                <a:ea typeface="Times New Roman" panose="02020603050405020304" pitchFamily="18" charset="0"/>
              </a:rPr>
              <a:t>Volkswagen, highway</a:t>
            </a:r>
            <a:endParaRPr lang="es-ES" sz="1400" dirty="0">
              <a:latin typeface="+mj-lt"/>
            </a:endParaRPr>
          </a:p>
        </p:txBody>
      </p:sp>
      <p:sp>
        <p:nvSpPr>
          <p:cNvPr id="21" name="Fußzeilenplatzhalter 4">
            <a:extLst>
              <a:ext uri="{FF2B5EF4-FFF2-40B4-BE49-F238E27FC236}">
                <a16:creationId xmlns:a16="http://schemas.microsoft.com/office/drawing/2014/main" id="{9EFFE84C-ADA8-0941-B112-A6CB8BE09DF4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068693" y="6560217"/>
            <a:ext cx="4246027" cy="180975"/>
          </a:xfrm>
        </p:spPr>
        <p:txBody>
          <a:bodyPr/>
          <a:lstStyle/>
          <a:p>
            <a:r>
              <a:rPr lang="en-GB" dirty="0"/>
              <a:t>F. Berens, FBConsulting</a:t>
            </a:r>
          </a:p>
        </p:txBody>
      </p:sp>
      <p:sp>
        <p:nvSpPr>
          <p:cNvPr id="22" name="Datumsplatzhalter 4">
            <a:extLst>
              <a:ext uri="{FF2B5EF4-FFF2-40B4-BE49-F238E27FC236}">
                <a16:creationId xmlns:a16="http://schemas.microsoft.com/office/drawing/2014/main" id="{6DCCAA03-5F3F-5241-AC2A-0C8DEBB31A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92662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1550</Words>
  <Application>Microsoft Macintosh PowerPoint</Application>
  <PresentationFormat>Breitbild</PresentationFormat>
  <Paragraphs>379</Paragraphs>
  <Slides>22</Slides>
  <Notes>19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Arial</vt:lpstr>
      <vt:lpstr>Cambria Math</vt:lpstr>
      <vt:lpstr>Times New Roman</vt:lpstr>
      <vt:lpstr>Wingdings</vt:lpstr>
      <vt:lpstr>802-11-Submission-16-9</vt:lpstr>
      <vt:lpstr>Document</vt:lpstr>
      <vt:lpstr>An Empirical Model for the Realistic Generation of CAM in Vehicular Networks</vt:lpstr>
      <vt:lpstr>Abstract</vt:lpstr>
      <vt:lpstr>Overview</vt:lpstr>
      <vt:lpstr>Introduction</vt:lpstr>
      <vt:lpstr>Introduction</vt:lpstr>
      <vt:lpstr>Cooperative Awareness Messages</vt:lpstr>
      <vt:lpstr>Cooperative Awareness Messages</vt:lpstr>
      <vt:lpstr>Empirical CAM traces</vt:lpstr>
      <vt:lpstr>Empirical CAM traces</vt:lpstr>
      <vt:lpstr>Empirical CAM traces</vt:lpstr>
      <vt:lpstr>Empirical CAM traces</vt:lpstr>
      <vt:lpstr>Proposed Model</vt:lpstr>
      <vt:lpstr>Proposed Model</vt:lpstr>
      <vt:lpstr>Proposed Model</vt:lpstr>
      <vt:lpstr>Proposed Model</vt:lpstr>
      <vt:lpstr>Proposed Model</vt:lpstr>
      <vt:lpstr>Proposed Model</vt:lpstr>
      <vt:lpstr>Validation</vt:lpstr>
      <vt:lpstr>Validation</vt:lpstr>
      <vt:lpstr>Validation</vt:lpstr>
      <vt:lpstr>Validation</vt:lpstr>
      <vt:lpstr>Conclusions</vt:lpstr>
    </vt:vector>
  </TitlesOfParts>
  <Manager/>
  <Company>FBConsulting Sarl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on CAM statistics</dc:title>
  <dc:subject/>
  <dc:creator>Friedbert Berens</dc:creator>
  <cp:keywords/>
  <dc:description/>
  <cp:lastModifiedBy>Friedbert Berens</cp:lastModifiedBy>
  <cp:revision>191</cp:revision>
  <cp:lastPrinted>1601-01-01T00:00:00Z</cp:lastPrinted>
  <dcterms:created xsi:type="dcterms:W3CDTF">2018-08-30T09:17:36Z</dcterms:created>
  <dcterms:modified xsi:type="dcterms:W3CDTF">2019-07-15T14:13:43Z</dcterms:modified>
  <cp:category/>
</cp:coreProperties>
</file>