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606" r:id="rId2"/>
    <p:sldId id="607" r:id="rId3"/>
    <p:sldId id="611" r:id="rId4"/>
    <p:sldId id="612" r:id="rId5"/>
    <p:sldId id="613" r:id="rId6"/>
    <p:sldId id="614" r:id="rId7"/>
    <p:sldId id="615" r:id="rId8"/>
    <p:sldId id="616" r:id="rId9"/>
    <p:sldId id="617" r:id="rId10"/>
    <p:sldId id="627" r:id="rId11"/>
    <p:sldId id="630" r:id="rId12"/>
    <p:sldId id="628" r:id="rId13"/>
    <p:sldId id="629" r:id="rId14"/>
    <p:sldId id="631" r:id="rId15"/>
    <p:sldId id="632" r:id="rId16"/>
    <p:sldId id="633" r:id="rId17"/>
    <p:sldId id="634" r:id="rId18"/>
    <p:sldId id="635" r:id="rId19"/>
    <p:sldId id="636" r:id="rId20"/>
    <p:sldId id="637" r:id="rId21"/>
    <p:sldId id="638" r:id="rId22"/>
    <p:sldId id="639" r:id="rId23"/>
    <p:sldId id="640" r:id="rId24"/>
    <p:sldId id="641" r:id="rId25"/>
    <p:sldId id="642" r:id="rId26"/>
    <p:sldId id="643" r:id="rId27"/>
    <p:sldId id="644" r:id="rId28"/>
    <p:sldId id="645" r:id="rId29"/>
    <p:sldId id="646" r:id="rId30"/>
    <p:sldId id="648" r:id="rId31"/>
    <p:sldId id="647"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9" d="100"/>
          <a:sy n="89" d="100"/>
        </p:scale>
        <p:origin x="1301"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July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2019</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802.11-19/1274r3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42566" cy="276999"/>
          </a:xfrm>
        </p:spPr>
        <p:txBody>
          <a:bodyPr/>
          <a:lstStyle/>
          <a:p>
            <a:pPr>
              <a:defRPr/>
            </a:pPr>
            <a:r>
              <a:rPr lang="en-US" dirty="0" smtClean="0"/>
              <a:t>July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dirty="0" smtClean="0"/>
              <a:t>Jianhan Liu (Mediatek),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July 2019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2019-07-13</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357" name="Document" r:id="rId4" imgW="8317019" imgH="2241301" progId="Word.Document.8">
                  <p:embed/>
                </p:oleObj>
              </mc:Choice>
              <mc:Fallback>
                <p:oleObj name="Document" r:id="rId4" imgW="8317019" imgH="224130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Unresolved comments</a:t>
            </a:r>
            <a:endParaRPr lang="en-US" dirty="0"/>
          </a:p>
        </p:txBody>
      </p:sp>
      <p:sp>
        <p:nvSpPr>
          <p:cNvPr id="4" name="Date Placeholder 3"/>
          <p:cNvSpPr>
            <a:spLocks noGrp="1"/>
          </p:cNvSpPr>
          <p:nvPr>
            <p:ph type="dt" sz="half" idx="10"/>
          </p:nvPr>
        </p:nvSpPr>
        <p:spPr/>
        <p:txBody>
          <a:bodyPr/>
          <a:lstStyle/>
          <a:p>
            <a:pPr>
              <a:defRPr/>
            </a:pPr>
            <a:r>
              <a:rPr lang="en-US" smtClean="0"/>
              <a:t>Sep 2018</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742579196"/>
              </p:ext>
            </p:extLst>
          </p:nvPr>
        </p:nvGraphicFramePr>
        <p:xfrm>
          <a:off x="1219200" y="2297430"/>
          <a:ext cx="6705600" cy="3482340"/>
        </p:xfrm>
        <a:graphic>
          <a:graphicData uri="http://schemas.openxmlformats.org/drawingml/2006/table">
            <a:tbl>
              <a:tblPr firstRow="1" firstCol="1" bandRow="1">
                <a:tableStyleId>{5C22544A-7EE6-4342-B048-85BDC9FD1C3A}</a:tableStyleId>
              </a:tblPr>
              <a:tblGrid>
                <a:gridCol w="1826206"/>
                <a:gridCol w="3386090"/>
                <a:gridCol w="1493304"/>
              </a:tblGrid>
              <a:tr h="129540">
                <a:tc>
                  <a:txBody>
                    <a:bodyPr/>
                    <a:lstStyle/>
                    <a:p>
                      <a:pPr marL="0" marR="0"/>
                      <a:r>
                        <a:rPr lang="en-US" sz="1450" dirty="0">
                          <a:effectLst/>
                        </a:rPr>
                        <a:t>Assignee</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CIDs</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Status</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t">
                        <a:spcBef>
                          <a:spcPts val="0"/>
                        </a:spcBef>
                        <a:spcAft>
                          <a:spcPts val="0"/>
                        </a:spcAft>
                      </a:pPr>
                      <a:r>
                        <a:rPr lang="en-US" sz="1450">
                          <a:effectLst/>
                        </a:rPr>
                        <a:t>Bo</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t">
                        <a:spcBef>
                          <a:spcPts val="0"/>
                        </a:spcBef>
                        <a:spcAft>
                          <a:spcPts val="0"/>
                        </a:spcAft>
                      </a:pPr>
                      <a:r>
                        <a:rPr lang="en-US" sz="1450">
                          <a:effectLst/>
                        </a:rPr>
                        <a:t>CID 20973, 21026, 21029</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11-19/0572</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t">
                        <a:spcBef>
                          <a:spcPts val="0"/>
                        </a:spcBef>
                        <a:spcAft>
                          <a:spcPts val="0"/>
                        </a:spcAft>
                      </a:pPr>
                      <a:r>
                        <a:rPr lang="en-US" sz="1450" dirty="0">
                          <a:effectLst/>
                        </a:rPr>
                        <a:t>Brian</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21267</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dirty="0" smtClean="0">
                          <a:effectLst/>
                        </a:rPr>
                        <a:t>Unresolved</a:t>
                      </a:r>
                      <a:endParaRPr lang="en-US" sz="1100" dirty="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t">
                        <a:spcBef>
                          <a:spcPts val="0"/>
                        </a:spcBef>
                        <a:spcAft>
                          <a:spcPts val="0"/>
                        </a:spcAft>
                      </a:pPr>
                      <a:r>
                        <a:rPr lang="en-US" sz="1450">
                          <a:effectLst/>
                        </a:rPr>
                        <a:t>Jianhan   Liu </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a:effectLst/>
                        </a:rPr>
                        <a:t>16 CIDs for sub-clause 27.3.10.7.2</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t">
                        <a:spcBef>
                          <a:spcPts val="0"/>
                        </a:spcBef>
                        <a:spcAft>
                          <a:spcPts val="0"/>
                        </a:spcAft>
                      </a:pPr>
                      <a:r>
                        <a:rPr lang="en-US" sz="1450">
                          <a:effectLst/>
                        </a:rPr>
                        <a:t>Kome Oteri</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20780, 20781, 21565</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dirty="0" smtClean="0">
                          <a:effectLst/>
                        </a:rPr>
                        <a:t>Resolved</a:t>
                      </a:r>
                      <a:endParaRPr lang="en-US" sz="1100" dirty="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dirty="0">
                          <a:effectLst/>
                        </a:rPr>
                        <a:t>Ron</a:t>
                      </a:r>
                      <a:r>
                        <a:rPr lang="en-US" sz="1100" dirty="0">
                          <a:effectLst/>
                        </a:rPr>
                        <a:t> </a:t>
                      </a:r>
                      <a:r>
                        <a:rPr lang="en-US" sz="1450" dirty="0">
                          <a:effectLst/>
                        </a:rPr>
                        <a:t>Porat</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solidFill>
                            <a:srgbClr val="C00000"/>
                          </a:solidFill>
                          <a:effectLst/>
                        </a:rPr>
                        <a:t>CID 20106, </a:t>
                      </a:r>
                      <a:r>
                        <a:rPr lang="en-US" sz="1450" dirty="0">
                          <a:effectLst/>
                        </a:rPr>
                        <a:t>20794, 20934, 20935</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a:effectLst/>
                        </a:rPr>
                        <a:t>Ross Yu Jian</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16 CIDs for sub-clause 27.3.10.8</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a:effectLst/>
                        </a:rPr>
                        <a:t>Sameer Vermani</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20087, 20166, 20769, 20774, 21001,   21381</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dirty="0">
                          <a:effectLst/>
                        </a:rPr>
                        <a:t>Song-</a:t>
                      </a:r>
                      <a:r>
                        <a:rPr lang="en-US" sz="1450" dirty="0" err="1">
                          <a:effectLst/>
                        </a:rPr>
                        <a:t>Haur</a:t>
                      </a:r>
                      <a:r>
                        <a:rPr lang="en-US" sz="1450" dirty="0">
                          <a:effectLst/>
                        </a:rPr>
                        <a:t> An</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21410</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dirty="0" smtClean="0">
                          <a:effectLst/>
                        </a:rPr>
                        <a:t>Resolved</a:t>
                      </a:r>
                      <a:endParaRPr lang="en-US" sz="1100" dirty="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a:effectLst/>
                        </a:rPr>
                        <a:t>Tianyu   Wu</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20895, 20898, 21431, 21434</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a:effectLst/>
                        </a:rPr>
                        <a:t>Xiaogang   Chen</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2 CIDs </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dirty="0">
                          <a:effectLst/>
                        </a:rPr>
                        <a:t>Youhan   Kim</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28 CIDs</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dirty="0">
                          <a:effectLst/>
                        </a:rPr>
                        <a:t>Yujin   Noh</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20718</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endParaRPr lang="en-US" sz="1100">
                        <a:effectLst/>
                        <a:latin typeface="Calibri" panose="020F0502020204030204" pitchFamily="34" charset="0"/>
                      </a:endParaRPr>
                    </a:p>
                  </a:txBody>
                  <a:tcPr marL="0" marR="0" marT="0" marB="0" anchor="ctr"/>
                </a:tc>
                <a:tc>
                  <a:txBody>
                    <a:bodyPr/>
                    <a:lstStyle/>
                    <a:p>
                      <a:endParaRPr lang="en-US" sz="1100">
                        <a:effectLst/>
                        <a:latin typeface="Calibri" panose="020F0502020204030204" pitchFamily="34" charset="0"/>
                      </a:endParaRPr>
                    </a:p>
                  </a:txBody>
                  <a:tcPr marL="0" marR="0" marT="0" marB="0" anchor="ctr"/>
                </a:tc>
                <a:tc>
                  <a:txBody>
                    <a:bodyPr/>
                    <a:lstStyle/>
                    <a:p>
                      <a:endParaRPr lang="en-US" sz="1100">
                        <a:effectLst/>
                        <a:latin typeface="Calibri" panose="020F0502020204030204" pitchFamily="34" charset="0"/>
                      </a:endParaRPr>
                    </a:p>
                  </a:txBody>
                  <a:tcPr marL="0" marR="0" marT="0" marB="0" anchor="ctr"/>
                </a:tc>
              </a:tr>
              <a:tr h="144780">
                <a:tc>
                  <a:txBody>
                    <a:bodyPr/>
                    <a:lstStyle/>
                    <a:p>
                      <a:pPr marL="0" marR="0" fontAlgn="b">
                        <a:spcBef>
                          <a:spcPts val="0"/>
                        </a:spcBef>
                        <a:spcAft>
                          <a:spcPts val="0"/>
                        </a:spcAft>
                      </a:pPr>
                      <a:r>
                        <a:rPr lang="en-US" sz="1450">
                          <a:effectLst/>
                        </a:rPr>
                        <a:t>Total</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a:effectLst/>
                        </a:rPr>
                        <a:t>85 CIDs</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endParaRPr lang="en-US" sz="1100" dirty="0">
                        <a:effectLst/>
                        <a:latin typeface="Calibri" panose="020F0502020204030204" pitchFamily="34" charset="0"/>
                      </a:endParaRPr>
                    </a:p>
                  </a:txBody>
                  <a:tcPr marL="0" marR="0" marT="0" marB="0" anchor="ctr"/>
                </a:tc>
              </a:tr>
            </a:tbl>
          </a:graphicData>
        </a:graphic>
      </p:graphicFrame>
    </p:spTree>
    <p:extLst>
      <p:ext uri="{BB962C8B-B14F-4D97-AF65-F5344CB8AC3E}">
        <p14:creationId xmlns:p14="http://schemas.microsoft.com/office/powerpoint/2010/main" val="2984389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917122288"/>
              </p:ext>
            </p:extLst>
          </p:nvPr>
        </p:nvGraphicFramePr>
        <p:xfrm>
          <a:off x="990600" y="2548123"/>
          <a:ext cx="7086600" cy="313176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xmlns="" val="20000"/>
                    </a:ext>
                  </a:extLst>
                </a:gridCol>
                <a:gridCol w="708660">
                  <a:extLst>
                    <a:ext uri="{9D8B030D-6E8A-4147-A177-3AD203B41FA5}">
                      <a16:colId xmlns:a16="http://schemas.microsoft.com/office/drawing/2014/main" xmlns="" val="20001"/>
                    </a:ext>
                  </a:extLst>
                </a:gridCol>
                <a:gridCol w="708660">
                  <a:extLst>
                    <a:ext uri="{9D8B030D-6E8A-4147-A177-3AD203B41FA5}">
                      <a16:colId xmlns:a16="http://schemas.microsoft.com/office/drawing/2014/main" xmlns="" val="20002"/>
                    </a:ext>
                  </a:extLst>
                </a:gridCol>
                <a:gridCol w="708660">
                  <a:extLst>
                    <a:ext uri="{9D8B030D-6E8A-4147-A177-3AD203B41FA5}">
                      <a16:colId xmlns:a16="http://schemas.microsoft.com/office/drawing/2014/main" xmlns="" val="20003"/>
                    </a:ext>
                  </a:extLst>
                </a:gridCol>
                <a:gridCol w="708660">
                  <a:extLst>
                    <a:ext uri="{9D8B030D-6E8A-4147-A177-3AD203B41FA5}">
                      <a16:colId xmlns:a16="http://schemas.microsoft.com/office/drawing/2014/main" xmlns="" val="20004"/>
                    </a:ext>
                  </a:extLst>
                </a:gridCol>
                <a:gridCol w="1417320">
                  <a:extLst>
                    <a:ext uri="{9D8B030D-6E8A-4147-A177-3AD203B41FA5}">
                      <a16:colId xmlns:a16="http://schemas.microsoft.com/office/drawing/2014/main" xmlns="" val="20005"/>
                    </a:ext>
                  </a:extLst>
                </a:gridCol>
                <a:gridCol w="1417320">
                  <a:extLst>
                    <a:ext uri="{9D8B030D-6E8A-4147-A177-3AD203B41FA5}">
                      <a16:colId xmlns:a16="http://schemas.microsoft.com/office/drawing/2014/main" xmlns=""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xmlns=""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a16="http://schemas.microsoft.com/office/drawing/2014/main" xmlns=""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FF0000"/>
                          </a:solidFill>
                        </a:rPr>
                        <a:t>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a16="http://schemas.microsoft.com/office/drawing/2014/main" xmlns="" val="10002"/>
                  </a:ext>
                </a:extLst>
              </a:tr>
              <a:tr h="461831">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ea typeface="+mn-ea"/>
                          <a:cs typeface="+mn-cs"/>
                        </a:rPr>
                        <a:t>PHY</a:t>
                      </a:r>
                    </a:p>
                  </a:txBody>
                  <a:tcPr/>
                </a:tc>
                <a:tc>
                  <a:txBody>
                    <a:bodyPr/>
                    <a:lstStyle/>
                    <a:p>
                      <a:pPr algn="ctr"/>
                      <a:r>
                        <a:rPr lang="en-US" sz="1800" b="1" dirty="0" err="1">
                          <a:solidFill>
                            <a:srgbClr val="FF0000"/>
                          </a:solidFill>
                        </a:rPr>
                        <a:t>TGax</a:t>
                      </a:r>
                      <a:r>
                        <a:rPr lang="en-US" sz="1800" b="1" dirty="0">
                          <a:solidFill>
                            <a:srgbClr val="FF0000"/>
                          </a:solidFill>
                        </a:rPr>
                        <a:t> (PHY)</a:t>
                      </a:r>
                    </a:p>
                  </a:txBody>
                  <a:tcPr/>
                </a:tc>
                <a:tc>
                  <a:txBody>
                    <a:bodyPr/>
                    <a:lstStyle/>
                    <a:p>
                      <a:pPr algn="ctr"/>
                      <a:endParaRPr lang="en-US" b="1" dirty="0"/>
                    </a:p>
                  </a:txBody>
                  <a:tcPr/>
                </a:tc>
                <a:extLst>
                  <a:ext uri="{0D108BD9-81ED-4DB2-BD59-A6C34878D82A}">
                    <a16:rowId xmlns:a16="http://schemas.microsoft.com/office/drawing/2014/main" xmlns=""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r>
                        <a:rPr lang="en-US" b="1" dirty="0"/>
                        <a:t> (MAC)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xmlns="" val="10004"/>
                  </a:ext>
                </a:extLst>
              </a:tr>
              <a:tr h="349405">
                <a:tc>
                  <a:txBody>
                    <a:bodyPr/>
                    <a:lstStyle/>
                    <a:p>
                      <a:pPr algn="ctr"/>
                      <a:r>
                        <a:rPr lang="en-US" dirty="0"/>
                        <a:t>EVE</a:t>
                      </a:r>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TextBox 8"/>
          <p:cNvSpPr txBox="1"/>
          <p:nvPr/>
        </p:nvSpPr>
        <p:spPr>
          <a:xfrm>
            <a:off x="1676400" y="1681996"/>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graphicFrame>
        <p:nvGraphicFramePr>
          <p:cNvPr id="9" name="Table 5"/>
          <p:cNvGraphicFramePr>
            <a:graphicFrameLocks noGrp="1"/>
          </p:cNvGraphicFramePr>
          <p:nvPr>
            <p:extLst>
              <p:ext uri="{D42A27DB-BD31-4B8C-83A1-F6EECF244321}">
                <p14:modId xmlns:p14="http://schemas.microsoft.com/office/powerpoint/2010/main" val="2398535025"/>
              </p:ext>
            </p:extLst>
          </p:nvPr>
        </p:nvGraphicFramePr>
        <p:xfrm>
          <a:off x="1060450" y="2610617"/>
          <a:ext cx="7629525" cy="3555563"/>
        </p:xfrm>
        <a:graphic>
          <a:graphicData uri="http://schemas.openxmlformats.org/drawingml/2006/table">
            <a:tbl>
              <a:tblPr>
                <a:tableStyleId>{0E3FDE45-AF77-4B5C-9715-49D594BDF05E}</a:tableStyleId>
              </a:tblPr>
              <a:tblGrid>
                <a:gridCol w="1219200"/>
                <a:gridCol w="3971925"/>
                <a:gridCol w="2438400"/>
              </a:tblGrid>
              <a:tr h="179801">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noFill/>
                  </a:tcPr>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noFill/>
                  </a:tcPr>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noFill/>
                  </a:tcPr>
                </a:tc>
              </a:tr>
              <a:tr h="96203">
                <a:tc>
                  <a:txBody>
                    <a:bodyPr/>
                    <a:lstStyle/>
                    <a:p>
                      <a:pPr algn="ctr" fontAlgn="t"/>
                      <a:r>
                        <a:rPr lang="en-US" sz="1200" b="0" i="0" u="none" strike="noStrike" dirty="0" smtClean="0">
                          <a:solidFill>
                            <a:srgbClr val="00B050"/>
                          </a:solidFill>
                          <a:effectLst/>
                          <a:latin typeface="+mj-lt"/>
                        </a:rPr>
                        <a:t>1302</a:t>
                      </a:r>
                      <a:endParaRPr lang="en-US" sz="1200" b="0" i="0" u="none" strike="noStrike" dirty="0">
                        <a:solidFill>
                          <a:srgbClr val="00B050"/>
                        </a:solidFill>
                        <a:effectLst/>
                        <a:latin typeface="+mj-lt"/>
                      </a:endParaRPr>
                    </a:p>
                  </a:txBody>
                  <a:tcPr marL="9525" marR="9525" marT="9525" marB="0">
                    <a:noFill/>
                  </a:tcPr>
                </a:tc>
                <a:tc>
                  <a:txBody>
                    <a:bodyPr/>
                    <a:lstStyle/>
                    <a:p>
                      <a:pPr algn="ctr" fontAlgn="b"/>
                      <a:r>
                        <a:rPr lang="en-US" sz="1200" b="0" i="0" kern="1200" dirty="0" smtClean="0">
                          <a:solidFill>
                            <a:srgbClr val="00B050"/>
                          </a:solidFill>
                          <a:effectLst/>
                          <a:latin typeface="+mj-lt"/>
                          <a:ea typeface="+mn-ea"/>
                          <a:cs typeface="+mn-cs"/>
                        </a:rPr>
                        <a:t>CID21267</a:t>
                      </a:r>
                      <a:endParaRPr lang="en-US" sz="1200" u="none" strike="noStrike" kern="1200" dirty="0">
                        <a:solidFill>
                          <a:srgbClr val="00B050"/>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smtClean="0">
                          <a:solidFill>
                            <a:srgbClr val="00B050"/>
                          </a:solidFill>
                          <a:effectLst/>
                          <a:latin typeface="Calibri" panose="020F0502020204030204" pitchFamily="34" charset="0"/>
                        </a:rPr>
                        <a:t>Brian Hart (Cisco Systems)</a:t>
                      </a:r>
                      <a:endParaRPr lang="en-US" altLang="zh-CN" sz="1200" b="0" i="0" u="none" strike="noStrike" dirty="0">
                        <a:solidFill>
                          <a:srgbClr val="00B050"/>
                        </a:solidFill>
                        <a:effectLst/>
                        <a:latin typeface="Calibri" panose="020F0502020204030204" pitchFamily="34" charset="0"/>
                      </a:endParaRPr>
                    </a:p>
                  </a:txBody>
                  <a:tcPr marL="9525" marR="9525" marT="9525" marB="0">
                    <a:noFill/>
                  </a:tcPr>
                </a:tc>
              </a:tr>
              <a:tr h="0">
                <a:tc>
                  <a:txBody>
                    <a:bodyPr/>
                    <a:lstStyle/>
                    <a:p>
                      <a:pPr algn="ctr" fontAlgn="t"/>
                      <a:r>
                        <a:rPr lang="en-US" sz="1200" b="0" i="0" u="none" strike="noStrike" dirty="0" smtClean="0">
                          <a:solidFill>
                            <a:schemeClr val="tx1"/>
                          </a:solidFill>
                          <a:effectLst/>
                          <a:latin typeface="Calibri" panose="020F0502020204030204" pitchFamily="34" charset="0"/>
                        </a:rPr>
                        <a:t>1185</a:t>
                      </a:r>
                      <a:endParaRPr lang="en-US" sz="1200" b="0" i="0" u="none" strike="noStrike" dirty="0">
                        <a:solidFill>
                          <a:schemeClr val="tx1"/>
                        </a:solidFill>
                        <a:effectLst/>
                        <a:latin typeface="Calibri" panose="020F0502020204030204" pitchFamily="34" charset="0"/>
                      </a:endParaRPr>
                    </a:p>
                  </a:txBody>
                  <a:tcPr marL="9525" marR="9525" marT="9525" marB="0">
                    <a:noFill/>
                  </a:tcPr>
                </a:tc>
                <a:tc>
                  <a:txBody>
                    <a:bodyPr/>
                    <a:lstStyle/>
                    <a:p>
                      <a:pPr algn="ctr" fontAlgn="b"/>
                      <a:r>
                        <a:rPr lang="en-US" sz="1200" u="none" strike="noStrike" kern="1200" dirty="0" smtClean="0">
                          <a:solidFill>
                            <a:schemeClr val="tx1"/>
                          </a:solidFill>
                          <a:effectLst/>
                          <a:latin typeface="+mn-lt"/>
                          <a:ea typeface="+mn-ea"/>
                          <a:cs typeface="+mn-cs"/>
                        </a:rPr>
                        <a:t>CR on PHY SIGB</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algn="ctr" fontAlgn="t"/>
                      <a:r>
                        <a:rPr lang="en-US" altLang="zh-CN" sz="1200" b="0" i="0" u="none" strike="noStrike" dirty="0" smtClean="0">
                          <a:solidFill>
                            <a:schemeClr val="tx1"/>
                          </a:solidFill>
                          <a:effectLst/>
                          <a:latin typeface="Calibri" panose="020F0502020204030204" pitchFamily="34" charset="0"/>
                        </a:rPr>
                        <a:t>Ming </a:t>
                      </a:r>
                      <a:r>
                        <a:rPr lang="en-US" altLang="zh-CN" sz="1200" b="0" i="0" u="none" strike="noStrike" dirty="0" err="1" smtClean="0">
                          <a:solidFill>
                            <a:schemeClr val="tx1"/>
                          </a:solidFill>
                          <a:effectLst/>
                          <a:latin typeface="Calibri" panose="020F0502020204030204" pitchFamily="34" charset="0"/>
                        </a:rPr>
                        <a:t>Gan</a:t>
                      </a:r>
                      <a:r>
                        <a:rPr lang="en-US" altLang="zh-CN" sz="1200" b="0" i="0" u="none" strike="noStrike" dirty="0" smtClean="0">
                          <a:solidFill>
                            <a:schemeClr val="tx1"/>
                          </a:solidFill>
                          <a:effectLst/>
                          <a:latin typeface="Calibri" panose="020F0502020204030204" pitchFamily="34" charset="0"/>
                        </a:rPr>
                        <a:t> (Huawei)</a:t>
                      </a:r>
                      <a:endParaRPr lang="en-US" altLang="zh-CN" sz="1200" b="0" i="0" u="none" strike="noStrike" dirty="0">
                        <a:solidFill>
                          <a:schemeClr val="tx1"/>
                        </a:solidFill>
                        <a:effectLst/>
                        <a:latin typeface="Calibri" panose="020F0502020204030204" pitchFamily="34" charset="0"/>
                      </a:endParaRPr>
                    </a:p>
                  </a:txBody>
                  <a:tcPr marL="9525" marR="9525" marT="9525" marB="0">
                    <a:noFill/>
                  </a:tcPr>
                </a:tc>
              </a:tr>
              <a:tr h="259674">
                <a:tc>
                  <a:txBody>
                    <a:bodyPr/>
                    <a:lstStyle/>
                    <a:p>
                      <a:pPr algn="ctr" fontAlgn="t"/>
                      <a:r>
                        <a:rPr lang="en-US" sz="1200" b="0" i="0" u="none" strike="noStrike" dirty="0" smtClean="0">
                          <a:solidFill>
                            <a:schemeClr val="accent1">
                              <a:lumMod val="75000"/>
                            </a:schemeClr>
                          </a:solidFill>
                          <a:effectLst/>
                          <a:latin typeface="Calibri" panose="020F0502020204030204" pitchFamily="34" charset="0"/>
                        </a:rPr>
                        <a:t>1271</a:t>
                      </a:r>
                      <a:endParaRPr lang="en-US" sz="1200" b="0" i="0" u="none" strike="noStrike" dirty="0">
                        <a:solidFill>
                          <a:schemeClr val="accent1">
                            <a:lumMod val="75000"/>
                          </a:schemeClr>
                        </a:solidFill>
                        <a:effectLst/>
                        <a:latin typeface="Calibri" panose="020F0502020204030204" pitchFamily="34" charset="0"/>
                      </a:endParaRPr>
                    </a:p>
                  </a:txBody>
                  <a:tcPr marL="9525" marR="9525" marT="9525" marB="0">
                    <a:noFill/>
                  </a:tcPr>
                </a:tc>
                <a:tc>
                  <a:txBody>
                    <a:bodyPr/>
                    <a:lstStyle/>
                    <a:p>
                      <a:pPr algn="ctr" fontAlgn="b"/>
                      <a:r>
                        <a:rPr lang="en-US" sz="1200" u="none" strike="noStrike" kern="1200" dirty="0" smtClean="0">
                          <a:solidFill>
                            <a:schemeClr val="accent1">
                              <a:lumMod val="75000"/>
                            </a:schemeClr>
                          </a:solidFill>
                          <a:effectLst/>
                          <a:latin typeface="+mn-lt"/>
                          <a:ea typeface="+mn-ea"/>
                          <a:cs typeface="+mn-cs"/>
                        </a:rPr>
                        <a:t>PHY Miscellaneous CR</a:t>
                      </a:r>
                      <a:endParaRPr lang="en-US" sz="1200" u="none" strike="noStrike" kern="1200" dirty="0">
                        <a:solidFill>
                          <a:schemeClr val="accent1">
                            <a:lumMod val="75000"/>
                          </a:schemeClr>
                        </a:solidFill>
                        <a:effectLst/>
                        <a:latin typeface="+mn-lt"/>
                        <a:ea typeface="+mn-ea"/>
                        <a:cs typeface="+mn-cs"/>
                      </a:endParaRPr>
                    </a:p>
                  </a:txBody>
                  <a:tcPr marL="9525" marR="9525" marT="9525" marB="0" anchor="b">
                    <a:noFill/>
                  </a:tcPr>
                </a:tc>
                <a:tc>
                  <a:txBody>
                    <a:bodyPr/>
                    <a:lstStyle/>
                    <a:p>
                      <a:pPr algn="ctr" fontAlgn="t"/>
                      <a:r>
                        <a:rPr lang="en-US" altLang="zh-CN" sz="1200" b="0" i="0" u="none" strike="noStrike" dirty="0" smtClean="0">
                          <a:solidFill>
                            <a:schemeClr val="accent1">
                              <a:lumMod val="75000"/>
                            </a:schemeClr>
                          </a:solidFill>
                          <a:effectLst/>
                          <a:latin typeface="Calibri" panose="020F0502020204030204" pitchFamily="34" charset="0"/>
                        </a:rPr>
                        <a:t>Sameer Vermani (Qualcomm)</a:t>
                      </a:r>
                      <a:endParaRPr lang="en-US" altLang="zh-CN" sz="1200" b="0" i="0" u="none" strike="noStrike" dirty="0">
                        <a:solidFill>
                          <a:schemeClr val="accent1">
                            <a:lumMod val="75000"/>
                          </a:schemeClr>
                        </a:solidFill>
                        <a:effectLst/>
                        <a:latin typeface="Calibri" panose="020F0502020204030204" pitchFamily="34" charset="0"/>
                      </a:endParaRPr>
                    </a:p>
                  </a:txBody>
                  <a:tcPr marL="9525" marR="9525" marT="9525" marB="0">
                    <a:noFill/>
                  </a:tcPr>
                </a:tc>
              </a:tr>
              <a:tr h="0">
                <a:tc>
                  <a:txBody>
                    <a:bodyPr/>
                    <a:lstStyle/>
                    <a:p>
                      <a:pPr algn="ctr" fontAlgn="t"/>
                      <a:r>
                        <a:rPr lang="en-US" sz="1200" b="0" i="0" u="none" strike="noStrike" dirty="0" smtClean="0">
                          <a:solidFill>
                            <a:schemeClr val="accent1">
                              <a:lumMod val="75000"/>
                            </a:schemeClr>
                          </a:solidFill>
                          <a:effectLst/>
                          <a:latin typeface="Calibri" panose="020F0502020204030204" pitchFamily="34" charset="0"/>
                        </a:rPr>
                        <a:t>         1125	</a:t>
                      </a:r>
                      <a:endParaRPr lang="en-US" sz="1200" b="0" i="0" u="none" strike="noStrike" dirty="0">
                        <a:solidFill>
                          <a:schemeClr val="accent1">
                            <a:lumMod val="75000"/>
                          </a:schemeClr>
                        </a:solidFill>
                        <a:effectLst/>
                        <a:latin typeface="Calibri" panose="020F0502020204030204" pitchFamily="34" charset="0"/>
                      </a:endParaRPr>
                    </a:p>
                  </a:txBody>
                  <a:tcPr marL="9525" marR="9525" marT="9525" marB="0">
                    <a:noFill/>
                  </a:tcPr>
                </a:tc>
                <a:tc>
                  <a:txBody>
                    <a:bodyPr/>
                    <a:lstStyle/>
                    <a:p>
                      <a:pPr algn="ctr" fontAlgn="b"/>
                      <a:r>
                        <a:rPr lang="en-US" sz="1200" u="none" strike="noStrike" kern="1200" dirty="0" smtClean="0">
                          <a:solidFill>
                            <a:schemeClr val="accent1">
                              <a:lumMod val="75000"/>
                            </a:schemeClr>
                          </a:solidFill>
                          <a:effectLst/>
                          <a:latin typeface="+mn-lt"/>
                          <a:ea typeface="+mn-ea"/>
                          <a:cs typeface="+mn-cs"/>
                        </a:rPr>
                        <a:t>Remaining CR on SIG-B Part II</a:t>
                      </a:r>
                      <a:endParaRPr lang="en-US" sz="1200" u="none" strike="noStrike" kern="1200" dirty="0">
                        <a:solidFill>
                          <a:schemeClr val="accent1">
                            <a:lumMod val="75000"/>
                          </a:schemeClr>
                        </a:solidFill>
                        <a:effectLst/>
                        <a:latin typeface="+mn-lt"/>
                        <a:ea typeface="+mn-ea"/>
                        <a:cs typeface="+mn-cs"/>
                      </a:endParaRPr>
                    </a:p>
                  </a:txBody>
                  <a:tcPr marL="9525" marR="9525" marT="9525" marB="0" anchor="b">
                    <a:noFill/>
                  </a:tcPr>
                </a:tc>
                <a:tc>
                  <a:txBody>
                    <a:bodyPr/>
                    <a:lstStyle/>
                    <a:p>
                      <a:pPr algn="ctr" fontAlgn="t"/>
                      <a:r>
                        <a:rPr lang="en-US" altLang="zh-CN" sz="1200" b="0" i="0" u="none" strike="noStrike" dirty="0" err="1" smtClean="0">
                          <a:solidFill>
                            <a:schemeClr val="accent1">
                              <a:lumMod val="75000"/>
                            </a:schemeClr>
                          </a:solidFill>
                          <a:effectLst/>
                          <a:latin typeface="Calibri" panose="020F0502020204030204" pitchFamily="34" charset="0"/>
                        </a:rPr>
                        <a:t>Dandan</a:t>
                      </a:r>
                      <a:r>
                        <a:rPr lang="en-US" altLang="zh-CN" sz="1200" b="0" i="0" u="none" strike="noStrike" dirty="0" smtClean="0">
                          <a:solidFill>
                            <a:schemeClr val="accent1">
                              <a:lumMod val="75000"/>
                            </a:schemeClr>
                          </a:solidFill>
                          <a:effectLst/>
                          <a:latin typeface="Calibri" panose="020F0502020204030204" pitchFamily="34" charset="0"/>
                        </a:rPr>
                        <a:t> Liang (Huawei)</a:t>
                      </a:r>
                      <a:endParaRPr lang="en-US" altLang="zh-CN" sz="1200" b="0" i="0" u="none" strike="noStrike" dirty="0">
                        <a:solidFill>
                          <a:schemeClr val="accent1">
                            <a:lumMod val="75000"/>
                          </a:schemeClr>
                        </a:solidFill>
                        <a:effectLst/>
                        <a:latin typeface="Calibri" panose="020F0502020204030204" pitchFamily="34" charset="0"/>
                      </a:endParaRPr>
                    </a:p>
                  </a:txBody>
                  <a:tcPr marL="9525" marR="9525" marT="9525" marB="0">
                    <a:noFill/>
                  </a:tcPr>
                </a:tc>
              </a:tr>
              <a:tr h="181601">
                <a:tc>
                  <a:txBody>
                    <a:bodyPr/>
                    <a:lstStyle/>
                    <a:p>
                      <a:pPr algn="ctr" fontAlgn="t"/>
                      <a:r>
                        <a:rPr lang="en-US" sz="1200" b="0" i="0" u="none" strike="noStrike" dirty="0" smtClean="0">
                          <a:solidFill>
                            <a:schemeClr val="accent1">
                              <a:lumMod val="75000"/>
                            </a:schemeClr>
                          </a:solidFill>
                          <a:effectLst/>
                          <a:latin typeface="+mj-lt"/>
                        </a:rPr>
                        <a:t>11-19/0703</a:t>
                      </a:r>
                    </a:p>
                  </a:txBody>
                  <a:tcPr marL="9525" marR="9525" marT="9525" marB="0">
                    <a:noFill/>
                  </a:tcPr>
                </a:tc>
                <a:tc>
                  <a:txBody>
                    <a:bodyPr/>
                    <a:lstStyle/>
                    <a:p>
                      <a:pPr algn="ctr" fontAlgn="b"/>
                      <a:r>
                        <a:rPr lang="en-US" sz="1200" u="none" strike="noStrike" kern="1200" dirty="0" smtClean="0">
                          <a:solidFill>
                            <a:schemeClr val="accent1">
                              <a:lumMod val="75000"/>
                            </a:schemeClr>
                          </a:solidFill>
                          <a:effectLst/>
                          <a:latin typeface="+mj-lt"/>
                          <a:ea typeface="+mn-ea"/>
                          <a:cs typeface="+mn-cs"/>
                        </a:rPr>
                        <a:t>LB238 CR on Trigger MAC Padding</a:t>
                      </a:r>
                      <a:endParaRPr lang="en-US" sz="1200" u="none" strike="noStrike" kern="1200" dirty="0">
                        <a:solidFill>
                          <a:schemeClr val="accent1">
                            <a:lumMod val="75000"/>
                          </a:schemeClr>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smtClean="0">
                          <a:solidFill>
                            <a:schemeClr val="accent1">
                              <a:lumMod val="75000"/>
                            </a:schemeClr>
                          </a:solidFill>
                          <a:effectLst/>
                          <a:latin typeface="+mj-lt"/>
                        </a:rPr>
                        <a:t>Tianyu Wu (Apple)</a:t>
                      </a:r>
                      <a:endParaRPr lang="en-US" altLang="zh-CN" sz="1200" b="0" i="0" u="none" strike="noStrike" dirty="0">
                        <a:solidFill>
                          <a:schemeClr val="accent1">
                            <a:lumMod val="75000"/>
                          </a:schemeClr>
                        </a:solidFill>
                        <a:effectLst/>
                        <a:latin typeface="+mj-lt"/>
                      </a:endParaRPr>
                    </a:p>
                  </a:txBody>
                  <a:tcPr marL="9525" marR="9525" marT="9525" marB="0">
                    <a:noFill/>
                  </a:tcPr>
                </a:tc>
              </a:tr>
              <a:tr h="181601">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0" i="0" u="none" strike="noStrike" kern="1200" dirty="0" smtClean="0">
                          <a:solidFill>
                            <a:schemeClr val="accent1">
                              <a:lumMod val="75000"/>
                            </a:schemeClr>
                          </a:solidFill>
                          <a:effectLst/>
                          <a:latin typeface="+mj-lt"/>
                          <a:ea typeface="+mn-ea"/>
                          <a:cs typeface="+mn-cs"/>
                        </a:rPr>
                        <a:t>11-19/0572</a:t>
                      </a:r>
                    </a:p>
                  </a:txBody>
                  <a:tcPr marL="9525" marR="9525" marT="9525" marB="0">
                    <a:noFill/>
                  </a:tcPr>
                </a:tc>
                <a:tc>
                  <a:txBody>
                    <a:bodyPr/>
                    <a:lstStyle/>
                    <a:p>
                      <a:pPr algn="ctr" fontAlgn="b"/>
                      <a:r>
                        <a:rPr lang="en-US" sz="1200" u="none" strike="noStrike" kern="1200" dirty="0" smtClean="0">
                          <a:solidFill>
                            <a:schemeClr val="accent1">
                              <a:lumMod val="75000"/>
                            </a:schemeClr>
                          </a:solidFill>
                          <a:effectLst/>
                          <a:latin typeface="+mj-lt"/>
                          <a:ea typeface="+mn-ea"/>
                          <a:cs typeface="+mn-cs"/>
                        </a:rPr>
                        <a:t>cr-phy-20973-20719</a:t>
                      </a:r>
                      <a:endParaRPr lang="en-US" sz="1200" u="none" strike="noStrike" kern="1200" dirty="0">
                        <a:solidFill>
                          <a:schemeClr val="accent1">
                            <a:lumMod val="75000"/>
                          </a:schemeClr>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smtClean="0">
                          <a:solidFill>
                            <a:schemeClr val="accent1">
                              <a:lumMod val="75000"/>
                            </a:schemeClr>
                          </a:solidFill>
                          <a:effectLst/>
                          <a:latin typeface="+mj-lt"/>
                        </a:rPr>
                        <a:t>Bo Sun (ZTE)</a:t>
                      </a:r>
                      <a:endParaRPr lang="en-US" altLang="zh-CN" sz="1200" b="0" i="0" u="none" strike="noStrike" dirty="0">
                        <a:solidFill>
                          <a:schemeClr val="accent1">
                            <a:lumMod val="75000"/>
                          </a:schemeClr>
                        </a:solidFill>
                        <a:effectLst/>
                        <a:latin typeface="+mj-lt"/>
                      </a:endParaRPr>
                    </a:p>
                  </a:txBody>
                  <a:tcPr marL="9525" marR="9525" marT="9525" marB="0">
                    <a:noFill/>
                  </a:tcPr>
                </a:tc>
              </a:tr>
              <a:tr h="181601">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0" i="0" u="none" strike="noStrike" kern="1200" dirty="0" smtClean="0">
                          <a:solidFill>
                            <a:srgbClr val="00B050"/>
                          </a:solidFill>
                          <a:effectLst/>
                          <a:latin typeface="+mj-lt"/>
                          <a:ea typeface="+mn-ea"/>
                          <a:cs typeface="+mn-cs"/>
                        </a:rPr>
                        <a:t>11-19/0973</a:t>
                      </a:r>
                    </a:p>
                  </a:txBody>
                  <a:tcPr marL="9525" marR="9525" marT="9525" marB="0">
                    <a:noFill/>
                  </a:tcPr>
                </a:tc>
                <a:tc>
                  <a:txBody>
                    <a:bodyPr/>
                    <a:lstStyle/>
                    <a:p>
                      <a:pPr algn="ctr" fontAlgn="b"/>
                      <a:r>
                        <a:rPr lang="en-US" sz="1200" u="none" strike="noStrike" kern="1200" dirty="0" smtClean="0">
                          <a:solidFill>
                            <a:srgbClr val="00B050"/>
                          </a:solidFill>
                          <a:effectLst/>
                          <a:latin typeface="+mj-lt"/>
                          <a:ea typeface="+mn-ea"/>
                          <a:cs typeface="+mn-cs"/>
                        </a:rPr>
                        <a:t>Resolution to CID20718</a:t>
                      </a:r>
                      <a:endParaRPr lang="en-US" sz="1200" u="none" strike="noStrike" kern="1200" dirty="0">
                        <a:solidFill>
                          <a:srgbClr val="00B050"/>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smtClean="0">
                          <a:solidFill>
                            <a:srgbClr val="00B050"/>
                          </a:solidFill>
                          <a:effectLst/>
                          <a:latin typeface="+mj-lt"/>
                        </a:rPr>
                        <a:t>Yujin Noh (</a:t>
                      </a:r>
                      <a:r>
                        <a:rPr lang="en-US" altLang="zh-CN" sz="1200" b="0" i="0" u="none" strike="noStrike" dirty="0" err="1" smtClean="0">
                          <a:solidFill>
                            <a:srgbClr val="00B050"/>
                          </a:solidFill>
                          <a:effectLst/>
                          <a:latin typeface="+mj-lt"/>
                        </a:rPr>
                        <a:t>Newracom</a:t>
                      </a:r>
                      <a:r>
                        <a:rPr lang="en-US" altLang="zh-CN" sz="1200" b="0" i="0" u="none" strike="noStrike" dirty="0" smtClean="0">
                          <a:solidFill>
                            <a:srgbClr val="00B050"/>
                          </a:solidFill>
                          <a:effectLst/>
                          <a:latin typeface="+mj-lt"/>
                        </a:rPr>
                        <a:t>)</a:t>
                      </a:r>
                      <a:endParaRPr lang="en-US" altLang="zh-CN" sz="1200" b="0" i="0" u="none" strike="noStrike" dirty="0">
                        <a:solidFill>
                          <a:srgbClr val="00B050"/>
                        </a:solidFill>
                        <a:effectLst/>
                        <a:latin typeface="+mj-lt"/>
                      </a:endParaRPr>
                    </a:p>
                  </a:txBody>
                  <a:tcPr marL="9525" marR="9525" marT="9525" marB="0">
                    <a:noFill/>
                  </a:tcPr>
                </a:tc>
              </a:tr>
              <a:tr h="181601">
                <a:tc>
                  <a:txBody>
                    <a:bodyPr/>
                    <a:lstStyle/>
                    <a:p>
                      <a:pPr algn="ctr" fontAlgn="t"/>
                      <a:r>
                        <a:rPr lang="en-US" sz="1200" b="0" i="0" u="none" strike="noStrike" dirty="0" smtClean="0">
                          <a:solidFill>
                            <a:schemeClr val="accent1">
                              <a:lumMod val="75000"/>
                            </a:schemeClr>
                          </a:solidFill>
                          <a:effectLst/>
                          <a:latin typeface="+mj-lt"/>
                        </a:rPr>
                        <a:t>11-19/0971</a:t>
                      </a:r>
                    </a:p>
                  </a:txBody>
                  <a:tcPr marL="9525" marR="9525" marT="9525" marB="0">
                    <a:noFill/>
                  </a:tcPr>
                </a:tc>
                <a:tc>
                  <a:txBody>
                    <a:bodyPr/>
                    <a:lstStyle/>
                    <a:p>
                      <a:pPr algn="ctr" fontAlgn="b"/>
                      <a:r>
                        <a:rPr lang="en-US" sz="1200" u="none" strike="noStrike" kern="1200" dirty="0" smtClean="0">
                          <a:solidFill>
                            <a:schemeClr val="accent1">
                              <a:lumMod val="75000"/>
                            </a:schemeClr>
                          </a:solidFill>
                          <a:effectLst/>
                          <a:latin typeface="+mj-lt"/>
                          <a:ea typeface="+mn-ea"/>
                          <a:cs typeface="+mn-cs"/>
                        </a:rPr>
                        <a:t>CR on CID 20760 and 20793</a:t>
                      </a:r>
                      <a:endParaRPr lang="en-US" sz="1200" u="none" strike="noStrike" kern="1200" dirty="0">
                        <a:solidFill>
                          <a:schemeClr val="accent1">
                            <a:lumMod val="75000"/>
                          </a:schemeClr>
                        </a:solidFill>
                        <a:effectLst/>
                        <a:latin typeface="+mj-lt"/>
                        <a:ea typeface="+mn-ea"/>
                        <a:cs typeface="+mn-cs"/>
                      </a:endParaRPr>
                    </a:p>
                  </a:txBody>
                  <a:tcPr marL="9525" marR="9525" marT="9525" marB="0" anchor="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altLang="zh-CN" sz="1200" b="0" i="0" u="none" strike="noStrike" dirty="0" smtClean="0">
                          <a:solidFill>
                            <a:schemeClr val="accent1">
                              <a:lumMod val="75000"/>
                            </a:schemeClr>
                          </a:solidFill>
                          <a:effectLst/>
                          <a:latin typeface="+mj-lt"/>
                        </a:rPr>
                        <a:t>Ross Jian Yu (Huawei)</a:t>
                      </a:r>
                      <a:endParaRPr lang="en-US" altLang="zh-CN" sz="1200" b="0" i="0" u="none" strike="noStrike" dirty="0">
                        <a:solidFill>
                          <a:schemeClr val="accent1">
                            <a:lumMod val="75000"/>
                          </a:schemeClr>
                        </a:solidFill>
                        <a:effectLst/>
                        <a:latin typeface="+mj-lt"/>
                      </a:endParaRPr>
                    </a:p>
                  </a:txBody>
                  <a:tcPr marL="9525" marR="9525" marT="9525" marB="0">
                    <a:noFill/>
                  </a:tcPr>
                </a:tc>
              </a:tr>
              <a:tr h="181601">
                <a:tc>
                  <a:txBody>
                    <a:bodyPr/>
                    <a:lstStyle/>
                    <a:p>
                      <a:pPr algn="ctr" fontAlgn="t"/>
                      <a:r>
                        <a:rPr lang="en-US" sz="1200" b="0" i="0" u="none" strike="noStrike" dirty="0" smtClean="0">
                          <a:solidFill>
                            <a:schemeClr val="accent1">
                              <a:lumMod val="75000"/>
                            </a:schemeClr>
                          </a:solidFill>
                          <a:effectLst/>
                          <a:latin typeface="+mj-lt"/>
                        </a:rPr>
                        <a:t>11-19/0972</a:t>
                      </a:r>
                      <a:endParaRPr lang="en-US" sz="1200" b="0" i="0" u="none" strike="noStrike" dirty="0">
                        <a:solidFill>
                          <a:schemeClr val="accent1">
                            <a:lumMod val="75000"/>
                          </a:schemeClr>
                        </a:solidFill>
                        <a:effectLst/>
                        <a:latin typeface="+mj-lt"/>
                      </a:endParaRPr>
                    </a:p>
                  </a:txBody>
                  <a:tcPr marL="9525" marR="9525" marT="9525" marB="0">
                    <a:noFill/>
                  </a:tcPr>
                </a:tc>
                <a:tc>
                  <a:txBody>
                    <a:bodyPr/>
                    <a:lstStyle/>
                    <a:p>
                      <a:pPr algn="ctr" fontAlgn="b"/>
                      <a:r>
                        <a:rPr lang="en-US" sz="1200" u="none" strike="noStrike" kern="1200" dirty="0" smtClean="0">
                          <a:solidFill>
                            <a:schemeClr val="accent1">
                              <a:lumMod val="75000"/>
                            </a:schemeClr>
                          </a:solidFill>
                          <a:effectLst/>
                          <a:latin typeface="+mj-lt"/>
                          <a:ea typeface="+mn-ea"/>
                          <a:cs typeface="+mn-cs"/>
                        </a:rPr>
                        <a:t>Remaining CR on SIG-B Part I</a:t>
                      </a:r>
                      <a:endParaRPr lang="en-US" sz="1200" u="none" strike="noStrike" kern="1200" dirty="0">
                        <a:solidFill>
                          <a:schemeClr val="accent1">
                            <a:lumMod val="75000"/>
                          </a:schemeClr>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smtClean="0">
                          <a:solidFill>
                            <a:schemeClr val="accent1">
                              <a:lumMod val="75000"/>
                            </a:schemeClr>
                          </a:solidFill>
                          <a:effectLst/>
                          <a:latin typeface="+mj-lt"/>
                        </a:rPr>
                        <a:t>Ross Jian Yu (Huawei)</a:t>
                      </a:r>
                      <a:endParaRPr lang="en-US" altLang="zh-CN" sz="1200" b="0" i="0" u="none" strike="noStrike" dirty="0">
                        <a:solidFill>
                          <a:schemeClr val="accent1">
                            <a:lumMod val="75000"/>
                          </a:schemeClr>
                        </a:solidFill>
                        <a:effectLst/>
                        <a:latin typeface="+mj-lt"/>
                      </a:endParaRPr>
                    </a:p>
                  </a:txBody>
                  <a:tcPr marL="9525" marR="9525" marT="9525" marB="0">
                    <a:noFill/>
                  </a:tcPr>
                </a:tc>
              </a:tr>
              <a:tr h="181601">
                <a:tc>
                  <a:txBody>
                    <a:bodyPr/>
                    <a:lstStyle/>
                    <a:p>
                      <a:pPr algn="ctr" fontAlgn="t"/>
                      <a:r>
                        <a:rPr lang="en-US" sz="1200" b="0" i="0" u="none" strike="noStrike" dirty="0" smtClean="0">
                          <a:solidFill>
                            <a:schemeClr val="accent1">
                              <a:lumMod val="75000"/>
                            </a:schemeClr>
                          </a:solidFill>
                          <a:effectLst/>
                          <a:latin typeface="+mj-lt"/>
                        </a:rPr>
                        <a:t>11-19/1013</a:t>
                      </a:r>
                      <a:endParaRPr lang="en-US" sz="1200" b="0" i="0" u="none" strike="noStrike" dirty="0">
                        <a:solidFill>
                          <a:schemeClr val="accent1">
                            <a:lumMod val="75000"/>
                          </a:schemeClr>
                        </a:solidFill>
                        <a:effectLst/>
                        <a:latin typeface="+mj-lt"/>
                      </a:endParaRPr>
                    </a:p>
                  </a:txBody>
                  <a:tcPr marL="9525" marR="9525" marT="9525" marB="0">
                    <a:noFill/>
                  </a:tcPr>
                </a:tc>
                <a:tc>
                  <a:txBody>
                    <a:bodyPr/>
                    <a:lstStyle/>
                    <a:p>
                      <a:pPr algn="ctr" fontAlgn="b"/>
                      <a:r>
                        <a:rPr lang="en-US" sz="1200" u="none" strike="noStrike" kern="1200" dirty="0" smtClean="0">
                          <a:solidFill>
                            <a:schemeClr val="accent1">
                              <a:lumMod val="75000"/>
                            </a:schemeClr>
                          </a:solidFill>
                          <a:effectLst/>
                          <a:latin typeface="+mj-lt"/>
                          <a:ea typeface="+mn-ea"/>
                          <a:cs typeface="+mn-cs"/>
                        </a:rPr>
                        <a:t>Spec text changes on MCS table</a:t>
                      </a:r>
                      <a:endParaRPr lang="en-US" sz="1200" u="none" strike="noStrike" kern="1200" dirty="0">
                        <a:solidFill>
                          <a:schemeClr val="accent1">
                            <a:lumMod val="75000"/>
                          </a:schemeClr>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smtClean="0">
                          <a:solidFill>
                            <a:schemeClr val="accent1">
                              <a:lumMod val="75000"/>
                            </a:schemeClr>
                          </a:solidFill>
                          <a:effectLst/>
                          <a:latin typeface="+mj-lt"/>
                        </a:rPr>
                        <a:t>Ross Jian Yu (Huawei)</a:t>
                      </a:r>
                      <a:endParaRPr lang="en-US" altLang="zh-CN" sz="1200" b="0" i="0" u="none" strike="noStrike" dirty="0">
                        <a:solidFill>
                          <a:schemeClr val="accent1">
                            <a:lumMod val="75000"/>
                          </a:schemeClr>
                        </a:solidFill>
                        <a:effectLst/>
                        <a:latin typeface="+mj-lt"/>
                      </a:endParaRPr>
                    </a:p>
                  </a:txBody>
                  <a:tcPr marL="9525" marR="9525" marT="9525" marB="0">
                    <a:noFill/>
                  </a:tcPr>
                </a:tc>
              </a:tr>
              <a:tr h="181601">
                <a:tc>
                  <a:txBody>
                    <a:bodyPr/>
                    <a:lstStyle/>
                    <a:p>
                      <a:pPr algn="ctr" fontAlgn="t"/>
                      <a:r>
                        <a:rPr lang="en-US" sz="1200" u="none" strike="noStrike" dirty="0" smtClean="0">
                          <a:solidFill>
                            <a:srgbClr val="00B050"/>
                          </a:solidFill>
                          <a:effectLst/>
                          <a:latin typeface="+mj-lt"/>
                        </a:rPr>
                        <a:t>11-19/1127</a:t>
                      </a:r>
                      <a:endParaRPr lang="en-US" sz="1200" b="0" i="0" u="none" strike="noStrike" dirty="0">
                        <a:solidFill>
                          <a:srgbClr val="00B050"/>
                        </a:solidFill>
                        <a:effectLst/>
                        <a:latin typeface="+mj-lt"/>
                      </a:endParaRPr>
                    </a:p>
                  </a:txBody>
                  <a:tcPr marL="9525" marR="9525" marT="9525" marB="0">
                    <a:noFill/>
                  </a:tcPr>
                </a:tc>
                <a:tc>
                  <a:txBody>
                    <a:bodyPr/>
                    <a:lstStyle/>
                    <a:p>
                      <a:pPr algn="ctr" fontAlgn="b"/>
                      <a:r>
                        <a:rPr lang="en-US" sz="1200" u="none" strike="noStrike" kern="1200" dirty="0" smtClean="0">
                          <a:solidFill>
                            <a:srgbClr val="00B050"/>
                          </a:solidFill>
                          <a:effectLst/>
                          <a:latin typeface="+mj-lt"/>
                          <a:ea typeface="+mn-ea"/>
                          <a:cs typeface="+mn-cs"/>
                        </a:rPr>
                        <a:t>D4.0-comment-resolution-on-cids-for-27-3-10-7</a:t>
                      </a:r>
                      <a:endParaRPr lang="en-US" sz="1200" u="none" strike="noStrike" kern="1200" dirty="0">
                        <a:solidFill>
                          <a:srgbClr val="00B050"/>
                        </a:solidFill>
                        <a:effectLst/>
                        <a:latin typeface="+mj-lt"/>
                        <a:ea typeface="+mn-ea"/>
                        <a:cs typeface="+mn-cs"/>
                      </a:endParaRPr>
                    </a:p>
                  </a:txBody>
                  <a:tcPr marL="9525" marR="9525" marT="9525" marB="0" anchor="b">
                    <a:noFill/>
                  </a:tcPr>
                </a:tc>
                <a:tc>
                  <a:txBody>
                    <a:bodyPr/>
                    <a:lstStyle/>
                    <a:p>
                      <a:pPr algn="ctr" fontAlgn="t"/>
                      <a:r>
                        <a:rPr lang="en-US" altLang="zh-CN" sz="1200" u="none" strike="noStrike" dirty="0" smtClean="0">
                          <a:solidFill>
                            <a:srgbClr val="00B050"/>
                          </a:solidFill>
                          <a:effectLst/>
                          <a:latin typeface="+mj-lt"/>
                        </a:rPr>
                        <a:t>Jianhan Liu (Mediatek)</a:t>
                      </a:r>
                      <a:endParaRPr lang="en-US" altLang="zh-CN" sz="1200" b="0" i="0" u="none" strike="noStrike" dirty="0">
                        <a:solidFill>
                          <a:srgbClr val="00B050"/>
                        </a:solidFill>
                        <a:effectLst/>
                        <a:latin typeface="+mj-lt"/>
                      </a:endParaRPr>
                    </a:p>
                  </a:txBody>
                  <a:tcPr marL="9525" marR="9525" marT="9525" marB="0">
                    <a:noFill/>
                  </a:tcPr>
                </a:tc>
              </a:tr>
              <a:tr h="196762">
                <a:tc>
                  <a:txBody>
                    <a:bodyPr/>
                    <a:lstStyle/>
                    <a:p>
                      <a:pPr algn="ctr" fontAlgn="b"/>
                      <a:r>
                        <a:rPr lang="en-US" sz="1200" u="none" strike="noStrike" dirty="0" smtClean="0">
                          <a:solidFill>
                            <a:schemeClr val="accent1">
                              <a:lumMod val="75000"/>
                            </a:schemeClr>
                          </a:solidFill>
                          <a:effectLst/>
                          <a:latin typeface="+mj-lt"/>
                        </a:rPr>
                        <a:t>11-19/</a:t>
                      </a:r>
                      <a:r>
                        <a:rPr lang="en-US" sz="1200" b="0" i="0" u="none" strike="noStrike" dirty="0" smtClean="0">
                          <a:solidFill>
                            <a:schemeClr val="accent1">
                              <a:lumMod val="75000"/>
                            </a:schemeClr>
                          </a:solidFill>
                          <a:effectLst/>
                          <a:latin typeface="+mj-lt"/>
                        </a:rPr>
                        <a:t>1225</a:t>
                      </a:r>
                      <a:endParaRPr lang="en-US" sz="1200" b="0" i="0" u="none" strike="noStrike" dirty="0">
                        <a:solidFill>
                          <a:schemeClr val="accent1">
                            <a:lumMod val="75000"/>
                          </a:schemeClr>
                        </a:solidFill>
                        <a:effectLst/>
                        <a:latin typeface="+mj-lt"/>
                      </a:endParaRPr>
                    </a:p>
                  </a:txBody>
                  <a:tcPr marL="9525" marR="9525" marT="9525" marB="0" anchor="b">
                    <a:noFill/>
                  </a:tcPr>
                </a:tc>
                <a:tc>
                  <a:txBody>
                    <a:bodyPr/>
                    <a:lstStyle/>
                    <a:p>
                      <a:pPr algn="ctr" fontAlgn="b"/>
                      <a:r>
                        <a:rPr lang="fr-FR" sz="1200" u="none" strike="noStrike" kern="1200" dirty="0" smtClean="0">
                          <a:solidFill>
                            <a:schemeClr val="accent1">
                              <a:lumMod val="75000"/>
                            </a:schemeClr>
                          </a:solidFill>
                          <a:effectLst/>
                          <a:latin typeface="+mj-lt"/>
                          <a:ea typeface="+mn-ea"/>
                          <a:cs typeface="+mn-cs"/>
                        </a:rPr>
                        <a:t>D4.0 Comment </a:t>
                      </a:r>
                      <a:r>
                        <a:rPr lang="fr-FR" sz="1200" u="none" strike="noStrike" kern="1200" dirty="0" err="1" smtClean="0">
                          <a:solidFill>
                            <a:schemeClr val="accent1">
                              <a:lumMod val="75000"/>
                            </a:schemeClr>
                          </a:solidFill>
                          <a:effectLst/>
                          <a:latin typeface="+mj-lt"/>
                          <a:ea typeface="+mn-ea"/>
                          <a:cs typeface="+mn-cs"/>
                        </a:rPr>
                        <a:t>Resolution</a:t>
                      </a:r>
                      <a:r>
                        <a:rPr lang="fr-FR" sz="1200" u="none" strike="noStrike" kern="1200" dirty="0" smtClean="0">
                          <a:solidFill>
                            <a:schemeClr val="accent1">
                              <a:lumMod val="75000"/>
                            </a:schemeClr>
                          </a:solidFill>
                          <a:effectLst/>
                          <a:latin typeface="+mj-lt"/>
                          <a:ea typeface="+mn-ea"/>
                          <a:cs typeface="+mn-cs"/>
                        </a:rPr>
                        <a:t> - Part 3</a:t>
                      </a:r>
                      <a:endParaRPr lang="fr-FR" sz="1200" u="none" strike="noStrike" kern="1200" dirty="0">
                        <a:solidFill>
                          <a:schemeClr val="accent1">
                            <a:lumMod val="75000"/>
                          </a:schemeClr>
                        </a:solidFill>
                        <a:effectLst/>
                        <a:latin typeface="+mj-lt"/>
                        <a:ea typeface="+mn-ea"/>
                        <a:cs typeface="+mn-cs"/>
                      </a:endParaRPr>
                    </a:p>
                  </a:txBody>
                  <a:tcPr marL="9525" marR="9525" marT="9525" marB="0" anchor="b">
                    <a:noFill/>
                  </a:tcPr>
                </a:tc>
                <a:tc>
                  <a:txBody>
                    <a:bodyPr/>
                    <a:lstStyle/>
                    <a:p>
                      <a:pPr algn="ctr" fontAlgn="t"/>
                      <a:r>
                        <a:rPr lang="en-US" altLang="zh-CN" sz="1200" u="none" strike="noStrike" dirty="0" err="1" smtClean="0">
                          <a:solidFill>
                            <a:schemeClr val="accent1">
                              <a:lumMod val="75000"/>
                            </a:schemeClr>
                          </a:solidFill>
                          <a:effectLst/>
                          <a:latin typeface="+mj-lt"/>
                        </a:rPr>
                        <a:t>Youhan</a:t>
                      </a:r>
                      <a:r>
                        <a:rPr lang="en-US" altLang="zh-CN" sz="1200" u="none" strike="noStrike" dirty="0" smtClean="0">
                          <a:solidFill>
                            <a:schemeClr val="accent1">
                              <a:lumMod val="75000"/>
                            </a:schemeClr>
                          </a:solidFill>
                          <a:effectLst/>
                          <a:latin typeface="+mj-lt"/>
                        </a:rPr>
                        <a:t> Kim (Qualcomm)</a:t>
                      </a:r>
                      <a:endParaRPr lang="en-US" altLang="zh-CN" sz="1200" b="0" i="0" u="none" strike="noStrike" dirty="0">
                        <a:solidFill>
                          <a:schemeClr val="accent1">
                            <a:lumMod val="75000"/>
                          </a:schemeClr>
                        </a:solidFill>
                        <a:effectLst/>
                        <a:latin typeface="+mj-lt"/>
                      </a:endParaRPr>
                    </a:p>
                  </a:txBody>
                  <a:tcPr marL="9525" marR="9525" marT="9525" marB="0" anchor="b">
                    <a:noFill/>
                  </a:tcPr>
                </a:tc>
              </a:tr>
              <a:tr h="168022">
                <a:tc>
                  <a:txBody>
                    <a:bodyPr/>
                    <a:lstStyle/>
                    <a:p>
                      <a:pPr algn="ctr" fontAlgn="t"/>
                      <a:r>
                        <a:rPr lang="en-US" sz="1200" u="none" strike="noStrike" dirty="0" smtClean="0">
                          <a:solidFill>
                            <a:schemeClr val="accent1">
                              <a:lumMod val="75000"/>
                            </a:schemeClr>
                          </a:solidFill>
                          <a:effectLst/>
                          <a:latin typeface="+mj-lt"/>
                        </a:rPr>
                        <a:t>11-19/</a:t>
                      </a:r>
                      <a:r>
                        <a:rPr lang="en-US" sz="1200" b="0" i="0" u="none" strike="noStrike" dirty="0" smtClean="0">
                          <a:solidFill>
                            <a:schemeClr val="accent1">
                              <a:lumMod val="75000"/>
                            </a:schemeClr>
                          </a:solidFill>
                          <a:effectLst/>
                          <a:latin typeface="+mj-lt"/>
                        </a:rPr>
                        <a:t>1226</a:t>
                      </a:r>
                      <a:endParaRPr lang="en-US" sz="1200" b="0" i="0" u="none" strike="noStrike" dirty="0">
                        <a:solidFill>
                          <a:schemeClr val="accent1">
                            <a:lumMod val="75000"/>
                          </a:schemeClr>
                        </a:solidFill>
                        <a:effectLst/>
                        <a:latin typeface="+mj-lt"/>
                      </a:endParaRPr>
                    </a:p>
                  </a:txBody>
                  <a:tcPr marL="9525" marR="9525" marT="9525" marB="0">
                    <a:noFill/>
                  </a:tcPr>
                </a:tc>
                <a:tc>
                  <a:txBody>
                    <a:bodyPr/>
                    <a:lstStyle/>
                    <a:p>
                      <a:pPr algn="ctr" fontAlgn="b"/>
                      <a:r>
                        <a:rPr lang="fr-FR" sz="1200" u="none" strike="noStrike" kern="1200" dirty="0">
                          <a:solidFill>
                            <a:schemeClr val="accent1">
                              <a:lumMod val="75000"/>
                            </a:schemeClr>
                          </a:solidFill>
                          <a:effectLst/>
                          <a:latin typeface="+mj-lt"/>
                          <a:ea typeface="+mn-ea"/>
                          <a:cs typeface="+mn-cs"/>
                        </a:rPr>
                        <a:t>D4.0 Comment Resolution - Part </a:t>
                      </a:r>
                      <a:r>
                        <a:rPr lang="fr-FR" sz="1200" u="none" strike="noStrike" kern="1200" dirty="0" smtClean="0">
                          <a:solidFill>
                            <a:schemeClr val="accent1">
                              <a:lumMod val="75000"/>
                            </a:schemeClr>
                          </a:solidFill>
                          <a:effectLst/>
                          <a:latin typeface="+mj-lt"/>
                          <a:ea typeface="+mn-ea"/>
                          <a:cs typeface="+mn-cs"/>
                        </a:rPr>
                        <a:t>4</a:t>
                      </a:r>
                      <a:endParaRPr lang="fr-FR" sz="1200" u="none" strike="noStrike" kern="1200" dirty="0">
                        <a:solidFill>
                          <a:schemeClr val="accent1">
                            <a:lumMod val="75000"/>
                          </a:schemeClr>
                        </a:solidFill>
                        <a:effectLst/>
                        <a:latin typeface="+mj-lt"/>
                        <a:ea typeface="+mn-ea"/>
                        <a:cs typeface="+mn-cs"/>
                      </a:endParaRPr>
                    </a:p>
                  </a:txBody>
                  <a:tcPr marL="9525" marR="9525" marT="9525" marB="0" anchor="b">
                    <a:noFill/>
                  </a:tcPr>
                </a:tc>
                <a:tc>
                  <a:txBody>
                    <a:bodyPr/>
                    <a:lstStyle/>
                    <a:p>
                      <a:pPr algn="ctr" fontAlgn="t"/>
                      <a:r>
                        <a:rPr lang="en-US" altLang="zh-CN" sz="1200" u="none" strike="noStrike" dirty="0" err="1" smtClean="0">
                          <a:solidFill>
                            <a:schemeClr val="accent1">
                              <a:lumMod val="75000"/>
                            </a:schemeClr>
                          </a:solidFill>
                          <a:effectLst/>
                          <a:latin typeface="+mj-lt"/>
                        </a:rPr>
                        <a:t>Youhan</a:t>
                      </a:r>
                      <a:r>
                        <a:rPr lang="en-US" altLang="zh-CN" sz="1200" u="none" strike="noStrike" dirty="0" smtClean="0">
                          <a:solidFill>
                            <a:schemeClr val="accent1">
                              <a:lumMod val="75000"/>
                            </a:schemeClr>
                          </a:solidFill>
                          <a:effectLst/>
                          <a:latin typeface="+mj-lt"/>
                        </a:rPr>
                        <a:t> Kim (Qualcomm)</a:t>
                      </a:r>
                      <a:endParaRPr lang="en-US" altLang="zh-CN" sz="1200" b="0" i="0" u="none" strike="noStrike" dirty="0">
                        <a:solidFill>
                          <a:schemeClr val="accent1">
                            <a:lumMod val="75000"/>
                          </a:schemeClr>
                        </a:solidFill>
                        <a:effectLst/>
                        <a:latin typeface="+mj-lt"/>
                      </a:endParaRPr>
                    </a:p>
                  </a:txBody>
                  <a:tcPr marL="9525" marR="9525" marT="9525" marB="0">
                    <a:noFill/>
                  </a:tcPr>
                </a:tc>
              </a:tr>
              <a:tr h="128017">
                <a:tc>
                  <a:txBody>
                    <a:bodyPr/>
                    <a:lstStyle/>
                    <a:p>
                      <a:pPr marL="0" algn="ctr" defTabSz="914400" rtl="0" eaLnBrk="1" fontAlgn="b" latinLnBrk="0" hangingPunct="1"/>
                      <a:r>
                        <a:rPr lang="en-US" sz="1200" u="none" strike="noStrike" dirty="0" smtClean="0">
                          <a:solidFill>
                            <a:schemeClr val="accent1">
                              <a:lumMod val="75000"/>
                            </a:schemeClr>
                          </a:solidFill>
                          <a:effectLst/>
                          <a:latin typeface="+mj-lt"/>
                        </a:rPr>
                        <a:t>11-19/</a:t>
                      </a:r>
                      <a:r>
                        <a:rPr lang="en-US" altLang="zh-CN" sz="1200" u="none" strike="noStrike" dirty="0" smtClean="0">
                          <a:solidFill>
                            <a:schemeClr val="accent1">
                              <a:lumMod val="75000"/>
                            </a:schemeClr>
                          </a:solidFill>
                          <a:effectLst/>
                          <a:latin typeface="+mj-lt"/>
                        </a:rPr>
                        <a:t>1227</a:t>
                      </a:r>
                      <a:endParaRPr lang="en-US" altLang="zh-CN" sz="1200" u="none" strike="noStrike" kern="1200" dirty="0">
                        <a:solidFill>
                          <a:schemeClr val="accent1">
                            <a:lumMod val="75000"/>
                          </a:schemeClr>
                        </a:solidFill>
                        <a:effectLst/>
                        <a:latin typeface="+mj-lt"/>
                        <a:ea typeface="+mn-ea"/>
                        <a:cs typeface="+mn-cs"/>
                      </a:endParaRPr>
                    </a:p>
                  </a:txBody>
                  <a:tcPr marL="9525" marR="9525" marT="9525" marB="0" anchor="ctr">
                    <a:noFill/>
                  </a:tcPr>
                </a:tc>
                <a:tc>
                  <a:txBody>
                    <a:bodyPr/>
                    <a:lstStyle/>
                    <a:p>
                      <a:pPr algn="ctr" fontAlgn="b"/>
                      <a:r>
                        <a:rPr lang="fr-FR" sz="1200" u="none" strike="noStrike" kern="1200" dirty="0">
                          <a:solidFill>
                            <a:schemeClr val="accent1">
                              <a:lumMod val="75000"/>
                            </a:schemeClr>
                          </a:solidFill>
                          <a:effectLst/>
                          <a:latin typeface="+mj-lt"/>
                          <a:ea typeface="+mn-ea"/>
                          <a:cs typeface="+mn-cs"/>
                        </a:rPr>
                        <a:t>D4.0 Comment Resolution - Part </a:t>
                      </a:r>
                      <a:r>
                        <a:rPr lang="fr-FR" sz="1200" u="none" strike="noStrike" kern="1200" dirty="0" smtClean="0">
                          <a:solidFill>
                            <a:schemeClr val="accent1">
                              <a:lumMod val="75000"/>
                            </a:schemeClr>
                          </a:solidFill>
                          <a:effectLst/>
                          <a:latin typeface="+mj-lt"/>
                          <a:ea typeface="+mn-ea"/>
                          <a:cs typeface="+mn-cs"/>
                        </a:rPr>
                        <a:t>5</a:t>
                      </a:r>
                      <a:endParaRPr lang="fr-FR" sz="1200" u="none" strike="noStrike" kern="1200" dirty="0">
                        <a:solidFill>
                          <a:schemeClr val="accent1">
                            <a:lumMod val="75000"/>
                          </a:schemeClr>
                        </a:solidFill>
                        <a:effectLst/>
                        <a:latin typeface="+mj-lt"/>
                        <a:ea typeface="+mn-ea"/>
                        <a:cs typeface="+mn-cs"/>
                      </a:endParaRPr>
                    </a:p>
                  </a:txBody>
                  <a:tcPr marL="9525" marR="9525" marT="9525" marB="0" anchor="b">
                    <a:noFill/>
                  </a:tcPr>
                </a:tc>
                <a:tc>
                  <a:txBody>
                    <a:bodyPr/>
                    <a:lstStyle/>
                    <a:p>
                      <a:pPr algn="ctr" fontAlgn="t"/>
                      <a:r>
                        <a:rPr lang="en-US" altLang="zh-CN" sz="1200" u="none" strike="noStrike" dirty="0" err="1" smtClean="0">
                          <a:solidFill>
                            <a:schemeClr val="accent1">
                              <a:lumMod val="75000"/>
                            </a:schemeClr>
                          </a:solidFill>
                          <a:effectLst/>
                          <a:latin typeface="+mj-lt"/>
                        </a:rPr>
                        <a:t>Youhan</a:t>
                      </a:r>
                      <a:r>
                        <a:rPr lang="en-US" altLang="zh-CN" sz="1200" u="none" strike="noStrike" dirty="0" smtClean="0">
                          <a:solidFill>
                            <a:schemeClr val="accent1">
                              <a:lumMod val="75000"/>
                            </a:schemeClr>
                          </a:solidFill>
                          <a:effectLst/>
                          <a:latin typeface="+mj-lt"/>
                        </a:rPr>
                        <a:t> Kim (Qualcomm)</a:t>
                      </a:r>
                      <a:endParaRPr lang="en-US" altLang="zh-CN" sz="1200" b="0" i="0" u="none" strike="noStrike" dirty="0">
                        <a:solidFill>
                          <a:schemeClr val="accent1">
                            <a:lumMod val="75000"/>
                          </a:schemeClr>
                        </a:solidFill>
                        <a:effectLst/>
                        <a:latin typeface="+mj-lt"/>
                      </a:endParaRPr>
                    </a:p>
                  </a:txBody>
                  <a:tcPr marL="9525" marR="9525" marT="9525" marB="0" anchor="ctr">
                    <a:noFill/>
                  </a:tcPr>
                </a:tc>
              </a:tr>
              <a:tr h="216789">
                <a:tc>
                  <a:txBody>
                    <a:bodyPr/>
                    <a:lstStyle/>
                    <a:p>
                      <a:pPr marL="0" algn="ctr" defTabSz="914400" rtl="0" eaLnBrk="1" fontAlgn="b" latinLnBrk="0" hangingPunct="1"/>
                      <a:r>
                        <a:rPr lang="en-US" sz="1200" u="none" strike="noStrike" dirty="0" smtClean="0">
                          <a:solidFill>
                            <a:schemeClr val="accent1">
                              <a:lumMod val="75000"/>
                            </a:schemeClr>
                          </a:solidFill>
                          <a:effectLst/>
                          <a:latin typeface="+mj-lt"/>
                        </a:rPr>
                        <a:t>11-19/</a:t>
                      </a:r>
                      <a:r>
                        <a:rPr lang="en-US" altLang="zh-CN" sz="1200" u="none" strike="noStrike" kern="1200" dirty="0" smtClean="0">
                          <a:solidFill>
                            <a:schemeClr val="accent1">
                              <a:lumMod val="75000"/>
                            </a:schemeClr>
                          </a:solidFill>
                          <a:effectLst/>
                          <a:latin typeface="+mj-lt"/>
                          <a:ea typeface="+mn-ea"/>
                          <a:cs typeface="+mn-cs"/>
                        </a:rPr>
                        <a:t>422</a:t>
                      </a:r>
                      <a:endParaRPr lang="en-US" altLang="zh-CN" sz="1200" u="none" strike="noStrike" kern="1200" dirty="0">
                        <a:solidFill>
                          <a:schemeClr val="accent1">
                            <a:lumMod val="75000"/>
                          </a:schemeClr>
                        </a:solidFill>
                        <a:effectLst/>
                        <a:latin typeface="+mj-lt"/>
                        <a:ea typeface="+mn-ea"/>
                        <a:cs typeface="+mn-cs"/>
                      </a:endParaRPr>
                    </a:p>
                  </a:txBody>
                  <a:tcPr marL="9525" marR="9525" marT="9525" marB="0" anchor="ctr">
                    <a:noFill/>
                  </a:tcPr>
                </a:tc>
                <a:tc>
                  <a:txBody>
                    <a:bodyPr/>
                    <a:lstStyle/>
                    <a:p>
                      <a:pPr marL="0" algn="ctr" defTabSz="914400" rtl="0" eaLnBrk="1" fontAlgn="b" latinLnBrk="0" hangingPunct="1"/>
                      <a:r>
                        <a:rPr lang="en-US" altLang="zh-CN" sz="1200" u="none" strike="noStrike" kern="1200" dirty="0" smtClean="0">
                          <a:solidFill>
                            <a:schemeClr val="accent1">
                              <a:lumMod val="75000"/>
                            </a:schemeClr>
                          </a:solidFill>
                          <a:effectLst/>
                          <a:latin typeface="+mj-lt"/>
                          <a:ea typeface="+mn-ea"/>
                          <a:cs typeface="+mn-cs"/>
                        </a:rPr>
                        <a:t>cr-cid-21497-21501-21502</a:t>
                      </a:r>
                      <a:endParaRPr lang="fr-FR" sz="1200" u="none" strike="noStrike" kern="1200" dirty="0">
                        <a:solidFill>
                          <a:schemeClr val="accent1">
                            <a:lumMod val="75000"/>
                          </a:schemeClr>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err="1" smtClean="0">
                          <a:solidFill>
                            <a:schemeClr val="accent1">
                              <a:lumMod val="75000"/>
                            </a:schemeClr>
                          </a:solidFill>
                          <a:effectLst/>
                          <a:latin typeface="+mj-lt"/>
                        </a:rPr>
                        <a:t>Xiaogang</a:t>
                      </a:r>
                      <a:r>
                        <a:rPr lang="en-US" altLang="zh-CN" sz="1200" b="0" i="0" u="none" strike="noStrike" baseline="0" dirty="0" smtClean="0">
                          <a:solidFill>
                            <a:schemeClr val="accent1">
                              <a:lumMod val="75000"/>
                            </a:schemeClr>
                          </a:solidFill>
                          <a:effectLst/>
                          <a:latin typeface="+mj-lt"/>
                        </a:rPr>
                        <a:t> Chen (Intel)</a:t>
                      </a:r>
                      <a:endParaRPr lang="en-US" altLang="zh-CN" sz="1200" b="0" i="0" u="none" strike="noStrike" dirty="0">
                        <a:solidFill>
                          <a:schemeClr val="accent1">
                            <a:lumMod val="75000"/>
                          </a:schemeClr>
                        </a:solidFill>
                        <a:effectLst/>
                        <a:latin typeface="+mj-lt"/>
                      </a:endParaRPr>
                    </a:p>
                  </a:txBody>
                  <a:tcPr marL="9525" marR="9525" marT="9525" marB="0" anchor="ctr">
                    <a:noFill/>
                  </a:tcPr>
                </a:tc>
              </a:tr>
              <a:tr h="382981">
                <a:tc>
                  <a:txBody>
                    <a:bodyPr/>
                    <a:lstStyle/>
                    <a:p>
                      <a:pPr marL="0" algn="ctr" defTabSz="914400" rtl="0" eaLnBrk="1" fontAlgn="b" latinLnBrk="0" hangingPunct="1"/>
                      <a:r>
                        <a:rPr lang="en-US" altLang="zh-CN" sz="1200" u="none" strike="noStrike" kern="1200" dirty="0" smtClean="0">
                          <a:solidFill>
                            <a:srgbClr val="00B050"/>
                          </a:solidFill>
                          <a:effectLst/>
                          <a:latin typeface="+mn-lt"/>
                          <a:ea typeface="+mn-ea"/>
                          <a:cs typeface="+mn-cs"/>
                        </a:rPr>
                        <a:t>11-19/1188</a:t>
                      </a:r>
                    </a:p>
                  </a:txBody>
                  <a:tcPr marL="9525" marR="9525" marT="9525" marB="0" anchor="ctr">
                    <a:noFill/>
                  </a:tcPr>
                </a:tc>
                <a:tc>
                  <a:txBody>
                    <a:bodyPr/>
                    <a:lstStyle/>
                    <a:p>
                      <a:pPr marL="0" algn="ctr" defTabSz="914400" rtl="0" eaLnBrk="1" fontAlgn="b" latinLnBrk="0" hangingPunct="1"/>
                      <a:r>
                        <a:rPr lang="en-US" sz="1200" u="none" strike="noStrike" kern="1200" dirty="0" smtClean="0">
                          <a:solidFill>
                            <a:srgbClr val="00B050"/>
                          </a:solidFill>
                          <a:effectLst/>
                          <a:latin typeface="+mn-lt"/>
                          <a:ea typeface="+mn-ea"/>
                          <a:cs typeface="+mn-cs"/>
                        </a:rPr>
                        <a:t>CR-Misc.-PHY</a:t>
                      </a:r>
                      <a:endParaRPr lang="en-US" sz="1200" u="none" strike="noStrike" kern="1200" dirty="0">
                        <a:solidFill>
                          <a:srgbClr val="00B050"/>
                        </a:solidFill>
                        <a:effectLst/>
                        <a:latin typeface="+mn-lt"/>
                        <a:ea typeface="+mn-ea"/>
                        <a:cs typeface="+mn-cs"/>
                      </a:endParaRPr>
                    </a:p>
                  </a:txBody>
                  <a:tcPr marL="9525" marR="9525" marT="9525" marB="0" anchor="ctr">
                    <a:noFill/>
                  </a:tcPr>
                </a:tc>
                <a:tc>
                  <a:txBody>
                    <a:bodyPr/>
                    <a:lstStyle/>
                    <a:p>
                      <a:pPr marL="0" algn="ctr" defTabSz="914400" rtl="0" eaLnBrk="1" fontAlgn="b" latinLnBrk="0" hangingPunct="1"/>
                      <a:r>
                        <a:rPr lang="en-US" sz="1200" b="0" i="0" kern="1200" dirty="0" smtClean="0">
                          <a:solidFill>
                            <a:srgbClr val="00B050"/>
                          </a:solidFill>
                          <a:effectLst/>
                          <a:latin typeface="+mn-lt"/>
                          <a:ea typeface="+mn-ea"/>
                          <a:cs typeface="+mn-cs"/>
                        </a:rPr>
                        <a:t>Ron Porat (Broadcom)</a:t>
                      </a:r>
                      <a:endParaRPr lang="en-US" sz="1200" u="none" strike="noStrike" kern="1200" dirty="0">
                        <a:solidFill>
                          <a:srgbClr val="00B050"/>
                        </a:solidFill>
                        <a:effectLst/>
                        <a:latin typeface="+mn-lt"/>
                        <a:ea typeface="+mn-ea"/>
                        <a:cs typeface="+mn-cs"/>
                      </a:endParaRPr>
                    </a:p>
                  </a:txBody>
                  <a:tcPr marL="9525" marR="9525" marT="9525" marB="0" anchor="ctr">
                    <a:noFill/>
                  </a:tcPr>
                </a:tc>
              </a:tr>
            </a:tbl>
          </a:graphicData>
        </a:graphic>
      </p:graphicFrame>
    </p:spTree>
    <p:extLst>
      <p:ext uri="{BB962C8B-B14F-4D97-AF65-F5344CB8AC3E}">
        <p14:creationId xmlns:p14="http://schemas.microsoft.com/office/powerpoint/2010/main" val="2133600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7772400" cy="1981200"/>
          </a:xfrm>
        </p:spPr>
        <p:txBody>
          <a:bodyPr/>
          <a:lstStyle/>
          <a:p>
            <a:r>
              <a:rPr lang="en-US" altLang="zh-CN" dirty="0"/>
              <a:t>Do you agree the proposed comment resolution to the following 3 CIDs </a:t>
            </a:r>
            <a:r>
              <a:rPr lang="en-US" altLang="zh-CN" dirty="0" smtClean="0"/>
              <a:t>to </a:t>
            </a:r>
            <a:r>
              <a:rPr lang="en-US" altLang="zh-CN" dirty="0"/>
              <a:t>IEEE P802.11ax </a:t>
            </a:r>
            <a:r>
              <a:rPr lang="en-US" altLang="zh-CN" dirty="0" smtClean="0"/>
              <a:t>D4.2 </a:t>
            </a:r>
            <a:r>
              <a:rPr lang="en-US" altLang="zh-CN" dirty="0"/>
              <a:t>as in </a:t>
            </a:r>
            <a:r>
              <a:rPr lang="en-US" altLang="zh-CN" dirty="0" smtClean="0"/>
              <a:t>11-19/0572r1</a:t>
            </a:r>
            <a:endParaRPr lang="en-US" altLang="zh-CN" dirty="0"/>
          </a:p>
          <a:p>
            <a:pPr lvl="1"/>
            <a:r>
              <a:rPr lang="en-US" altLang="zh-CN" dirty="0" smtClean="0"/>
              <a:t>CIDs </a:t>
            </a:r>
            <a:r>
              <a:rPr lang="en-US" altLang="zh-CN" dirty="0"/>
              <a:t>20973, </a:t>
            </a:r>
            <a:r>
              <a:rPr lang="en-US" altLang="zh-CN" dirty="0" smtClean="0"/>
              <a:t>20719 and 21026 </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7" name="Rectangle 6"/>
          <p:cNvSpPr/>
          <p:nvPr/>
        </p:nvSpPr>
        <p:spPr>
          <a:xfrm>
            <a:off x="1098755" y="46649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898277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a:t>
            </a:r>
            <a:r>
              <a:rPr lang="en-US" altLang="zh-CN" dirty="0" smtClean="0"/>
              <a:t>12 </a:t>
            </a:r>
            <a:r>
              <a:rPr lang="en-US" altLang="zh-CN" dirty="0"/>
              <a:t>CIDs and the corresponding modification proposal to IEEE P802.11ax D4.1 as in </a:t>
            </a:r>
            <a:r>
              <a:rPr lang="en-US" altLang="zh-CN" dirty="0" smtClean="0"/>
              <a:t>11-19/0703r0</a:t>
            </a:r>
            <a:endParaRPr lang="en-US" altLang="zh-CN" dirty="0"/>
          </a:p>
          <a:p>
            <a:pPr lvl="1"/>
            <a:r>
              <a:rPr lang="en-US" altLang="zh-CN" dirty="0"/>
              <a:t>20184	20214	20215	20216	20538	20587	20818	21191	21364	21473	21550	21595 </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7" name="Rectangle 6"/>
          <p:cNvSpPr/>
          <p:nvPr/>
        </p:nvSpPr>
        <p:spPr>
          <a:xfrm>
            <a:off x="1098755" y="46649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569579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a:t>
            </a:r>
            <a:r>
              <a:rPr lang="en-US" altLang="zh-CN" dirty="0" smtClean="0"/>
              <a:t>2 </a:t>
            </a:r>
            <a:r>
              <a:rPr lang="en-US" altLang="zh-CN" dirty="0"/>
              <a:t>CIDs </a:t>
            </a:r>
            <a:r>
              <a:rPr lang="en-US" altLang="zh-CN" dirty="0" smtClean="0"/>
              <a:t>to </a:t>
            </a:r>
            <a:r>
              <a:rPr lang="en-US" altLang="zh-CN" dirty="0"/>
              <a:t>IEEE P802.11ax </a:t>
            </a:r>
            <a:r>
              <a:rPr lang="en-US" altLang="zh-CN" dirty="0" smtClean="0"/>
              <a:t>D4.2 </a:t>
            </a:r>
            <a:r>
              <a:rPr lang="en-US" altLang="zh-CN" dirty="0"/>
              <a:t>as in </a:t>
            </a:r>
            <a:r>
              <a:rPr lang="en-US" altLang="zh-CN" dirty="0" smtClean="0"/>
              <a:t>11-19/0971r0</a:t>
            </a:r>
            <a:endParaRPr lang="en-US" altLang="zh-CN" dirty="0"/>
          </a:p>
          <a:p>
            <a:pPr lvl="1"/>
            <a:r>
              <a:rPr lang="en-GB" dirty="0"/>
              <a:t>CID 20760, 20793 </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7" name="Rectangle 6"/>
          <p:cNvSpPr/>
          <p:nvPr/>
        </p:nvSpPr>
        <p:spPr>
          <a:xfrm>
            <a:off x="1098755" y="46649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129249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#4</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a:t>
            </a:r>
            <a:r>
              <a:rPr lang="en-US" altLang="zh-CN" dirty="0" smtClean="0"/>
              <a:t>7 CIDs </a:t>
            </a:r>
            <a:r>
              <a:rPr lang="en-US" altLang="zh-CN" dirty="0"/>
              <a:t>and the corresponding modification proposal to IEEE P802.11ax </a:t>
            </a:r>
            <a:r>
              <a:rPr lang="en-US" altLang="zh-CN" dirty="0" smtClean="0"/>
              <a:t>D4.2 </a:t>
            </a:r>
            <a:r>
              <a:rPr lang="en-US" altLang="zh-CN" dirty="0"/>
              <a:t>as in </a:t>
            </a:r>
            <a:r>
              <a:rPr lang="en-US" altLang="zh-CN" dirty="0" smtClean="0"/>
              <a:t>11-19/0972r1</a:t>
            </a:r>
            <a:endParaRPr lang="en-US" altLang="zh-CN" dirty="0"/>
          </a:p>
          <a:p>
            <a:pPr lvl="1"/>
            <a:r>
              <a:rPr lang="en-GB" dirty="0"/>
              <a:t>CID 20856, 20914, 20915, 21008, 21035, 21036, 21408</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7"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8" name="Rectangle 7"/>
          <p:cNvSpPr/>
          <p:nvPr/>
        </p:nvSpPr>
        <p:spPr>
          <a:xfrm>
            <a:off x="1098755" y="46649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454630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#5</a:t>
            </a:r>
            <a:endParaRPr lang="en-US" dirty="0"/>
          </a:p>
        </p:txBody>
      </p:sp>
      <p:sp>
        <p:nvSpPr>
          <p:cNvPr id="3" name="Content Placeholder 2"/>
          <p:cNvSpPr>
            <a:spLocks noGrp="1"/>
          </p:cNvSpPr>
          <p:nvPr>
            <p:ph idx="1"/>
          </p:nvPr>
        </p:nvSpPr>
        <p:spPr/>
        <p:txBody>
          <a:bodyPr/>
          <a:lstStyle/>
          <a:p>
            <a:r>
              <a:rPr lang="en-US" altLang="zh-CN" dirty="0"/>
              <a:t>Do you agree the proposed </a:t>
            </a:r>
            <a:r>
              <a:rPr lang="en-US" altLang="zh-CN" dirty="0" smtClean="0"/>
              <a:t>modification </a:t>
            </a:r>
            <a:r>
              <a:rPr lang="en-US" altLang="zh-CN" dirty="0"/>
              <a:t>proposal to IEEE P802.11ax </a:t>
            </a:r>
            <a:r>
              <a:rPr lang="en-US" altLang="zh-CN" dirty="0" smtClean="0"/>
              <a:t>D4.2 </a:t>
            </a:r>
            <a:r>
              <a:rPr lang="en-US" altLang="zh-CN" dirty="0"/>
              <a:t>as in </a:t>
            </a:r>
            <a:r>
              <a:rPr lang="en-US" altLang="zh-CN" dirty="0" smtClean="0"/>
              <a:t>11-19/1013r0?</a:t>
            </a:r>
            <a:endParaRPr lang="en-US" altLang="zh-CN" dirty="0"/>
          </a:p>
          <a:p>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7"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8" name="Rectangle 7"/>
          <p:cNvSpPr/>
          <p:nvPr/>
        </p:nvSpPr>
        <p:spPr>
          <a:xfrm>
            <a:off x="1143000" y="4343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494670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#6</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a:t>
            </a:r>
            <a:r>
              <a:rPr lang="en-US" altLang="zh-CN" dirty="0" smtClean="0"/>
              <a:t>2 CIDs to </a:t>
            </a:r>
            <a:r>
              <a:rPr lang="en-US" altLang="zh-CN" dirty="0"/>
              <a:t>IEEE P802.11ax </a:t>
            </a:r>
            <a:r>
              <a:rPr lang="en-US" altLang="zh-CN" dirty="0" smtClean="0"/>
              <a:t>D4.2 </a:t>
            </a:r>
            <a:r>
              <a:rPr lang="en-US" altLang="zh-CN" dirty="0"/>
              <a:t>as in </a:t>
            </a:r>
            <a:r>
              <a:rPr lang="en-US" altLang="zh-CN" dirty="0" smtClean="0"/>
              <a:t>11-19/0422r7</a:t>
            </a:r>
            <a:endParaRPr lang="en-US" altLang="zh-CN" dirty="0"/>
          </a:p>
          <a:p>
            <a:pPr lvl="1"/>
            <a:r>
              <a:rPr lang="en-GB" dirty="0"/>
              <a:t>CID </a:t>
            </a:r>
            <a:r>
              <a:rPr lang="en-GB" dirty="0" smtClean="0"/>
              <a:t>21501, 21436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7"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9" name="Rectangle 8"/>
          <p:cNvSpPr/>
          <p:nvPr/>
        </p:nvSpPr>
        <p:spPr>
          <a:xfrm>
            <a:off x="1143000" y="4343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573719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Vienna, Austria</a:t>
            </a:r>
          </a:p>
          <a:p>
            <a:pPr algn="ctr">
              <a:lnSpc>
                <a:spcPct val="90000"/>
              </a:lnSpc>
              <a:buFontTx/>
              <a:buNone/>
            </a:pPr>
            <a:r>
              <a:rPr lang="en-US" altLang="en-US" sz="3200" dirty="0" smtClean="0">
                <a:latin typeface="Arial" pitchFamily="34" charset="0"/>
              </a:rPr>
              <a:t>July 14-19, 2019</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42566"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#7</a:t>
            </a:r>
            <a:endParaRPr lang="en-US" dirty="0"/>
          </a:p>
        </p:txBody>
      </p:sp>
      <p:sp>
        <p:nvSpPr>
          <p:cNvPr id="3" name="Content Placeholder 2"/>
          <p:cNvSpPr>
            <a:spLocks noGrp="1"/>
          </p:cNvSpPr>
          <p:nvPr>
            <p:ph idx="1"/>
          </p:nvPr>
        </p:nvSpPr>
        <p:spPr>
          <a:xfrm>
            <a:off x="685800" y="1981200"/>
            <a:ext cx="7772400" cy="2057400"/>
          </a:xfrm>
        </p:spPr>
        <p:txBody>
          <a:bodyPr/>
          <a:lstStyle/>
          <a:p>
            <a:r>
              <a:rPr lang="en-US" altLang="zh-CN" dirty="0" smtClean="0"/>
              <a:t>Which comment resolution do you prefer on </a:t>
            </a:r>
            <a:r>
              <a:rPr lang="en-GB" dirty="0"/>
              <a:t>CID </a:t>
            </a:r>
            <a:r>
              <a:rPr lang="en-GB" dirty="0" smtClean="0"/>
              <a:t>20718?</a:t>
            </a:r>
            <a:endParaRPr lang="en-US" dirty="0"/>
          </a:p>
          <a:p>
            <a:pPr lvl="1"/>
            <a:r>
              <a:rPr lang="en-US" altLang="zh-CN" dirty="0" smtClean="0"/>
              <a:t>Option 1: rejection: 13</a:t>
            </a:r>
          </a:p>
          <a:p>
            <a:pPr lvl="1"/>
            <a:r>
              <a:rPr lang="en-US" altLang="zh-CN" dirty="0" smtClean="0"/>
              <a:t>Option 2: accept the proposed </a:t>
            </a:r>
            <a:r>
              <a:rPr lang="en-US" altLang="zh-CN" dirty="0"/>
              <a:t>comment resolution </a:t>
            </a:r>
            <a:r>
              <a:rPr lang="en-US" altLang="zh-CN" dirty="0" smtClean="0"/>
              <a:t>to </a:t>
            </a:r>
            <a:r>
              <a:rPr lang="en-US" altLang="zh-CN" dirty="0"/>
              <a:t>IEEE P802.11ax </a:t>
            </a:r>
            <a:r>
              <a:rPr lang="en-US" altLang="zh-CN" dirty="0" smtClean="0"/>
              <a:t>D4.2 </a:t>
            </a:r>
            <a:r>
              <a:rPr lang="en-US" altLang="zh-CN" dirty="0"/>
              <a:t>as in </a:t>
            </a:r>
            <a:r>
              <a:rPr lang="en-US" altLang="zh-CN" dirty="0" smtClean="0"/>
              <a:t>11-19/0973r0: 9</a:t>
            </a:r>
            <a:endParaRPr lang="en-US" altLang="zh-CN"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7"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1730616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#8</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5</a:t>
            </a:r>
            <a:r>
              <a:rPr lang="en-US" altLang="zh-CN" dirty="0" smtClean="0"/>
              <a:t> </a:t>
            </a:r>
            <a:r>
              <a:rPr lang="en-US" altLang="zh-CN" dirty="0"/>
              <a:t>CIDs and the corresponding modification proposal to IEEE P802.11ax </a:t>
            </a:r>
            <a:r>
              <a:rPr lang="en-US" altLang="zh-CN" dirty="0" smtClean="0"/>
              <a:t>D4.2 </a:t>
            </a:r>
            <a:r>
              <a:rPr lang="en-US" altLang="zh-CN" dirty="0"/>
              <a:t>as in </a:t>
            </a:r>
            <a:r>
              <a:rPr lang="en-US" altLang="zh-CN" dirty="0" smtClean="0"/>
              <a:t>11-19/1125r2</a:t>
            </a:r>
            <a:endParaRPr lang="en-US" altLang="zh-CN" dirty="0"/>
          </a:p>
          <a:p>
            <a:pPr lvl="1"/>
            <a:r>
              <a:rPr lang="pt-BR" altLang="zh-CN" dirty="0"/>
              <a:t>CID 20170, 20171, 20172, 20621, 20714</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9" name="Rectangle 8"/>
          <p:cNvSpPr/>
          <p:nvPr/>
        </p:nvSpPr>
        <p:spPr>
          <a:xfrm>
            <a:off x="1143000" y="4343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2621037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#9</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a:t>
            </a:r>
            <a:r>
              <a:rPr lang="en-US" altLang="zh-CN" dirty="0" smtClean="0"/>
              <a:t>1 CID to </a:t>
            </a:r>
            <a:r>
              <a:rPr lang="en-US" altLang="zh-CN" dirty="0"/>
              <a:t>IEEE P802.11ax </a:t>
            </a:r>
            <a:r>
              <a:rPr lang="en-US" altLang="zh-CN" dirty="0" smtClean="0"/>
              <a:t>D4.2 </a:t>
            </a:r>
            <a:r>
              <a:rPr lang="en-US" altLang="zh-CN" dirty="0"/>
              <a:t>as in </a:t>
            </a:r>
            <a:r>
              <a:rPr lang="en-US" altLang="zh-CN" dirty="0" smtClean="0"/>
              <a:t>11-19/1302r0</a:t>
            </a:r>
            <a:endParaRPr lang="en-US" altLang="zh-CN" dirty="0"/>
          </a:p>
          <a:p>
            <a:pPr lvl="1"/>
            <a:r>
              <a:rPr lang="en-GB" dirty="0"/>
              <a:t>CID </a:t>
            </a:r>
            <a:r>
              <a:rPr lang="en-GB" dirty="0" smtClean="0"/>
              <a:t>21267 </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7"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9" name="Rectangle 8"/>
          <p:cNvSpPr/>
          <p:nvPr/>
        </p:nvSpPr>
        <p:spPr>
          <a:xfrm>
            <a:off x="1143000" y="4343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4220097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#10</a:t>
            </a:r>
            <a:endParaRPr lang="en-US" dirty="0"/>
          </a:p>
        </p:txBody>
      </p:sp>
      <p:sp>
        <p:nvSpPr>
          <p:cNvPr id="3" name="Content Placeholder 2"/>
          <p:cNvSpPr>
            <a:spLocks noGrp="1"/>
          </p:cNvSpPr>
          <p:nvPr>
            <p:ph idx="1"/>
          </p:nvPr>
        </p:nvSpPr>
        <p:spPr>
          <a:xfrm>
            <a:off x="685800" y="1981200"/>
            <a:ext cx="7772400" cy="1905000"/>
          </a:xfrm>
        </p:spPr>
        <p:txBody>
          <a:bodyPr/>
          <a:lstStyle/>
          <a:p>
            <a:r>
              <a:rPr lang="en-US" altLang="zh-CN" dirty="0"/>
              <a:t>Do you agree the proposed comment resolution to the following </a:t>
            </a:r>
            <a:r>
              <a:rPr lang="en-US" altLang="zh-CN" dirty="0" smtClean="0"/>
              <a:t>1 CID to </a:t>
            </a:r>
            <a:r>
              <a:rPr lang="en-US" altLang="zh-CN" dirty="0"/>
              <a:t>IEEE P802.11ax </a:t>
            </a:r>
            <a:r>
              <a:rPr lang="en-US" altLang="zh-CN" dirty="0" smtClean="0"/>
              <a:t>D4.2 </a:t>
            </a:r>
            <a:r>
              <a:rPr lang="en-US" altLang="zh-CN" dirty="0"/>
              <a:t>as in </a:t>
            </a:r>
            <a:r>
              <a:rPr lang="en-US" altLang="zh-CN" dirty="0" smtClean="0"/>
              <a:t>11-19/0973r2</a:t>
            </a:r>
            <a:endParaRPr lang="en-US" altLang="zh-CN" dirty="0"/>
          </a:p>
          <a:p>
            <a:pPr lvl="1"/>
            <a:r>
              <a:rPr lang="en-GB" dirty="0" smtClean="0"/>
              <a:t>CID 20718</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7"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4" name="TextBox 3"/>
          <p:cNvSpPr txBox="1"/>
          <p:nvPr/>
        </p:nvSpPr>
        <p:spPr>
          <a:xfrm>
            <a:off x="965654" y="4267200"/>
            <a:ext cx="4239750" cy="461665"/>
          </a:xfrm>
          <a:prstGeom prst="rect">
            <a:avLst/>
          </a:prstGeom>
          <a:noFill/>
        </p:spPr>
        <p:txBody>
          <a:bodyPr wrap="none" rtlCol="0">
            <a:spAutoFit/>
          </a:bodyPr>
          <a:lstStyle/>
          <a:p>
            <a:r>
              <a:rPr lang="en-US" sz="2400" dirty="0" smtClean="0">
                <a:solidFill>
                  <a:schemeClr val="accent1">
                    <a:lumMod val="75000"/>
                  </a:schemeClr>
                </a:solidFill>
              </a:rPr>
              <a:t>SP Passed </a:t>
            </a:r>
            <a:r>
              <a:rPr lang="en-US" sz="2400" dirty="0">
                <a:solidFill>
                  <a:schemeClr val="accent1">
                    <a:lumMod val="75000"/>
                  </a:schemeClr>
                </a:solidFill>
              </a:rPr>
              <a:t>with </a:t>
            </a:r>
            <a:r>
              <a:rPr lang="en-US" sz="2400" dirty="0" smtClean="0">
                <a:solidFill>
                  <a:schemeClr val="accent1">
                    <a:lumMod val="75000"/>
                  </a:schemeClr>
                </a:solidFill>
              </a:rPr>
              <a:t>18</a:t>
            </a:r>
            <a:r>
              <a:rPr lang="en-US" sz="2400" dirty="0" smtClean="0">
                <a:solidFill>
                  <a:srgbClr val="00B050"/>
                </a:solidFill>
              </a:rPr>
              <a:t>Yes/1No/6Abs</a:t>
            </a:r>
            <a:endParaRPr lang="en-US" sz="2400" dirty="0">
              <a:solidFill>
                <a:srgbClr val="00B050"/>
              </a:solidFill>
            </a:endParaRPr>
          </a:p>
        </p:txBody>
      </p:sp>
    </p:spTree>
    <p:extLst>
      <p:ext uri="{BB962C8B-B14F-4D97-AF65-F5344CB8AC3E}">
        <p14:creationId xmlns:p14="http://schemas.microsoft.com/office/powerpoint/2010/main" val="4052515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#11</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a:t>
            </a:r>
            <a:r>
              <a:rPr lang="en-US" altLang="zh-CN" dirty="0" smtClean="0"/>
              <a:t>3 </a:t>
            </a:r>
            <a:r>
              <a:rPr lang="en-US" altLang="zh-CN" dirty="0"/>
              <a:t>CIDs and the corresponding modification proposal to IEEE P802.11ax </a:t>
            </a:r>
            <a:r>
              <a:rPr lang="en-US" altLang="zh-CN" dirty="0" smtClean="0"/>
              <a:t>D4.2 </a:t>
            </a:r>
            <a:r>
              <a:rPr lang="en-US" altLang="zh-CN" dirty="0"/>
              <a:t>as in </a:t>
            </a:r>
            <a:r>
              <a:rPr lang="en-US" altLang="zh-CN" dirty="0" smtClean="0"/>
              <a:t>11-19/1188r0</a:t>
            </a:r>
            <a:endParaRPr lang="en-US" altLang="zh-CN" dirty="0"/>
          </a:p>
          <a:p>
            <a:pPr lvl="1"/>
            <a:r>
              <a:rPr lang="pt-BR" altLang="zh-CN" dirty="0"/>
              <a:t>CID </a:t>
            </a:r>
            <a:r>
              <a:rPr lang="en-GB" dirty="0"/>
              <a:t>20794,  20934, 20935</a:t>
            </a:r>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10" name="Rectangle 9"/>
          <p:cNvSpPr/>
          <p:nvPr/>
        </p:nvSpPr>
        <p:spPr>
          <a:xfrm>
            <a:off x="1181020" y="4724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2728087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#12</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a:t>
            </a:r>
            <a:r>
              <a:rPr lang="en-US" altLang="zh-CN" dirty="0" smtClean="0"/>
              <a:t>14 CIDs </a:t>
            </a:r>
            <a:r>
              <a:rPr lang="en-US" altLang="zh-CN" dirty="0"/>
              <a:t>and the corresponding modification proposal to IEEE P802.11ax </a:t>
            </a:r>
            <a:r>
              <a:rPr lang="en-US" altLang="zh-CN" dirty="0" smtClean="0"/>
              <a:t>D4.2 </a:t>
            </a:r>
            <a:r>
              <a:rPr lang="en-US" altLang="zh-CN" dirty="0"/>
              <a:t>as in </a:t>
            </a:r>
            <a:r>
              <a:rPr lang="en-US" altLang="zh-CN" dirty="0" smtClean="0"/>
              <a:t>11-19/1127r4</a:t>
            </a:r>
            <a:endParaRPr lang="en-US" altLang="zh-CN" dirty="0"/>
          </a:p>
          <a:p>
            <a:pPr lvl="1"/>
            <a:r>
              <a:rPr lang="pt-BR" altLang="zh-CN" dirty="0"/>
              <a:t>CID </a:t>
            </a:r>
            <a:r>
              <a:rPr lang="en-US" dirty="0"/>
              <a:t>20727, 20728, 20729, 20730, 20896, 20936, 20941, 21389, 21391, 21392, 21393, 21411, 21412</a:t>
            </a:r>
            <a:r>
              <a:rPr lang="en-US" dirty="0" smtClean="0"/>
              <a:t>, 21564</a:t>
            </a:r>
            <a:endParaRPr lang="en-US" dirty="0"/>
          </a:p>
          <a:p>
            <a:pPr lvl="1"/>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7" name="Rectangle 6"/>
          <p:cNvSpPr/>
          <p:nvPr/>
        </p:nvSpPr>
        <p:spPr>
          <a:xfrm>
            <a:off x="1181020" y="4724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498243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#13</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a:t>
            </a:r>
            <a:r>
              <a:rPr lang="en-US" altLang="zh-CN" dirty="0" smtClean="0"/>
              <a:t>3 </a:t>
            </a:r>
            <a:r>
              <a:rPr lang="en-US" altLang="zh-CN" dirty="0"/>
              <a:t>CIDs and the corresponding modification proposal to IEEE P802.11ax </a:t>
            </a:r>
            <a:r>
              <a:rPr lang="en-US" altLang="zh-CN" dirty="0" smtClean="0"/>
              <a:t>D4.2 </a:t>
            </a:r>
            <a:r>
              <a:rPr lang="en-US" altLang="zh-CN" dirty="0"/>
              <a:t>as in </a:t>
            </a:r>
            <a:r>
              <a:rPr lang="en-US" altLang="zh-CN" dirty="0" smtClean="0"/>
              <a:t>11-19/1185r3</a:t>
            </a:r>
            <a:endParaRPr lang="en-US" altLang="zh-CN" dirty="0"/>
          </a:p>
          <a:p>
            <a:pPr lvl="1"/>
            <a:r>
              <a:rPr lang="en-GB" dirty="0" smtClean="0"/>
              <a:t>CID 20937, 21034 </a:t>
            </a:r>
            <a:r>
              <a:rPr lang="en-GB" dirty="0"/>
              <a:t>and </a:t>
            </a:r>
            <a:r>
              <a:rPr lang="en-GB" dirty="0" smtClean="0"/>
              <a:t>20777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9" name="Rectangle 8"/>
          <p:cNvSpPr/>
          <p:nvPr/>
        </p:nvSpPr>
        <p:spPr>
          <a:xfrm>
            <a:off x="1181020" y="4724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971135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#14</a:t>
            </a:r>
            <a:endParaRPr lang="en-US" dirty="0"/>
          </a:p>
        </p:txBody>
      </p:sp>
      <p:sp>
        <p:nvSpPr>
          <p:cNvPr id="3" name="Content Placeholder 2"/>
          <p:cNvSpPr>
            <a:spLocks noGrp="1"/>
          </p:cNvSpPr>
          <p:nvPr>
            <p:ph idx="1"/>
          </p:nvPr>
        </p:nvSpPr>
        <p:spPr>
          <a:xfrm>
            <a:off x="685800" y="1981200"/>
            <a:ext cx="7772400" cy="1905000"/>
          </a:xfrm>
        </p:spPr>
        <p:txBody>
          <a:bodyPr/>
          <a:lstStyle/>
          <a:p>
            <a:r>
              <a:rPr lang="en-US" altLang="zh-CN" dirty="0"/>
              <a:t>Do you agree the proposed comment resolution to the following </a:t>
            </a:r>
            <a:r>
              <a:rPr lang="en-US" altLang="zh-CN" dirty="0" smtClean="0"/>
              <a:t>3 CIDs to </a:t>
            </a:r>
            <a:r>
              <a:rPr lang="en-US" altLang="zh-CN" dirty="0"/>
              <a:t>IEEE P802.11ax </a:t>
            </a:r>
            <a:r>
              <a:rPr lang="en-US" altLang="zh-CN" dirty="0" smtClean="0"/>
              <a:t>D4.2 </a:t>
            </a:r>
            <a:r>
              <a:rPr lang="en-US" altLang="zh-CN" dirty="0"/>
              <a:t>as in </a:t>
            </a:r>
            <a:r>
              <a:rPr lang="en-US" altLang="zh-CN" dirty="0" smtClean="0"/>
              <a:t>11-19/1271r0</a:t>
            </a:r>
            <a:endParaRPr lang="en-US" altLang="zh-CN" dirty="0"/>
          </a:p>
          <a:p>
            <a:pPr lvl="1"/>
            <a:r>
              <a:rPr lang="en-US" dirty="0" smtClean="0"/>
              <a:t>CIDs 20769</a:t>
            </a:r>
            <a:r>
              <a:rPr lang="en-US" dirty="0"/>
              <a:t>, </a:t>
            </a:r>
            <a:r>
              <a:rPr lang="en-US" dirty="0" smtClean="0"/>
              <a:t>20774</a:t>
            </a:r>
            <a:r>
              <a:rPr lang="en-US" dirty="0"/>
              <a:t>,</a:t>
            </a:r>
            <a:r>
              <a:rPr lang="en-US" dirty="0" smtClean="0"/>
              <a:t> 21381</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7"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8" name="Rectangle 7"/>
          <p:cNvSpPr/>
          <p:nvPr/>
        </p:nvSpPr>
        <p:spPr>
          <a:xfrm>
            <a:off x="1289800" y="46268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2470034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#15</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a:t>
            </a:r>
            <a:r>
              <a:rPr lang="en-US" altLang="zh-CN" dirty="0" smtClean="0"/>
              <a:t>CIDs </a:t>
            </a:r>
            <a:r>
              <a:rPr lang="en-US" altLang="zh-CN" dirty="0"/>
              <a:t>and the corresponding modification proposal to IEEE P802.11ax </a:t>
            </a:r>
            <a:r>
              <a:rPr lang="en-US" altLang="zh-CN" dirty="0" smtClean="0"/>
              <a:t>D4.2 </a:t>
            </a:r>
            <a:r>
              <a:rPr lang="en-US" altLang="zh-CN" dirty="0"/>
              <a:t>as in </a:t>
            </a:r>
            <a:r>
              <a:rPr lang="en-US" altLang="zh-CN" dirty="0" smtClean="0"/>
              <a:t>11-19/1225r2</a:t>
            </a:r>
            <a:endParaRPr lang="en-US" altLang="zh-CN" dirty="0"/>
          </a:p>
          <a:p>
            <a:pPr lvl="1"/>
            <a:r>
              <a:rPr lang="pt-BR" altLang="zh-CN" dirty="0"/>
              <a:t>CID </a:t>
            </a:r>
            <a:r>
              <a:rPr lang="en-GB" dirty="0"/>
              <a:t>20217, 20561, 20523, 20552, 20556, 21500, 21499, 21215, 21216, 21120, 21378, 20653, 20619, 20620, </a:t>
            </a:r>
            <a:r>
              <a:rPr lang="en-GB" dirty="0" smtClean="0"/>
              <a:t>21563</a:t>
            </a:r>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9" name="Rectangle 8"/>
          <p:cNvSpPr/>
          <p:nvPr/>
        </p:nvSpPr>
        <p:spPr>
          <a:xfrm>
            <a:off x="1289800" y="46268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25356319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#16</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a:t>
            </a:r>
            <a:r>
              <a:rPr lang="en-US" altLang="zh-CN" dirty="0" smtClean="0"/>
              <a:t>4 CIDs to </a:t>
            </a:r>
            <a:r>
              <a:rPr lang="en-US" altLang="zh-CN" dirty="0"/>
              <a:t>IEEE P802.11ax </a:t>
            </a:r>
            <a:r>
              <a:rPr lang="en-US" altLang="zh-CN" dirty="0" smtClean="0"/>
              <a:t>D4.2 </a:t>
            </a:r>
            <a:r>
              <a:rPr lang="en-US" altLang="zh-CN" dirty="0"/>
              <a:t>as in </a:t>
            </a:r>
            <a:r>
              <a:rPr lang="en-US" altLang="zh-CN" dirty="0" smtClean="0"/>
              <a:t>11-19/1226r1</a:t>
            </a:r>
            <a:endParaRPr lang="en-US" altLang="zh-CN" dirty="0"/>
          </a:p>
          <a:p>
            <a:pPr lvl="1"/>
            <a:r>
              <a:rPr lang="pt-BR" altLang="zh-CN" dirty="0"/>
              <a:t>CID </a:t>
            </a:r>
            <a:r>
              <a:rPr lang="en-GB" dirty="0"/>
              <a:t>20631, 20632, 20203, 20883</a:t>
            </a:r>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7" name="Rectangle 6"/>
          <p:cNvSpPr/>
          <p:nvPr/>
        </p:nvSpPr>
        <p:spPr>
          <a:xfrm>
            <a:off x="1289800" y="46268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567600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#17</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a:t>
            </a:r>
            <a:r>
              <a:rPr lang="en-US" altLang="zh-CN" dirty="0" smtClean="0"/>
              <a:t>following 8 CIDs </a:t>
            </a:r>
            <a:r>
              <a:rPr lang="en-US" altLang="zh-CN" dirty="0"/>
              <a:t>and the corresponding modification proposal to IEEE P802.11ax </a:t>
            </a:r>
            <a:r>
              <a:rPr lang="en-US" altLang="zh-CN" dirty="0" smtClean="0"/>
              <a:t>D4.2 </a:t>
            </a:r>
            <a:r>
              <a:rPr lang="en-US" altLang="zh-CN" dirty="0"/>
              <a:t>as in </a:t>
            </a:r>
            <a:r>
              <a:rPr lang="en-US" altLang="zh-CN" dirty="0" smtClean="0"/>
              <a:t>11-19/1141r2</a:t>
            </a:r>
            <a:endParaRPr lang="en-US" altLang="zh-CN" dirty="0"/>
          </a:p>
          <a:p>
            <a:pPr lvl="1"/>
            <a:r>
              <a:rPr lang="pt-BR" altLang="zh-CN" dirty="0" smtClean="0"/>
              <a:t>CIDs: </a:t>
            </a:r>
            <a:r>
              <a:rPr lang="en-GB" dirty="0"/>
              <a:t>20030, 20586, 20300, 20301, 20697, 20747, </a:t>
            </a:r>
            <a:r>
              <a:rPr lang="en-GB" dirty="0" smtClean="0"/>
              <a:t>20039, 20500 </a:t>
            </a:r>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10" name="Rectangle 9"/>
          <p:cNvSpPr/>
          <p:nvPr/>
        </p:nvSpPr>
        <p:spPr>
          <a:xfrm>
            <a:off x="1289800" y="46268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136834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#18</a:t>
            </a:r>
            <a:endParaRPr lang="en-US" dirty="0"/>
          </a:p>
        </p:txBody>
      </p:sp>
      <p:sp>
        <p:nvSpPr>
          <p:cNvPr id="3" name="Content Placeholder 2"/>
          <p:cNvSpPr>
            <a:spLocks noGrp="1"/>
          </p:cNvSpPr>
          <p:nvPr>
            <p:ph idx="1"/>
          </p:nvPr>
        </p:nvSpPr>
        <p:spPr/>
        <p:txBody>
          <a:bodyPr/>
          <a:lstStyle/>
          <a:p>
            <a:r>
              <a:rPr lang="en-US" altLang="zh-CN" dirty="0"/>
              <a:t>Do you agree the proposed </a:t>
            </a:r>
            <a:r>
              <a:rPr lang="en-US" altLang="zh-CN" dirty="0" smtClean="0"/>
              <a:t>text changes </a:t>
            </a:r>
            <a:r>
              <a:rPr lang="en-US" altLang="zh-CN" dirty="0"/>
              <a:t>to IEEE P802.11ax </a:t>
            </a:r>
            <a:r>
              <a:rPr lang="en-US" altLang="zh-CN" dirty="0" smtClean="0"/>
              <a:t>D4.2 </a:t>
            </a:r>
            <a:r>
              <a:rPr lang="en-US" altLang="zh-CN" dirty="0"/>
              <a:t>as in </a:t>
            </a:r>
            <a:r>
              <a:rPr lang="en-US" altLang="zh-CN" dirty="0" smtClean="0"/>
              <a:t>11-19/1263r0</a:t>
            </a:r>
            <a:endParaRPr lang="en-US" altLang="zh-CN" dirty="0"/>
          </a:p>
          <a:p>
            <a:pPr marL="457200" lvl="1" indent="0">
              <a:buNone/>
            </a:pP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
        <p:nvSpPr>
          <p:cNvPr id="10" name="Rectangle 9"/>
          <p:cNvSpPr/>
          <p:nvPr/>
        </p:nvSpPr>
        <p:spPr>
          <a:xfrm>
            <a:off x="1289800" y="4626808"/>
            <a:ext cx="3047999" cy="369332"/>
          </a:xfrm>
          <a:prstGeom prst="rect">
            <a:avLst/>
          </a:prstGeom>
        </p:spPr>
        <p:txBody>
          <a:bodyPr wrap="square">
            <a:spAutoFit/>
          </a:bodyPr>
          <a:lstStyle/>
          <a:p>
            <a:r>
              <a:rPr lang="en-US" sz="1800" dirty="0" smtClean="0">
                <a:solidFill>
                  <a:srgbClr val="C00000"/>
                </a:solidFill>
              </a:rPr>
              <a:t>Presented but no SP</a:t>
            </a:r>
            <a:endParaRPr lang="en-US" sz="1800" dirty="0">
              <a:solidFill>
                <a:srgbClr val="C00000"/>
              </a:solidFill>
            </a:endParaRPr>
          </a:p>
        </p:txBody>
      </p:sp>
    </p:spTree>
    <p:extLst>
      <p:ext uri="{BB962C8B-B14F-4D97-AF65-F5344CB8AC3E}">
        <p14:creationId xmlns:p14="http://schemas.microsoft.com/office/powerpoint/2010/main" val="3219282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59454</TotalTime>
  <Words>2070</Words>
  <Application>Microsoft Office PowerPoint</Application>
  <PresentationFormat>On-screen Show (4:3)</PresentationFormat>
  <Paragraphs>361</Paragraphs>
  <Slides>31</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1" baseType="lpstr">
      <vt:lpstr>Monotype Sorts</vt:lpstr>
      <vt:lpstr>MS PGothic</vt:lpstr>
      <vt:lpstr>MS PGothic</vt:lpstr>
      <vt:lpstr>SimSun</vt:lpstr>
      <vt:lpstr>Arial</vt:lpstr>
      <vt:lpstr>Arial Black</vt:lpstr>
      <vt:lpstr>Calibri</vt:lpstr>
      <vt:lpstr>Times New Roman</vt:lpstr>
      <vt:lpstr>802-11-Submission</vt:lpstr>
      <vt:lpstr>Document</vt:lpstr>
      <vt:lpstr>PowerPoint Presentation</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Agenda items for PHY Adhoc</vt:lpstr>
      <vt:lpstr>Unresolved comments</vt:lpstr>
      <vt:lpstr>PHY Adhoc Time Slots</vt:lpstr>
      <vt:lpstr>PHY Submissions</vt:lpstr>
      <vt:lpstr>Straw poll #1</vt:lpstr>
      <vt:lpstr>Straw poll #2</vt:lpstr>
      <vt:lpstr>Straw poll #3</vt:lpstr>
      <vt:lpstr>Straw poll #4</vt:lpstr>
      <vt:lpstr>Straw poll #5</vt:lpstr>
      <vt:lpstr>Straw poll #6</vt:lpstr>
      <vt:lpstr>Straw poll #7</vt:lpstr>
      <vt:lpstr>Straw poll #8</vt:lpstr>
      <vt:lpstr>Straw poll #9</vt:lpstr>
      <vt:lpstr>Straw poll #10</vt:lpstr>
      <vt:lpstr>Straw poll #11</vt:lpstr>
      <vt:lpstr>Straw poll #12</vt:lpstr>
      <vt:lpstr>Straw poll #13</vt:lpstr>
      <vt:lpstr>Straw poll #14</vt:lpstr>
      <vt:lpstr>Straw poll #15</vt:lpstr>
      <vt:lpstr>Straw poll #16</vt:lpstr>
      <vt:lpstr>Straw poll #17</vt:lpstr>
      <vt:lpstr>Straw poll #18</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Jianhan Liu</cp:lastModifiedBy>
  <cp:revision>2824</cp:revision>
  <cp:lastPrinted>1998-02-10T13:28:06Z</cp:lastPrinted>
  <dcterms:created xsi:type="dcterms:W3CDTF">2007-04-17T18:10:23Z</dcterms:created>
  <dcterms:modified xsi:type="dcterms:W3CDTF">2019-07-17T13:33:21Z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