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606" r:id="rId2"/>
    <p:sldId id="607" r:id="rId3"/>
    <p:sldId id="611" r:id="rId4"/>
    <p:sldId id="612" r:id="rId5"/>
    <p:sldId id="613" r:id="rId6"/>
    <p:sldId id="614" r:id="rId7"/>
    <p:sldId id="615" r:id="rId8"/>
    <p:sldId id="616" r:id="rId9"/>
    <p:sldId id="617" r:id="rId10"/>
    <p:sldId id="627" r:id="rId11"/>
    <p:sldId id="630" r:id="rId12"/>
    <p:sldId id="628" r:id="rId13"/>
    <p:sldId id="62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89" d="100"/>
          <a:sy n="89" d="100"/>
        </p:scale>
        <p:origin x="1301" y="7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July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2019</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802.11-19/1274r2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42566" cy="276999"/>
          </a:xfrm>
        </p:spPr>
        <p:txBody>
          <a:bodyPr/>
          <a:lstStyle/>
          <a:p>
            <a:pPr>
              <a:defRPr/>
            </a:pPr>
            <a:r>
              <a:rPr lang="en-US" dirty="0" smtClean="0"/>
              <a:t>July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dirty="0" smtClean="0"/>
              <a:t>Jianhan Liu (Mediatek),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July 2019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2019-07-13</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278" name="Document" r:id="rId4" imgW="8317019" imgH="2241301" progId="Word.Document.8">
                  <p:embed/>
                </p:oleObj>
              </mc:Choice>
              <mc:Fallback>
                <p:oleObj name="Document" r:id="rId4" imgW="8317019" imgH="2241301"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1221592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Unresolved comments</a:t>
            </a:r>
            <a:endParaRPr lang="en-US" dirty="0"/>
          </a:p>
        </p:txBody>
      </p:sp>
      <p:sp>
        <p:nvSpPr>
          <p:cNvPr id="4" name="Date Placeholder 3"/>
          <p:cNvSpPr>
            <a:spLocks noGrp="1"/>
          </p:cNvSpPr>
          <p:nvPr>
            <p:ph type="dt" sz="half" idx="10"/>
          </p:nvPr>
        </p:nvSpPr>
        <p:spPr/>
        <p:txBody>
          <a:bodyPr/>
          <a:lstStyle/>
          <a:p>
            <a:pPr>
              <a:defRPr/>
            </a:pPr>
            <a:r>
              <a:rPr lang="en-US" smtClean="0"/>
              <a:t>Sep 2018</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et al</a:t>
            </a:r>
            <a:endParaRPr lang="en-US" dirty="0"/>
          </a:p>
        </p:txBody>
      </p:sp>
      <p:graphicFrame>
        <p:nvGraphicFramePr>
          <p:cNvPr id="7" name="Table 6"/>
          <p:cNvGraphicFramePr>
            <a:graphicFrameLocks noGrp="1"/>
          </p:cNvGraphicFramePr>
          <p:nvPr/>
        </p:nvGraphicFramePr>
        <p:xfrm>
          <a:off x="1219200" y="2297430"/>
          <a:ext cx="6705600" cy="3482340"/>
        </p:xfrm>
        <a:graphic>
          <a:graphicData uri="http://schemas.openxmlformats.org/drawingml/2006/table">
            <a:tbl>
              <a:tblPr firstRow="1" firstCol="1" bandRow="1">
                <a:tableStyleId>{5C22544A-7EE6-4342-B048-85BDC9FD1C3A}</a:tableStyleId>
              </a:tblPr>
              <a:tblGrid>
                <a:gridCol w="1826206"/>
                <a:gridCol w="3386090"/>
                <a:gridCol w="1493304"/>
              </a:tblGrid>
              <a:tr h="129540">
                <a:tc>
                  <a:txBody>
                    <a:bodyPr/>
                    <a:lstStyle/>
                    <a:p>
                      <a:pPr marL="0" marR="0"/>
                      <a:r>
                        <a:rPr lang="en-US" sz="1450" dirty="0">
                          <a:effectLst/>
                        </a:rPr>
                        <a:t>Assignee</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CIDs</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Status</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t">
                        <a:spcBef>
                          <a:spcPts val="0"/>
                        </a:spcBef>
                        <a:spcAft>
                          <a:spcPts val="0"/>
                        </a:spcAft>
                      </a:pPr>
                      <a:r>
                        <a:rPr lang="en-US" sz="1450">
                          <a:effectLst/>
                        </a:rPr>
                        <a:t>Bo</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t">
                        <a:spcBef>
                          <a:spcPts val="0"/>
                        </a:spcBef>
                        <a:spcAft>
                          <a:spcPts val="0"/>
                        </a:spcAft>
                      </a:pPr>
                      <a:r>
                        <a:rPr lang="en-US" sz="1450">
                          <a:effectLst/>
                        </a:rPr>
                        <a:t>CID 20973, 21026, 21029</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11-19/0572</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t">
                        <a:spcBef>
                          <a:spcPts val="0"/>
                        </a:spcBef>
                        <a:spcAft>
                          <a:spcPts val="0"/>
                        </a:spcAft>
                      </a:pPr>
                      <a:r>
                        <a:rPr lang="en-US" sz="1450" dirty="0">
                          <a:effectLst/>
                        </a:rPr>
                        <a:t>Brian</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effectLst/>
                        </a:rPr>
                        <a:t>CID 21267</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Unresolved</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t">
                        <a:spcBef>
                          <a:spcPts val="0"/>
                        </a:spcBef>
                        <a:spcAft>
                          <a:spcPts val="0"/>
                        </a:spcAft>
                      </a:pPr>
                      <a:r>
                        <a:rPr lang="en-US" sz="1450">
                          <a:effectLst/>
                        </a:rPr>
                        <a:t>Jianhan   Liu </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a:effectLst/>
                        </a:rPr>
                        <a:t>16 CIDs for sub-clause 27.3.10.7.2</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Unresolved</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t">
                        <a:spcBef>
                          <a:spcPts val="0"/>
                        </a:spcBef>
                        <a:spcAft>
                          <a:spcPts val="0"/>
                        </a:spcAft>
                      </a:pPr>
                      <a:r>
                        <a:rPr lang="en-US" sz="1450">
                          <a:effectLst/>
                        </a:rPr>
                        <a:t>Kome Oteri</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effectLst/>
                        </a:rPr>
                        <a:t>CID 20780, 20781, 21565</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Unresolved</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b">
                        <a:spcBef>
                          <a:spcPts val="0"/>
                        </a:spcBef>
                        <a:spcAft>
                          <a:spcPts val="0"/>
                        </a:spcAft>
                      </a:pPr>
                      <a:r>
                        <a:rPr lang="en-US" sz="1450" dirty="0">
                          <a:effectLst/>
                        </a:rPr>
                        <a:t>Ron</a:t>
                      </a:r>
                      <a:r>
                        <a:rPr lang="en-US" sz="1100" dirty="0">
                          <a:effectLst/>
                        </a:rPr>
                        <a:t> </a:t>
                      </a:r>
                      <a:r>
                        <a:rPr lang="en-US" sz="1450" dirty="0">
                          <a:effectLst/>
                        </a:rPr>
                        <a:t>Porat</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effectLst/>
                        </a:rPr>
                        <a:t>CID 20106, 20794, 20934, 20935</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Unresolved</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b">
                        <a:spcBef>
                          <a:spcPts val="0"/>
                        </a:spcBef>
                        <a:spcAft>
                          <a:spcPts val="0"/>
                        </a:spcAft>
                      </a:pPr>
                      <a:r>
                        <a:rPr lang="en-US" sz="1450">
                          <a:effectLst/>
                        </a:rPr>
                        <a:t>Ross Yu Jian</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effectLst/>
                        </a:rPr>
                        <a:t>16 CIDs for sub-clause 27.3.10.8</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Unresolved</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b">
                        <a:spcBef>
                          <a:spcPts val="0"/>
                        </a:spcBef>
                        <a:spcAft>
                          <a:spcPts val="0"/>
                        </a:spcAft>
                      </a:pPr>
                      <a:r>
                        <a:rPr lang="en-US" sz="1450">
                          <a:effectLst/>
                        </a:rPr>
                        <a:t>Sameer Vermani</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effectLst/>
                        </a:rPr>
                        <a:t>CID 20087, 20166, 20769, 20774, 21001,   21381</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Unresolved</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b">
                        <a:spcBef>
                          <a:spcPts val="0"/>
                        </a:spcBef>
                        <a:spcAft>
                          <a:spcPts val="0"/>
                        </a:spcAft>
                      </a:pPr>
                      <a:r>
                        <a:rPr lang="en-US" sz="1450" dirty="0">
                          <a:effectLst/>
                        </a:rPr>
                        <a:t>Song-</a:t>
                      </a:r>
                      <a:r>
                        <a:rPr lang="en-US" sz="1450" dirty="0" err="1">
                          <a:effectLst/>
                        </a:rPr>
                        <a:t>Haur</a:t>
                      </a:r>
                      <a:r>
                        <a:rPr lang="en-US" sz="1450" dirty="0">
                          <a:effectLst/>
                        </a:rPr>
                        <a:t> An</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effectLst/>
                        </a:rPr>
                        <a:t>CID 21410</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Unresolved</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b">
                        <a:spcBef>
                          <a:spcPts val="0"/>
                        </a:spcBef>
                        <a:spcAft>
                          <a:spcPts val="0"/>
                        </a:spcAft>
                      </a:pPr>
                      <a:r>
                        <a:rPr lang="en-US" sz="1450">
                          <a:effectLst/>
                        </a:rPr>
                        <a:t>Tianyu   Wu</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effectLst/>
                        </a:rPr>
                        <a:t>CID 20895, 20898, 21431, 21434</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Unresolved</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b">
                        <a:spcBef>
                          <a:spcPts val="0"/>
                        </a:spcBef>
                        <a:spcAft>
                          <a:spcPts val="0"/>
                        </a:spcAft>
                      </a:pPr>
                      <a:r>
                        <a:rPr lang="en-US" sz="1450">
                          <a:effectLst/>
                        </a:rPr>
                        <a:t>Xiaogang   Chen</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effectLst/>
                        </a:rPr>
                        <a:t>2 CIDs </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Unresolved</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b">
                        <a:spcBef>
                          <a:spcPts val="0"/>
                        </a:spcBef>
                        <a:spcAft>
                          <a:spcPts val="0"/>
                        </a:spcAft>
                      </a:pPr>
                      <a:r>
                        <a:rPr lang="en-US" sz="1450" dirty="0">
                          <a:effectLst/>
                        </a:rPr>
                        <a:t>Youhan   Kim</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effectLst/>
                        </a:rPr>
                        <a:t>28 CIDs</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Unresolved</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pPr marL="0" marR="0" fontAlgn="b">
                        <a:spcBef>
                          <a:spcPts val="0"/>
                        </a:spcBef>
                        <a:spcAft>
                          <a:spcPts val="0"/>
                        </a:spcAft>
                      </a:pPr>
                      <a:r>
                        <a:rPr lang="en-US" sz="1450" dirty="0">
                          <a:effectLst/>
                        </a:rPr>
                        <a:t>Yujin   Noh</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dirty="0">
                          <a:effectLst/>
                        </a:rPr>
                        <a:t>CID 20718</a:t>
                      </a:r>
                      <a:endParaRPr lang="en-US" sz="1100" dirty="0">
                        <a:effectLst/>
                        <a:latin typeface="Calibri" panose="020F0502020204030204" pitchFamily="34" charset="0"/>
                        <a:ea typeface="SimSun" panose="02010600030101010101" pitchFamily="2" charset="-122"/>
                      </a:endParaRPr>
                    </a:p>
                  </a:txBody>
                  <a:tcPr marL="0" marR="0" marT="0" marB="0" anchor="ctr"/>
                </a:tc>
                <a:tc>
                  <a:txBody>
                    <a:bodyPr/>
                    <a:lstStyle/>
                    <a:p>
                      <a:pPr marL="0" marR="0"/>
                      <a:r>
                        <a:rPr lang="en-US" sz="1450">
                          <a:effectLst/>
                        </a:rPr>
                        <a:t>Unresolved</a:t>
                      </a:r>
                      <a:endParaRPr lang="en-US" sz="1100">
                        <a:effectLst/>
                        <a:latin typeface="Calibri" panose="020F0502020204030204" pitchFamily="34" charset="0"/>
                        <a:ea typeface="SimSun" panose="02010600030101010101" pitchFamily="2" charset="-122"/>
                      </a:endParaRPr>
                    </a:p>
                  </a:txBody>
                  <a:tcPr marL="0" marR="0" marT="0" marB="0" anchor="ctr"/>
                </a:tc>
              </a:tr>
              <a:tr h="144780">
                <a:tc>
                  <a:txBody>
                    <a:bodyPr/>
                    <a:lstStyle/>
                    <a:p>
                      <a:endParaRPr lang="en-US" sz="1100">
                        <a:effectLst/>
                        <a:latin typeface="Calibri" panose="020F0502020204030204" pitchFamily="34" charset="0"/>
                      </a:endParaRPr>
                    </a:p>
                  </a:txBody>
                  <a:tcPr marL="0" marR="0" marT="0" marB="0" anchor="ctr"/>
                </a:tc>
                <a:tc>
                  <a:txBody>
                    <a:bodyPr/>
                    <a:lstStyle/>
                    <a:p>
                      <a:endParaRPr lang="en-US" sz="1100">
                        <a:effectLst/>
                        <a:latin typeface="Calibri" panose="020F0502020204030204" pitchFamily="34" charset="0"/>
                      </a:endParaRPr>
                    </a:p>
                  </a:txBody>
                  <a:tcPr marL="0" marR="0" marT="0" marB="0" anchor="ctr"/>
                </a:tc>
                <a:tc>
                  <a:txBody>
                    <a:bodyPr/>
                    <a:lstStyle/>
                    <a:p>
                      <a:endParaRPr lang="en-US" sz="1100">
                        <a:effectLst/>
                        <a:latin typeface="Calibri" panose="020F0502020204030204" pitchFamily="34" charset="0"/>
                      </a:endParaRPr>
                    </a:p>
                  </a:txBody>
                  <a:tcPr marL="0" marR="0" marT="0" marB="0" anchor="ctr"/>
                </a:tc>
              </a:tr>
              <a:tr h="144780">
                <a:tc>
                  <a:txBody>
                    <a:bodyPr/>
                    <a:lstStyle/>
                    <a:p>
                      <a:pPr marL="0" marR="0" fontAlgn="b">
                        <a:spcBef>
                          <a:spcPts val="0"/>
                        </a:spcBef>
                        <a:spcAft>
                          <a:spcPts val="0"/>
                        </a:spcAft>
                      </a:pPr>
                      <a:r>
                        <a:rPr lang="en-US" sz="1450">
                          <a:effectLst/>
                        </a:rPr>
                        <a:t>Total</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pPr marL="0" marR="0" fontAlgn="b">
                        <a:spcBef>
                          <a:spcPts val="0"/>
                        </a:spcBef>
                        <a:spcAft>
                          <a:spcPts val="0"/>
                        </a:spcAft>
                      </a:pPr>
                      <a:r>
                        <a:rPr lang="en-US" sz="1450">
                          <a:effectLst/>
                        </a:rPr>
                        <a:t>85 CIDs</a:t>
                      </a:r>
                      <a:endParaRPr lang="en-US" sz="1100">
                        <a:effectLst/>
                        <a:latin typeface="Calibri" panose="020F0502020204030204" pitchFamily="34" charset="0"/>
                        <a:ea typeface="SimSun" panose="02010600030101010101" pitchFamily="2" charset="-122"/>
                      </a:endParaRPr>
                    </a:p>
                  </a:txBody>
                  <a:tcPr marL="0" marR="0" marT="0" marB="0" anchor="ctr"/>
                </a:tc>
                <a:tc>
                  <a:txBody>
                    <a:bodyPr/>
                    <a:lstStyle/>
                    <a:p>
                      <a:endParaRPr lang="en-US" sz="1100" dirty="0">
                        <a:effectLst/>
                        <a:latin typeface="Calibri" panose="020F0502020204030204" pitchFamily="34" charset="0"/>
                      </a:endParaRPr>
                    </a:p>
                  </a:txBody>
                  <a:tcPr marL="0" marR="0" marT="0" marB="0" anchor="ctr"/>
                </a:tc>
              </a:tr>
            </a:tbl>
          </a:graphicData>
        </a:graphic>
      </p:graphicFrame>
    </p:spTree>
    <p:extLst>
      <p:ext uri="{BB962C8B-B14F-4D97-AF65-F5344CB8AC3E}">
        <p14:creationId xmlns:p14="http://schemas.microsoft.com/office/powerpoint/2010/main" val="2984389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Slots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917122288"/>
              </p:ext>
            </p:extLst>
          </p:nvPr>
        </p:nvGraphicFramePr>
        <p:xfrm>
          <a:off x="990600" y="2548123"/>
          <a:ext cx="7086600" cy="3131766"/>
        </p:xfrm>
        <a:graphic>
          <a:graphicData uri="http://schemas.openxmlformats.org/drawingml/2006/table">
            <a:tbl>
              <a:tblPr firstRow="1" bandRow="1">
                <a:tableStyleId>{616DA210-FB5B-4158-B5E0-FEB733F419BA}</a:tableStyleId>
              </a:tblPr>
              <a:tblGrid>
                <a:gridCol w="1417320">
                  <a:extLst>
                    <a:ext uri="{9D8B030D-6E8A-4147-A177-3AD203B41FA5}">
                      <a16:colId xmlns="" xmlns:a16="http://schemas.microsoft.com/office/drawing/2014/main" val="20000"/>
                    </a:ext>
                  </a:extLst>
                </a:gridCol>
                <a:gridCol w="708660">
                  <a:extLst>
                    <a:ext uri="{9D8B030D-6E8A-4147-A177-3AD203B41FA5}">
                      <a16:colId xmlns="" xmlns:a16="http://schemas.microsoft.com/office/drawing/2014/main" val="20001"/>
                    </a:ext>
                  </a:extLst>
                </a:gridCol>
                <a:gridCol w="708660">
                  <a:extLst>
                    <a:ext uri="{9D8B030D-6E8A-4147-A177-3AD203B41FA5}">
                      <a16:colId xmlns="" xmlns:a16="http://schemas.microsoft.com/office/drawing/2014/main" val="20002"/>
                    </a:ext>
                  </a:extLst>
                </a:gridCol>
                <a:gridCol w="708660">
                  <a:extLst>
                    <a:ext uri="{9D8B030D-6E8A-4147-A177-3AD203B41FA5}">
                      <a16:colId xmlns="" xmlns:a16="http://schemas.microsoft.com/office/drawing/2014/main" val="20003"/>
                    </a:ext>
                  </a:extLst>
                </a:gridCol>
                <a:gridCol w="708660">
                  <a:extLst>
                    <a:ext uri="{9D8B030D-6E8A-4147-A177-3AD203B41FA5}">
                      <a16:colId xmlns="" xmlns:a16="http://schemas.microsoft.com/office/drawing/2014/main" val="20004"/>
                    </a:ext>
                  </a:extLst>
                </a:gridCol>
                <a:gridCol w="1417320">
                  <a:extLst>
                    <a:ext uri="{9D8B030D-6E8A-4147-A177-3AD203B41FA5}">
                      <a16:colId xmlns="" xmlns:a16="http://schemas.microsoft.com/office/drawing/2014/main" val="20005"/>
                    </a:ext>
                  </a:extLst>
                </a:gridCol>
                <a:gridCol w="1417320">
                  <a:extLst>
                    <a:ext uri="{9D8B030D-6E8A-4147-A177-3AD203B41FA5}">
                      <a16:colId xmlns="" xmlns:a16="http://schemas.microsoft.com/office/drawing/2014/main" val="20006"/>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endParaRPr lang="en-US" sz="1800" b="1" dirty="0"/>
                    </a:p>
                  </a:txBody>
                  <a:tcPr/>
                </a:tc>
                <a:tc>
                  <a:txBody>
                    <a:bodyPr/>
                    <a:lstStyle/>
                    <a:p>
                      <a:pPr algn="ctr"/>
                      <a:endParaRPr lang="en-US" sz="1800" b="1" dirty="0"/>
                    </a:p>
                  </a:txBody>
                  <a:tcPr/>
                </a:tc>
                <a:extLst>
                  <a:ext uri="{0D108BD9-81ED-4DB2-BD59-A6C34878D82A}">
                    <a16:rowId xmlns="" xmlns:a16="http://schemas.microsoft.com/office/drawing/2014/main" val="10001"/>
                  </a:ext>
                </a:extLst>
              </a:tr>
              <a:tr h="396240">
                <a:tc>
                  <a:txBody>
                    <a:bodyPr/>
                    <a:lstStyle/>
                    <a:p>
                      <a:pPr algn="ctr"/>
                      <a:r>
                        <a:rPr lang="en-US" dirty="0"/>
                        <a:t>AM 2</a:t>
                      </a:r>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FF0000"/>
                          </a:solidFill>
                        </a:rPr>
                        <a:t>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extLst>
                  <a:ext uri="{0D108BD9-81ED-4DB2-BD59-A6C34878D82A}">
                    <a16:rowId xmlns="" xmlns:a16="http://schemas.microsoft.com/office/drawing/2014/main" val="10002"/>
                  </a:ext>
                </a:extLst>
              </a:tr>
              <a:tr h="461831">
                <a:tc>
                  <a:txBody>
                    <a:bodyPr/>
                    <a:lstStyle/>
                    <a:p>
                      <a:pPr algn="ctr"/>
                      <a:r>
                        <a:rPr lang="en-US" dirty="0"/>
                        <a:t>PM 1</a:t>
                      </a:r>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ea typeface="+mn-ea"/>
                          <a:cs typeface="+mn-cs"/>
                        </a:rPr>
                        <a:t>PHY</a:t>
                      </a:r>
                    </a:p>
                  </a:txBody>
                  <a:tcPr/>
                </a:tc>
                <a:tc>
                  <a:txBody>
                    <a:bodyPr/>
                    <a:lstStyle/>
                    <a:p>
                      <a:pPr algn="ctr"/>
                      <a:r>
                        <a:rPr lang="en-US" sz="1800" b="1" dirty="0" err="1">
                          <a:solidFill>
                            <a:srgbClr val="FF0000"/>
                          </a:solidFill>
                        </a:rPr>
                        <a:t>TGax</a:t>
                      </a:r>
                      <a:r>
                        <a:rPr lang="en-US" sz="1800" b="1" dirty="0">
                          <a:solidFill>
                            <a:srgbClr val="FF0000"/>
                          </a:solidFill>
                        </a:rPr>
                        <a:t> (PHY)</a:t>
                      </a:r>
                    </a:p>
                  </a:txBody>
                  <a:tcPr/>
                </a:tc>
                <a:tc>
                  <a:txBody>
                    <a:bodyPr/>
                    <a:lstStyle/>
                    <a:p>
                      <a:pPr algn="ctr"/>
                      <a:endParaRPr lang="en-US" b="1" dirty="0"/>
                    </a:p>
                  </a:txBody>
                  <a:tcPr/>
                </a:tc>
                <a:extLst>
                  <a:ext uri="{0D108BD9-81ED-4DB2-BD59-A6C34878D82A}">
                    <a16:rowId xmlns="" xmlns:a16="http://schemas.microsoft.com/office/drawing/2014/main"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algn="ctr"/>
                      <a:r>
                        <a:rPr lang="en-US" b="1" dirty="0" err="1"/>
                        <a:t>TGax</a:t>
                      </a:r>
                      <a:r>
                        <a:rPr lang="en-US" b="1" dirty="0"/>
                        <a:t> (MAC)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 xmlns:a16="http://schemas.microsoft.com/office/drawing/2014/main" val="10004"/>
                  </a:ext>
                </a:extLst>
              </a:tr>
              <a:tr h="349405">
                <a:tc>
                  <a:txBody>
                    <a:bodyPr/>
                    <a:lstStyle/>
                    <a:p>
                      <a:pPr algn="ctr"/>
                      <a:r>
                        <a:rPr lang="en-US" dirty="0"/>
                        <a:t>EVE</a:t>
                      </a:r>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MU</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7224408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TextBox 8"/>
          <p:cNvSpPr txBox="1"/>
          <p:nvPr/>
        </p:nvSpPr>
        <p:spPr>
          <a:xfrm>
            <a:off x="1676400" y="183202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sp>
        <p:nvSpPr>
          <p:cNvPr id="8"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graphicFrame>
        <p:nvGraphicFramePr>
          <p:cNvPr id="9" name="Table 5"/>
          <p:cNvGraphicFramePr>
            <a:graphicFrameLocks noGrp="1"/>
          </p:cNvGraphicFramePr>
          <p:nvPr>
            <p:extLst>
              <p:ext uri="{D42A27DB-BD31-4B8C-83A1-F6EECF244321}">
                <p14:modId xmlns:p14="http://schemas.microsoft.com/office/powerpoint/2010/main" val="3698120426"/>
              </p:ext>
            </p:extLst>
          </p:nvPr>
        </p:nvGraphicFramePr>
        <p:xfrm>
          <a:off x="990600" y="2746419"/>
          <a:ext cx="7629525" cy="3119152"/>
        </p:xfrm>
        <a:graphic>
          <a:graphicData uri="http://schemas.openxmlformats.org/drawingml/2006/table">
            <a:tbl>
              <a:tblPr>
                <a:tableStyleId>{0E3FDE45-AF77-4B5C-9715-49D594BDF05E}</a:tableStyleId>
              </a:tblPr>
              <a:tblGrid>
                <a:gridCol w="1219200"/>
                <a:gridCol w="3971925"/>
                <a:gridCol w="2438400"/>
              </a:tblGrid>
              <a:tr h="179801">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noFill/>
                  </a:tcPr>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noFill/>
                  </a:tcPr>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noFill/>
                  </a:tcPr>
                </a:tc>
              </a:tr>
              <a:tr h="181601">
                <a:tc>
                  <a:txBody>
                    <a:bodyPr/>
                    <a:lstStyle/>
                    <a:p>
                      <a:pPr algn="ctr" fontAlgn="t"/>
                      <a:endParaRPr lang="en-US" sz="1200" b="0" i="0" u="none" strike="noStrike" dirty="0">
                        <a:solidFill>
                          <a:schemeClr val="tx1"/>
                        </a:solidFill>
                        <a:effectLst/>
                        <a:latin typeface="Calibri" panose="020F0502020204030204" pitchFamily="34" charset="0"/>
                      </a:endParaRPr>
                    </a:p>
                  </a:txBody>
                  <a:tcPr marL="9525" marR="9525" marT="9525" marB="0">
                    <a:noFill/>
                  </a:tcPr>
                </a:tc>
                <a:tc>
                  <a:txBody>
                    <a:bodyPr/>
                    <a:lstStyle/>
                    <a:p>
                      <a:pPr algn="l" fontAlgn="b"/>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algn="l" fontAlgn="t"/>
                      <a:endParaRPr lang="en-US" altLang="zh-CN" sz="1200" b="0" i="0" u="none" strike="noStrike" dirty="0">
                        <a:solidFill>
                          <a:schemeClr val="tx1"/>
                        </a:solidFill>
                        <a:effectLst/>
                        <a:latin typeface="Calibri" panose="020F0502020204030204" pitchFamily="34" charset="0"/>
                      </a:endParaRPr>
                    </a:p>
                  </a:txBody>
                  <a:tcPr marL="9525" marR="9525" marT="9525" marB="0">
                    <a:noFill/>
                  </a:tcPr>
                </a:tc>
              </a:tr>
              <a:tr h="181601">
                <a:tc>
                  <a:txBody>
                    <a:bodyPr/>
                    <a:lstStyle/>
                    <a:p>
                      <a:pPr algn="ctr" fontAlgn="t"/>
                      <a:r>
                        <a:rPr lang="en-US" sz="1200" b="0" i="0" u="none" strike="noStrike" dirty="0" smtClean="0">
                          <a:solidFill>
                            <a:schemeClr val="tx1"/>
                          </a:solidFill>
                          <a:effectLst/>
                          <a:latin typeface="+mj-lt"/>
                        </a:rPr>
                        <a:t>11-19/0703</a:t>
                      </a:r>
                    </a:p>
                  </a:txBody>
                  <a:tcPr marL="9525" marR="9525" marT="9525" marB="0">
                    <a:noFill/>
                  </a:tcPr>
                </a:tc>
                <a:tc>
                  <a:txBody>
                    <a:bodyPr/>
                    <a:lstStyle/>
                    <a:p>
                      <a:pPr algn="ctr" fontAlgn="b"/>
                      <a:r>
                        <a:rPr lang="en-US" sz="1200" u="none" strike="noStrike" kern="1200" dirty="0" smtClean="0">
                          <a:solidFill>
                            <a:schemeClr val="tx1"/>
                          </a:solidFill>
                          <a:effectLst/>
                          <a:latin typeface="+mj-lt"/>
                          <a:ea typeface="+mn-ea"/>
                          <a:cs typeface="+mn-cs"/>
                        </a:rPr>
                        <a:t>LB238 CR on Trigger MAC Padding</a:t>
                      </a:r>
                      <a:endParaRPr lang="en-US" sz="1200" u="none" strike="noStrike" kern="1200" dirty="0">
                        <a:solidFill>
                          <a:schemeClr val="tx1"/>
                        </a:solidFill>
                        <a:effectLst/>
                        <a:latin typeface="+mj-lt"/>
                        <a:ea typeface="+mn-ea"/>
                        <a:cs typeface="+mn-cs"/>
                      </a:endParaRPr>
                    </a:p>
                  </a:txBody>
                  <a:tcPr marL="9525" marR="9525" marT="9525" marB="0" anchor="b">
                    <a:noFill/>
                  </a:tcPr>
                </a:tc>
                <a:tc>
                  <a:txBody>
                    <a:bodyPr/>
                    <a:lstStyle/>
                    <a:p>
                      <a:pPr algn="ctr" fontAlgn="t"/>
                      <a:r>
                        <a:rPr lang="en-US" altLang="zh-CN" sz="1200" b="0" i="0" u="none" strike="noStrike" dirty="0" smtClean="0">
                          <a:solidFill>
                            <a:schemeClr val="tx1"/>
                          </a:solidFill>
                          <a:effectLst/>
                          <a:latin typeface="+mj-lt"/>
                        </a:rPr>
                        <a:t>Tianyu Wu (Apple)</a:t>
                      </a:r>
                      <a:endParaRPr lang="en-US" altLang="zh-CN" sz="1200" b="0" i="0" u="none" strike="noStrike" dirty="0">
                        <a:solidFill>
                          <a:schemeClr val="tx1"/>
                        </a:solidFill>
                        <a:effectLst/>
                        <a:latin typeface="+mj-lt"/>
                      </a:endParaRPr>
                    </a:p>
                  </a:txBody>
                  <a:tcPr marL="9525" marR="9525" marT="9525" marB="0">
                    <a:noFill/>
                  </a:tcPr>
                </a:tc>
              </a:tr>
              <a:tr h="181601">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effectLst/>
                          <a:latin typeface="+mj-lt"/>
                          <a:ea typeface="+mn-ea"/>
                          <a:cs typeface="+mn-cs"/>
                        </a:rPr>
                        <a:t>11-19/0572</a:t>
                      </a:r>
                    </a:p>
                  </a:txBody>
                  <a:tcPr marL="9525" marR="9525" marT="9525" marB="0">
                    <a:noFill/>
                  </a:tcPr>
                </a:tc>
                <a:tc>
                  <a:txBody>
                    <a:bodyPr/>
                    <a:lstStyle/>
                    <a:p>
                      <a:pPr algn="ctr" fontAlgn="b"/>
                      <a:r>
                        <a:rPr lang="en-US" sz="1200" u="none" strike="noStrike" kern="1200" dirty="0" smtClean="0">
                          <a:solidFill>
                            <a:schemeClr val="tx1"/>
                          </a:solidFill>
                          <a:effectLst/>
                          <a:latin typeface="+mj-lt"/>
                          <a:ea typeface="+mn-ea"/>
                          <a:cs typeface="+mn-cs"/>
                        </a:rPr>
                        <a:t>cr-phy-20973-20719</a:t>
                      </a:r>
                      <a:endParaRPr lang="en-US" sz="1200" u="none" strike="noStrike" kern="1200" dirty="0">
                        <a:solidFill>
                          <a:schemeClr val="tx1"/>
                        </a:solidFill>
                        <a:effectLst/>
                        <a:latin typeface="+mj-lt"/>
                        <a:ea typeface="+mn-ea"/>
                        <a:cs typeface="+mn-cs"/>
                      </a:endParaRPr>
                    </a:p>
                  </a:txBody>
                  <a:tcPr marL="9525" marR="9525" marT="9525" marB="0" anchor="b">
                    <a:noFill/>
                  </a:tcPr>
                </a:tc>
                <a:tc>
                  <a:txBody>
                    <a:bodyPr/>
                    <a:lstStyle/>
                    <a:p>
                      <a:pPr algn="ctr" fontAlgn="t"/>
                      <a:r>
                        <a:rPr lang="en-US" altLang="zh-CN" sz="1200" b="0" i="0" u="none" strike="noStrike" dirty="0" smtClean="0">
                          <a:solidFill>
                            <a:schemeClr val="tx1"/>
                          </a:solidFill>
                          <a:effectLst/>
                          <a:latin typeface="+mj-lt"/>
                        </a:rPr>
                        <a:t>Bo Sun (ZTE)</a:t>
                      </a:r>
                      <a:endParaRPr lang="en-US" altLang="zh-CN" sz="1200" b="0" i="0" u="none" strike="noStrike" dirty="0">
                        <a:solidFill>
                          <a:schemeClr val="tx1"/>
                        </a:solidFill>
                        <a:effectLst/>
                        <a:latin typeface="+mj-lt"/>
                      </a:endParaRPr>
                    </a:p>
                  </a:txBody>
                  <a:tcPr marL="9525" marR="9525" marT="9525" marB="0">
                    <a:noFill/>
                  </a:tcPr>
                </a:tc>
              </a:tr>
              <a:tr h="181601">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effectLst/>
                          <a:latin typeface="+mj-lt"/>
                          <a:ea typeface="+mn-ea"/>
                          <a:cs typeface="+mn-cs"/>
                        </a:rPr>
                        <a:t>11-19/0973</a:t>
                      </a:r>
                    </a:p>
                  </a:txBody>
                  <a:tcPr marL="9525" marR="9525" marT="9525" marB="0">
                    <a:noFill/>
                  </a:tcPr>
                </a:tc>
                <a:tc>
                  <a:txBody>
                    <a:bodyPr/>
                    <a:lstStyle/>
                    <a:p>
                      <a:pPr algn="ctr" fontAlgn="b"/>
                      <a:r>
                        <a:rPr lang="en-US" sz="1200" u="none" strike="noStrike" kern="1200" dirty="0" smtClean="0">
                          <a:solidFill>
                            <a:schemeClr val="tx1"/>
                          </a:solidFill>
                          <a:effectLst/>
                          <a:latin typeface="+mj-lt"/>
                          <a:ea typeface="+mn-ea"/>
                          <a:cs typeface="+mn-cs"/>
                        </a:rPr>
                        <a:t>Resolution to CID20718</a:t>
                      </a:r>
                      <a:endParaRPr lang="en-US" sz="1200" u="none" strike="noStrike" kern="1200" dirty="0">
                        <a:solidFill>
                          <a:schemeClr val="tx1"/>
                        </a:solidFill>
                        <a:effectLst/>
                        <a:latin typeface="+mj-lt"/>
                        <a:ea typeface="+mn-ea"/>
                        <a:cs typeface="+mn-cs"/>
                      </a:endParaRPr>
                    </a:p>
                  </a:txBody>
                  <a:tcPr marL="9525" marR="9525" marT="9525" marB="0" anchor="b">
                    <a:noFill/>
                  </a:tcPr>
                </a:tc>
                <a:tc>
                  <a:txBody>
                    <a:bodyPr/>
                    <a:lstStyle/>
                    <a:p>
                      <a:pPr algn="ctr" fontAlgn="t"/>
                      <a:r>
                        <a:rPr lang="en-US" altLang="zh-CN" sz="1200" b="0" i="0" u="none" strike="noStrike" dirty="0" smtClean="0">
                          <a:solidFill>
                            <a:schemeClr val="tx1"/>
                          </a:solidFill>
                          <a:effectLst/>
                          <a:latin typeface="+mj-lt"/>
                        </a:rPr>
                        <a:t>Yujin Noh (</a:t>
                      </a:r>
                      <a:r>
                        <a:rPr lang="en-US" altLang="zh-CN" sz="1200" b="0" i="0" u="none" strike="noStrike" dirty="0" err="1" smtClean="0">
                          <a:solidFill>
                            <a:schemeClr val="tx1"/>
                          </a:solidFill>
                          <a:effectLst/>
                          <a:latin typeface="+mj-lt"/>
                        </a:rPr>
                        <a:t>Newracom</a:t>
                      </a:r>
                      <a:r>
                        <a:rPr lang="en-US" altLang="zh-CN" sz="1200" b="0" i="0" u="none" strike="noStrike" dirty="0" smtClean="0">
                          <a:solidFill>
                            <a:schemeClr val="tx1"/>
                          </a:solidFill>
                          <a:effectLst/>
                          <a:latin typeface="+mj-lt"/>
                        </a:rPr>
                        <a:t>)</a:t>
                      </a:r>
                      <a:endParaRPr lang="en-US" altLang="zh-CN" sz="1200" b="0" i="0" u="none" strike="noStrike" dirty="0">
                        <a:solidFill>
                          <a:schemeClr val="tx1"/>
                        </a:solidFill>
                        <a:effectLst/>
                        <a:latin typeface="+mj-lt"/>
                      </a:endParaRPr>
                    </a:p>
                  </a:txBody>
                  <a:tcPr marL="9525" marR="9525" marT="9525" marB="0">
                    <a:noFill/>
                  </a:tcPr>
                </a:tc>
              </a:tr>
              <a:tr h="181601">
                <a:tc>
                  <a:txBody>
                    <a:bodyPr/>
                    <a:lstStyle/>
                    <a:p>
                      <a:pPr algn="ctr" fontAlgn="t"/>
                      <a:r>
                        <a:rPr lang="en-US" sz="1200" b="0" i="0" u="none" strike="noStrike" dirty="0" smtClean="0">
                          <a:solidFill>
                            <a:schemeClr val="tx1"/>
                          </a:solidFill>
                          <a:effectLst/>
                          <a:latin typeface="+mj-lt"/>
                        </a:rPr>
                        <a:t>11-19/0971</a:t>
                      </a:r>
                    </a:p>
                  </a:txBody>
                  <a:tcPr marL="9525" marR="9525" marT="9525" marB="0">
                    <a:noFill/>
                  </a:tcPr>
                </a:tc>
                <a:tc>
                  <a:txBody>
                    <a:bodyPr/>
                    <a:lstStyle/>
                    <a:p>
                      <a:pPr algn="ctr" fontAlgn="b"/>
                      <a:r>
                        <a:rPr lang="en-US" sz="1200" u="none" strike="noStrike" kern="1200" dirty="0" smtClean="0">
                          <a:solidFill>
                            <a:schemeClr val="tx1"/>
                          </a:solidFill>
                          <a:effectLst/>
                          <a:latin typeface="+mj-lt"/>
                          <a:ea typeface="+mn-ea"/>
                          <a:cs typeface="+mn-cs"/>
                        </a:rPr>
                        <a:t>CR on CID 20760 and 20793</a:t>
                      </a:r>
                      <a:endParaRPr lang="en-US" sz="1200" u="none" strike="noStrike" kern="1200" dirty="0">
                        <a:solidFill>
                          <a:schemeClr val="tx1"/>
                        </a:solidFill>
                        <a:effectLst/>
                        <a:latin typeface="+mj-lt"/>
                        <a:ea typeface="+mn-ea"/>
                        <a:cs typeface="+mn-cs"/>
                      </a:endParaRPr>
                    </a:p>
                  </a:txBody>
                  <a:tcPr marL="9525" marR="9525" marT="9525" marB="0" anchor="b">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altLang="zh-CN" sz="1200" b="0" i="0" u="none" strike="noStrike" dirty="0" smtClean="0">
                          <a:solidFill>
                            <a:schemeClr val="tx1"/>
                          </a:solidFill>
                          <a:effectLst/>
                          <a:latin typeface="+mj-lt"/>
                        </a:rPr>
                        <a:t>Ross Jian Yu (Huawei)</a:t>
                      </a:r>
                      <a:endParaRPr lang="en-US" altLang="zh-CN" sz="1200" b="0" i="0" u="none" strike="noStrike" dirty="0">
                        <a:solidFill>
                          <a:schemeClr val="tx1"/>
                        </a:solidFill>
                        <a:effectLst/>
                        <a:latin typeface="+mj-lt"/>
                      </a:endParaRPr>
                    </a:p>
                  </a:txBody>
                  <a:tcPr marL="9525" marR="9525" marT="9525" marB="0">
                    <a:noFill/>
                  </a:tcPr>
                </a:tc>
              </a:tr>
              <a:tr h="181601">
                <a:tc>
                  <a:txBody>
                    <a:bodyPr/>
                    <a:lstStyle/>
                    <a:p>
                      <a:pPr algn="ctr" fontAlgn="t"/>
                      <a:r>
                        <a:rPr lang="en-US" sz="1200" b="0" i="0" u="none" strike="noStrike" dirty="0" smtClean="0">
                          <a:solidFill>
                            <a:schemeClr val="tx1"/>
                          </a:solidFill>
                          <a:effectLst/>
                          <a:latin typeface="+mj-lt"/>
                        </a:rPr>
                        <a:t>11-19/0972</a:t>
                      </a:r>
                      <a:endParaRPr lang="en-US" sz="1200" b="0" i="0" u="none" strike="noStrike" dirty="0">
                        <a:solidFill>
                          <a:schemeClr val="tx1"/>
                        </a:solidFill>
                        <a:effectLst/>
                        <a:latin typeface="+mj-lt"/>
                      </a:endParaRPr>
                    </a:p>
                  </a:txBody>
                  <a:tcPr marL="9525" marR="9525" marT="9525" marB="0">
                    <a:noFill/>
                  </a:tcPr>
                </a:tc>
                <a:tc>
                  <a:txBody>
                    <a:bodyPr/>
                    <a:lstStyle/>
                    <a:p>
                      <a:pPr algn="ctr" fontAlgn="b"/>
                      <a:r>
                        <a:rPr lang="en-US" sz="1200" u="none" strike="noStrike" kern="1200" dirty="0" smtClean="0">
                          <a:solidFill>
                            <a:schemeClr val="tx1"/>
                          </a:solidFill>
                          <a:effectLst/>
                          <a:latin typeface="+mj-lt"/>
                          <a:ea typeface="+mn-ea"/>
                          <a:cs typeface="+mn-cs"/>
                        </a:rPr>
                        <a:t>Remaining CR on SIG-B Part I</a:t>
                      </a:r>
                      <a:endParaRPr lang="en-US" sz="1200" u="none" strike="noStrike" kern="1200" dirty="0">
                        <a:solidFill>
                          <a:schemeClr val="tx1"/>
                        </a:solidFill>
                        <a:effectLst/>
                        <a:latin typeface="+mj-lt"/>
                        <a:ea typeface="+mn-ea"/>
                        <a:cs typeface="+mn-cs"/>
                      </a:endParaRPr>
                    </a:p>
                  </a:txBody>
                  <a:tcPr marL="9525" marR="9525" marT="9525" marB="0" anchor="b">
                    <a:noFill/>
                  </a:tcPr>
                </a:tc>
                <a:tc>
                  <a:txBody>
                    <a:bodyPr/>
                    <a:lstStyle/>
                    <a:p>
                      <a:pPr algn="ctr" fontAlgn="t"/>
                      <a:r>
                        <a:rPr lang="en-US" altLang="zh-CN" sz="1200" b="0" i="0" u="none" strike="noStrike" dirty="0" smtClean="0">
                          <a:solidFill>
                            <a:schemeClr val="tx1"/>
                          </a:solidFill>
                          <a:effectLst/>
                          <a:latin typeface="+mj-lt"/>
                        </a:rPr>
                        <a:t>Ross Jian Yu (Huawei)</a:t>
                      </a:r>
                      <a:endParaRPr lang="en-US" altLang="zh-CN" sz="1200" b="0" i="0" u="none" strike="noStrike" dirty="0">
                        <a:solidFill>
                          <a:schemeClr val="tx1"/>
                        </a:solidFill>
                        <a:effectLst/>
                        <a:latin typeface="+mj-lt"/>
                      </a:endParaRPr>
                    </a:p>
                  </a:txBody>
                  <a:tcPr marL="9525" marR="9525" marT="9525" marB="0">
                    <a:noFill/>
                  </a:tcPr>
                </a:tc>
              </a:tr>
              <a:tr h="181601">
                <a:tc>
                  <a:txBody>
                    <a:bodyPr/>
                    <a:lstStyle/>
                    <a:p>
                      <a:pPr algn="ctr" fontAlgn="t"/>
                      <a:r>
                        <a:rPr lang="en-US" sz="1200" b="0" i="0" u="none" strike="noStrike" dirty="0" smtClean="0">
                          <a:solidFill>
                            <a:schemeClr val="tx1"/>
                          </a:solidFill>
                          <a:effectLst/>
                          <a:latin typeface="+mj-lt"/>
                        </a:rPr>
                        <a:t>11-19/1013</a:t>
                      </a:r>
                      <a:endParaRPr lang="en-US" sz="1200" b="0" i="0" u="none" strike="noStrike" dirty="0">
                        <a:solidFill>
                          <a:schemeClr val="tx1"/>
                        </a:solidFill>
                        <a:effectLst/>
                        <a:latin typeface="+mj-lt"/>
                      </a:endParaRPr>
                    </a:p>
                  </a:txBody>
                  <a:tcPr marL="9525" marR="9525" marT="9525" marB="0">
                    <a:noFill/>
                  </a:tcPr>
                </a:tc>
                <a:tc>
                  <a:txBody>
                    <a:bodyPr/>
                    <a:lstStyle/>
                    <a:p>
                      <a:pPr algn="ctr" fontAlgn="b"/>
                      <a:r>
                        <a:rPr lang="en-US" sz="1200" u="none" strike="noStrike" kern="1200" dirty="0" smtClean="0">
                          <a:solidFill>
                            <a:schemeClr val="tx1"/>
                          </a:solidFill>
                          <a:effectLst/>
                          <a:latin typeface="+mj-lt"/>
                          <a:ea typeface="+mn-ea"/>
                          <a:cs typeface="+mn-cs"/>
                        </a:rPr>
                        <a:t>Spec text changes on MCS table</a:t>
                      </a:r>
                      <a:endParaRPr lang="en-US" sz="1200" u="none" strike="noStrike" kern="1200" dirty="0">
                        <a:solidFill>
                          <a:schemeClr val="tx1"/>
                        </a:solidFill>
                        <a:effectLst/>
                        <a:latin typeface="+mj-lt"/>
                        <a:ea typeface="+mn-ea"/>
                        <a:cs typeface="+mn-cs"/>
                      </a:endParaRPr>
                    </a:p>
                  </a:txBody>
                  <a:tcPr marL="9525" marR="9525" marT="9525" marB="0" anchor="b">
                    <a:noFill/>
                  </a:tcPr>
                </a:tc>
                <a:tc>
                  <a:txBody>
                    <a:bodyPr/>
                    <a:lstStyle/>
                    <a:p>
                      <a:pPr algn="ctr" fontAlgn="t"/>
                      <a:r>
                        <a:rPr lang="en-US" altLang="zh-CN" sz="1200" b="0" i="0" u="none" strike="noStrike" dirty="0" smtClean="0">
                          <a:solidFill>
                            <a:schemeClr val="tx1"/>
                          </a:solidFill>
                          <a:effectLst/>
                          <a:latin typeface="+mj-lt"/>
                        </a:rPr>
                        <a:t>Ross Jian Yu (Huawei)</a:t>
                      </a:r>
                      <a:endParaRPr lang="en-US" altLang="zh-CN" sz="1200" b="0" i="0" u="none" strike="noStrike" dirty="0">
                        <a:solidFill>
                          <a:schemeClr val="tx1"/>
                        </a:solidFill>
                        <a:effectLst/>
                        <a:latin typeface="+mj-lt"/>
                      </a:endParaRPr>
                    </a:p>
                  </a:txBody>
                  <a:tcPr marL="9525" marR="9525" marT="9525" marB="0">
                    <a:noFill/>
                  </a:tcPr>
                </a:tc>
              </a:tr>
              <a:tr h="181601">
                <a:tc>
                  <a:txBody>
                    <a:bodyPr/>
                    <a:lstStyle/>
                    <a:p>
                      <a:pPr algn="ctr" fontAlgn="t"/>
                      <a:r>
                        <a:rPr lang="en-US" sz="1200" u="none" strike="noStrike" dirty="0" smtClean="0">
                          <a:solidFill>
                            <a:schemeClr val="tx1"/>
                          </a:solidFill>
                          <a:effectLst/>
                          <a:latin typeface="+mj-lt"/>
                        </a:rPr>
                        <a:t>11-19/1127</a:t>
                      </a:r>
                      <a:endParaRPr lang="en-US" sz="1200" b="0" i="0" u="none" strike="noStrike" dirty="0">
                        <a:solidFill>
                          <a:schemeClr val="tx1"/>
                        </a:solidFill>
                        <a:effectLst/>
                        <a:latin typeface="+mj-lt"/>
                      </a:endParaRPr>
                    </a:p>
                  </a:txBody>
                  <a:tcPr marL="9525" marR="9525" marT="9525" marB="0">
                    <a:noFill/>
                  </a:tcPr>
                </a:tc>
                <a:tc>
                  <a:txBody>
                    <a:bodyPr/>
                    <a:lstStyle/>
                    <a:p>
                      <a:pPr algn="ctr" fontAlgn="b"/>
                      <a:r>
                        <a:rPr lang="en-US" sz="1200" u="none" strike="noStrike" kern="1200" dirty="0" smtClean="0">
                          <a:solidFill>
                            <a:schemeClr val="tx1"/>
                          </a:solidFill>
                          <a:effectLst/>
                          <a:latin typeface="+mj-lt"/>
                          <a:ea typeface="+mn-ea"/>
                          <a:cs typeface="+mn-cs"/>
                        </a:rPr>
                        <a:t>D4.0-comment-resolution-on-cids-for-27-3-10-7</a:t>
                      </a:r>
                      <a:endParaRPr lang="en-US" sz="1200" u="none" strike="noStrike" kern="1200" dirty="0">
                        <a:solidFill>
                          <a:schemeClr val="tx1"/>
                        </a:solidFill>
                        <a:effectLst/>
                        <a:latin typeface="+mj-lt"/>
                        <a:ea typeface="+mn-ea"/>
                        <a:cs typeface="+mn-cs"/>
                      </a:endParaRPr>
                    </a:p>
                  </a:txBody>
                  <a:tcPr marL="9525" marR="9525" marT="9525" marB="0" anchor="b">
                    <a:noFill/>
                  </a:tcPr>
                </a:tc>
                <a:tc>
                  <a:txBody>
                    <a:bodyPr/>
                    <a:lstStyle/>
                    <a:p>
                      <a:pPr algn="ctr" fontAlgn="t"/>
                      <a:r>
                        <a:rPr lang="en-US" altLang="zh-CN" sz="1200" u="none" strike="noStrike" dirty="0" smtClean="0">
                          <a:solidFill>
                            <a:schemeClr val="tx1"/>
                          </a:solidFill>
                          <a:effectLst/>
                          <a:latin typeface="+mj-lt"/>
                        </a:rPr>
                        <a:t>Jianhan Liu (Mediatek)</a:t>
                      </a:r>
                      <a:endParaRPr lang="en-US" altLang="zh-CN" sz="1200" b="0" i="0" u="none" strike="noStrike" dirty="0">
                        <a:solidFill>
                          <a:schemeClr val="tx1"/>
                        </a:solidFill>
                        <a:effectLst/>
                        <a:latin typeface="+mj-lt"/>
                      </a:endParaRPr>
                    </a:p>
                  </a:txBody>
                  <a:tcPr marL="9525" marR="9525" marT="9525" marB="0">
                    <a:noFill/>
                  </a:tcPr>
                </a:tc>
              </a:tr>
              <a:tr h="257340">
                <a:tc>
                  <a:txBody>
                    <a:bodyPr/>
                    <a:lstStyle/>
                    <a:p>
                      <a:pPr algn="ctr" fontAlgn="b"/>
                      <a:r>
                        <a:rPr lang="en-US" sz="1200" u="none" strike="noStrike" dirty="0" smtClean="0">
                          <a:solidFill>
                            <a:schemeClr val="tx1"/>
                          </a:solidFill>
                          <a:effectLst/>
                          <a:latin typeface="+mj-lt"/>
                        </a:rPr>
                        <a:t>11-19/</a:t>
                      </a:r>
                      <a:r>
                        <a:rPr lang="en-US" sz="1200" b="0" i="0" u="none" strike="noStrike" dirty="0" smtClean="0">
                          <a:solidFill>
                            <a:schemeClr val="tx1"/>
                          </a:solidFill>
                          <a:effectLst/>
                          <a:latin typeface="+mj-lt"/>
                        </a:rPr>
                        <a:t>1225</a:t>
                      </a:r>
                      <a:endParaRPr lang="en-US" sz="1200" b="0" i="0" u="none" strike="noStrike" dirty="0">
                        <a:solidFill>
                          <a:schemeClr val="tx1"/>
                        </a:solidFill>
                        <a:effectLst/>
                        <a:latin typeface="+mj-lt"/>
                      </a:endParaRPr>
                    </a:p>
                  </a:txBody>
                  <a:tcPr marL="9525" marR="9525" marT="9525" marB="0" anchor="b">
                    <a:noFill/>
                  </a:tcPr>
                </a:tc>
                <a:tc>
                  <a:txBody>
                    <a:bodyPr/>
                    <a:lstStyle/>
                    <a:p>
                      <a:pPr algn="ctr" fontAlgn="b"/>
                      <a:r>
                        <a:rPr lang="fr-FR" sz="1200" u="none" strike="noStrike" kern="1200" dirty="0" smtClean="0">
                          <a:solidFill>
                            <a:schemeClr val="tx1"/>
                          </a:solidFill>
                          <a:effectLst/>
                          <a:latin typeface="+mj-lt"/>
                          <a:ea typeface="+mn-ea"/>
                          <a:cs typeface="+mn-cs"/>
                        </a:rPr>
                        <a:t>D4.0 Comment </a:t>
                      </a:r>
                      <a:r>
                        <a:rPr lang="fr-FR" sz="1200" u="none" strike="noStrike" kern="1200" dirty="0" err="1" smtClean="0">
                          <a:solidFill>
                            <a:schemeClr val="tx1"/>
                          </a:solidFill>
                          <a:effectLst/>
                          <a:latin typeface="+mj-lt"/>
                          <a:ea typeface="+mn-ea"/>
                          <a:cs typeface="+mn-cs"/>
                        </a:rPr>
                        <a:t>Resolution</a:t>
                      </a:r>
                      <a:r>
                        <a:rPr lang="fr-FR" sz="1200" u="none" strike="noStrike" kern="1200" dirty="0" smtClean="0">
                          <a:solidFill>
                            <a:schemeClr val="tx1"/>
                          </a:solidFill>
                          <a:effectLst/>
                          <a:latin typeface="+mj-lt"/>
                          <a:ea typeface="+mn-ea"/>
                          <a:cs typeface="+mn-cs"/>
                        </a:rPr>
                        <a:t> - Part 3</a:t>
                      </a:r>
                      <a:endParaRPr lang="fr-FR" sz="1200" u="none" strike="noStrike" kern="1200" dirty="0">
                        <a:solidFill>
                          <a:schemeClr val="tx1"/>
                        </a:solidFill>
                        <a:effectLst/>
                        <a:latin typeface="+mj-lt"/>
                        <a:ea typeface="+mn-ea"/>
                        <a:cs typeface="+mn-cs"/>
                      </a:endParaRPr>
                    </a:p>
                  </a:txBody>
                  <a:tcPr marL="9525" marR="9525" marT="9525" marB="0" anchor="b">
                    <a:noFill/>
                  </a:tcPr>
                </a:tc>
                <a:tc>
                  <a:txBody>
                    <a:bodyPr/>
                    <a:lstStyle/>
                    <a:p>
                      <a:pPr algn="ctr" fontAlgn="t"/>
                      <a:r>
                        <a:rPr lang="en-US" altLang="zh-CN" sz="1200" u="none" strike="noStrike" dirty="0" err="1" smtClean="0">
                          <a:solidFill>
                            <a:schemeClr val="tx1"/>
                          </a:solidFill>
                          <a:effectLst/>
                          <a:latin typeface="+mj-lt"/>
                        </a:rPr>
                        <a:t>Youhan</a:t>
                      </a:r>
                      <a:r>
                        <a:rPr lang="en-US" altLang="zh-CN" sz="1200" u="none" strike="noStrike" dirty="0" smtClean="0">
                          <a:solidFill>
                            <a:schemeClr val="tx1"/>
                          </a:solidFill>
                          <a:effectLst/>
                          <a:latin typeface="+mj-lt"/>
                        </a:rPr>
                        <a:t> Kim (Qualcomm)</a:t>
                      </a:r>
                      <a:endParaRPr lang="en-US" altLang="zh-CN" sz="1200" b="0" i="0" u="none" strike="noStrike" dirty="0">
                        <a:solidFill>
                          <a:schemeClr val="tx1"/>
                        </a:solidFill>
                        <a:effectLst/>
                        <a:latin typeface="+mj-lt"/>
                      </a:endParaRPr>
                    </a:p>
                  </a:txBody>
                  <a:tcPr marL="9525" marR="9525" marT="9525" marB="0" anchor="b">
                    <a:noFill/>
                  </a:tcPr>
                </a:tc>
              </a:tr>
              <a:tr h="274965">
                <a:tc>
                  <a:txBody>
                    <a:bodyPr/>
                    <a:lstStyle/>
                    <a:p>
                      <a:pPr algn="ctr" fontAlgn="t"/>
                      <a:r>
                        <a:rPr lang="en-US" sz="1200" u="none" strike="noStrike" dirty="0" smtClean="0">
                          <a:solidFill>
                            <a:schemeClr val="tx1"/>
                          </a:solidFill>
                          <a:effectLst/>
                          <a:latin typeface="+mj-lt"/>
                        </a:rPr>
                        <a:t>11-19/</a:t>
                      </a:r>
                      <a:r>
                        <a:rPr lang="en-US" sz="1200" b="0" i="0" u="none" strike="noStrike" dirty="0" smtClean="0">
                          <a:solidFill>
                            <a:schemeClr val="tx1"/>
                          </a:solidFill>
                          <a:effectLst/>
                          <a:latin typeface="+mj-lt"/>
                        </a:rPr>
                        <a:t>1226</a:t>
                      </a:r>
                      <a:endParaRPr lang="en-US" sz="1200" b="0" i="0" u="none" strike="noStrike" dirty="0">
                        <a:solidFill>
                          <a:schemeClr val="tx1"/>
                        </a:solidFill>
                        <a:effectLst/>
                        <a:latin typeface="+mj-lt"/>
                      </a:endParaRPr>
                    </a:p>
                  </a:txBody>
                  <a:tcPr marL="9525" marR="9525" marT="9525" marB="0">
                    <a:noFill/>
                  </a:tcPr>
                </a:tc>
                <a:tc>
                  <a:txBody>
                    <a:bodyPr/>
                    <a:lstStyle/>
                    <a:p>
                      <a:pPr algn="ctr" fontAlgn="b"/>
                      <a:r>
                        <a:rPr lang="fr-FR" sz="1200" u="none" strike="noStrike" kern="1200" dirty="0">
                          <a:solidFill>
                            <a:schemeClr val="tx1"/>
                          </a:solidFill>
                          <a:effectLst/>
                          <a:latin typeface="+mj-lt"/>
                          <a:ea typeface="+mn-ea"/>
                          <a:cs typeface="+mn-cs"/>
                        </a:rPr>
                        <a:t>D4.0 Comment Resolution - Part </a:t>
                      </a:r>
                      <a:r>
                        <a:rPr lang="fr-FR" sz="1200" u="none" strike="noStrike" kern="1200" dirty="0" smtClean="0">
                          <a:solidFill>
                            <a:schemeClr val="tx1"/>
                          </a:solidFill>
                          <a:effectLst/>
                          <a:latin typeface="+mj-lt"/>
                          <a:ea typeface="+mn-ea"/>
                          <a:cs typeface="+mn-cs"/>
                        </a:rPr>
                        <a:t>4</a:t>
                      </a:r>
                      <a:endParaRPr lang="fr-FR" sz="1200" u="none" strike="noStrike" kern="1200" dirty="0">
                        <a:solidFill>
                          <a:schemeClr val="tx1"/>
                        </a:solidFill>
                        <a:effectLst/>
                        <a:latin typeface="+mj-lt"/>
                        <a:ea typeface="+mn-ea"/>
                        <a:cs typeface="+mn-cs"/>
                      </a:endParaRPr>
                    </a:p>
                  </a:txBody>
                  <a:tcPr marL="9525" marR="9525" marT="9525" marB="0" anchor="b">
                    <a:noFill/>
                  </a:tcPr>
                </a:tc>
                <a:tc>
                  <a:txBody>
                    <a:bodyPr/>
                    <a:lstStyle/>
                    <a:p>
                      <a:pPr algn="ctr" fontAlgn="t"/>
                      <a:r>
                        <a:rPr lang="en-US" altLang="zh-CN" sz="1200" u="none" strike="noStrike" dirty="0" err="1" smtClean="0">
                          <a:solidFill>
                            <a:schemeClr val="tx1"/>
                          </a:solidFill>
                          <a:effectLst/>
                          <a:latin typeface="+mj-lt"/>
                        </a:rPr>
                        <a:t>Youhan</a:t>
                      </a:r>
                      <a:r>
                        <a:rPr lang="en-US" altLang="zh-CN" sz="1200" u="none" strike="noStrike" dirty="0" smtClean="0">
                          <a:solidFill>
                            <a:schemeClr val="tx1"/>
                          </a:solidFill>
                          <a:effectLst/>
                          <a:latin typeface="+mj-lt"/>
                        </a:rPr>
                        <a:t> Kim (Qualcomm)</a:t>
                      </a:r>
                      <a:endParaRPr lang="en-US" altLang="zh-CN" sz="1200" b="0" i="0" u="none" strike="noStrike" dirty="0">
                        <a:solidFill>
                          <a:schemeClr val="tx1"/>
                        </a:solidFill>
                        <a:effectLst/>
                        <a:latin typeface="+mj-lt"/>
                      </a:endParaRPr>
                    </a:p>
                  </a:txBody>
                  <a:tcPr marL="9525" marR="9525" marT="9525" marB="0">
                    <a:noFill/>
                  </a:tcPr>
                </a:tc>
              </a:tr>
              <a:tr h="257340">
                <a:tc>
                  <a:txBody>
                    <a:bodyPr/>
                    <a:lstStyle/>
                    <a:p>
                      <a:pPr marL="0" algn="ctr" defTabSz="914400" rtl="0" eaLnBrk="1" fontAlgn="b" latinLnBrk="0" hangingPunct="1"/>
                      <a:r>
                        <a:rPr lang="en-US" sz="1200" u="none" strike="noStrike" dirty="0" smtClean="0">
                          <a:solidFill>
                            <a:schemeClr val="tx1"/>
                          </a:solidFill>
                          <a:effectLst/>
                          <a:latin typeface="+mj-lt"/>
                        </a:rPr>
                        <a:t>11-19/</a:t>
                      </a:r>
                      <a:r>
                        <a:rPr lang="en-US" altLang="zh-CN" sz="1200" u="none" strike="noStrike" dirty="0" smtClean="0">
                          <a:solidFill>
                            <a:schemeClr val="tx1"/>
                          </a:solidFill>
                          <a:effectLst/>
                          <a:latin typeface="+mj-lt"/>
                        </a:rPr>
                        <a:t>1227</a:t>
                      </a:r>
                      <a:endParaRPr lang="en-US" altLang="zh-CN" sz="1200" u="none" strike="noStrike" kern="1200" dirty="0">
                        <a:solidFill>
                          <a:schemeClr val="tx1"/>
                        </a:solidFill>
                        <a:effectLst/>
                        <a:latin typeface="+mj-lt"/>
                        <a:ea typeface="+mn-ea"/>
                        <a:cs typeface="+mn-cs"/>
                      </a:endParaRPr>
                    </a:p>
                  </a:txBody>
                  <a:tcPr marL="9525" marR="9525" marT="9525" marB="0" anchor="ctr">
                    <a:noFill/>
                  </a:tcPr>
                </a:tc>
                <a:tc>
                  <a:txBody>
                    <a:bodyPr/>
                    <a:lstStyle/>
                    <a:p>
                      <a:pPr algn="ctr" fontAlgn="b"/>
                      <a:r>
                        <a:rPr lang="fr-FR" sz="1200" u="none" strike="noStrike" kern="1200" dirty="0">
                          <a:solidFill>
                            <a:schemeClr val="tx1"/>
                          </a:solidFill>
                          <a:effectLst/>
                          <a:latin typeface="+mj-lt"/>
                          <a:ea typeface="+mn-ea"/>
                          <a:cs typeface="+mn-cs"/>
                        </a:rPr>
                        <a:t>D4.0 Comment Resolution - Part </a:t>
                      </a:r>
                      <a:r>
                        <a:rPr lang="fr-FR" sz="1200" u="none" strike="noStrike" kern="1200" dirty="0" smtClean="0">
                          <a:solidFill>
                            <a:schemeClr val="tx1"/>
                          </a:solidFill>
                          <a:effectLst/>
                          <a:latin typeface="+mj-lt"/>
                          <a:ea typeface="+mn-ea"/>
                          <a:cs typeface="+mn-cs"/>
                        </a:rPr>
                        <a:t>5</a:t>
                      </a:r>
                      <a:endParaRPr lang="fr-FR" sz="1200" u="none" strike="noStrike" kern="1200" dirty="0">
                        <a:solidFill>
                          <a:schemeClr val="tx1"/>
                        </a:solidFill>
                        <a:effectLst/>
                        <a:latin typeface="+mj-lt"/>
                        <a:ea typeface="+mn-ea"/>
                        <a:cs typeface="+mn-cs"/>
                      </a:endParaRPr>
                    </a:p>
                  </a:txBody>
                  <a:tcPr marL="9525" marR="9525" marT="9525" marB="0" anchor="b">
                    <a:noFill/>
                  </a:tcPr>
                </a:tc>
                <a:tc>
                  <a:txBody>
                    <a:bodyPr/>
                    <a:lstStyle/>
                    <a:p>
                      <a:pPr algn="ctr" fontAlgn="t"/>
                      <a:r>
                        <a:rPr lang="en-US" altLang="zh-CN" sz="1200" u="none" strike="noStrike" dirty="0" err="1" smtClean="0">
                          <a:solidFill>
                            <a:schemeClr val="tx1"/>
                          </a:solidFill>
                          <a:effectLst/>
                          <a:latin typeface="+mj-lt"/>
                        </a:rPr>
                        <a:t>Youhan</a:t>
                      </a:r>
                      <a:r>
                        <a:rPr lang="en-US" altLang="zh-CN" sz="1200" u="none" strike="noStrike" dirty="0" smtClean="0">
                          <a:solidFill>
                            <a:schemeClr val="tx1"/>
                          </a:solidFill>
                          <a:effectLst/>
                          <a:latin typeface="+mj-lt"/>
                        </a:rPr>
                        <a:t> Kim (Qualcomm)</a:t>
                      </a:r>
                      <a:endParaRPr lang="en-US" altLang="zh-CN" sz="1200" b="0" i="0" u="none" strike="noStrike" dirty="0">
                        <a:solidFill>
                          <a:schemeClr val="tx1"/>
                        </a:solidFill>
                        <a:effectLst/>
                        <a:latin typeface="+mj-lt"/>
                      </a:endParaRPr>
                    </a:p>
                  </a:txBody>
                  <a:tcPr marL="9525" marR="9525" marT="9525" marB="0" anchor="ctr">
                    <a:noFill/>
                  </a:tcPr>
                </a:tc>
              </a:tr>
              <a:tr h="216789">
                <a:tc>
                  <a:txBody>
                    <a:bodyPr/>
                    <a:lstStyle/>
                    <a:p>
                      <a:pPr marL="0" algn="ctr" defTabSz="914400" rtl="0" eaLnBrk="1" fontAlgn="b" latinLnBrk="0" hangingPunct="1"/>
                      <a:r>
                        <a:rPr lang="en-US" sz="1200" u="none" strike="noStrike" dirty="0" smtClean="0">
                          <a:solidFill>
                            <a:schemeClr val="tx1"/>
                          </a:solidFill>
                          <a:effectLst/>
                          <a:latin typeface="+mj-lt"/>
                        </a:rPr>
                        <a:t>11-19/</a:t>
                      </a:r>
                      <a:r>
                        <a:rPr lang="en-US" altLang="zh-CN" sz="1200" u="none" strike="noStrike" kern="1200" dirty="0" smtClean="0">
                          <a:solidFill>
                            <a:schemeClr val="tx1"/>
                          </a:solidFill>
                          <a:effectLst/>
                          <a:latin typeface="+mj-lt"/>
                          <a:ea typeface="+mn-ea"/>
                          <a:cs typeface="+mn-cs"/>
                        </a:rPr>
                        <a:t>422</a:t>
                      </a:r>
                      <a:endParaRPr lang="en-US" altLang="zh-CN" sz="1200" u="none" strike="noStrike" kern="1200" dirty="0">
                        <a:solidFill>
                          <a:schemeClr val="tx1"/>
                        </a:solidFill>
                        <a:effectLst/>
                        <a:latin typeface="+mj-lt"/>
                        <a:ea typeface="+mn-ea"/>
                        <a:cs typeface="+mn-cs"/>
                      </a:endParaRPr>
                    </a:p>
                  </a:txBody>
                  <a:tcPr marL="9525" marR="9525" marT="9525" marB="0" anchor="ctr">
                    <a:noFill/>
                  </a:tcPr>
                </a:tc>
                <a:tc>
                  <a:txBody>
                    <a:bodyPr/>
                    <a:lstStyle/>
                    <a:p>
                      <a:pPr marL="0" algn="ctr" defTabSz="914400" rtl="0" eaLnBrk="1" fontAlgn="b" latinLnBrk="0" hangingPunct="1"/>
                      <a:r>
                        <a:rPr lang="en-US" altLang="zh-CN" sz="1200" u="none" strike="noStrike" kern="1200" dirty="0" smtClean="0">
                          <a:solidFill>
                            <a:schemeClr val="tx1"/>
                          </a:solidFill>
                          <a:effectLst/>
                          <a:latin typeface="+mj-lt"/>
                          <a:ea typeface="+mn-ea"/>
                          <a:cs typeface="+mn-cs"/>
                        </a:rPr>
                        <a:t>cr-cid-21497-21501-21502</a:t>
                      </a:r>
                      <a:endParaRPr lang="fr-FR" sz="1200" u="none" strike="noStrike" kern="1200" dirty="0">
                        <a:solidFill>
                          <a:schemeClr val="tx1"/>
                        </a:solidFill>
                        <a:effectLst/>
                        <a:latin typeface="+mj-lt"/>
                        <a:ea typeface="+mn-ea"/>
                        <a:cs typeface="+mn-cs"/>
                      </a:endParaRPr>
                    </a:p>
                  </a:txBody>
                  <a:tcPr marL="9525" marR="9525" marT="9525" marB="0" anchor="b">
                    <a:noFill/>
                  </a:tcPr>
                </a:tc>
                <a:tc>
                  <a:txBody>
                    <a:bodyPr/>
                    <a:lstStyle/>
                    <a:p>
                      <a:pPr algn="ctr" fontAlgn="t"/>
                      <a:r>
                        <a:rPr lang="en-US" altLang="zh-CN" sz="1200" b="0" i="0" u="none" strike="noStrike" dirty="0" err="1" smtClean="0">
                          <a:solidFill>
                            <a:schemeClr val="tx1"/>
                          </a:solidFill>
                          <a:effectLst/>
                          <a:latin typeface="+mj-lt"/>
                        </a:rPr>
                        <a:t>Xiaogang</a:t>
                      </a:r>
                      <a:r>
                        <a:rPr lang="en-US" altLang="zh-CN" sz="1200" b="0" i="0" u="none" strike="noStrike" baseline="0" dirty="0" smtClean="0">
                          <a:solidFill>
                            <a:schemeClr val="tx1"/>
                          </a:solidFill>
                          <a:effectLst/>
                          <a:latin typeface="+mj-lt"/>
                        </a:rPr>
                        <a:t> Chen (Intel)</a:t>
                      </a:r>
                      <a:endParaRPr lang="en-US" altLang="zh-CN" sz="1200" b="0" i="0" u="none" strike="noStrike" dirty="0">
                        <a:solidFill>
                          <a:schemeClr val="tx1"/>
                        </a:solidFill>
                        <a:effectLst/>
                        <a:latin typeface="+mj-lt"/>
                      </a:endParaRPr>
                    </a:p>
                  </a:txBody>
                  <a:tcPr marL="9525" marR="9525" marT="9525" marB="0" anchor="ctr">
                    <a:noFill/>
                  </a:tcPr>
                </a:tc>
              </a:tr>
              <a:tr h="382981">
                <a:tc>
                  <a:txBody>
                    <a:bodyPr/>
                    <a:lstStyle/>
                    <a:p>
                      <a:pPr marL="0" algn="ctr" defTabSz="914400" rtl="0" eaLnBrk="1" fontAlgn="b" latinLnBrk="0" hangingPunct="1"/>
                      <a:r>
                        <a:rPr lang="en-US" altLang="zh-CN" sz="1200" u="none" strike="noStrike" kern="1200" dirty="0" smtClean="0">
                          <a:solidFill>
                            <a:schemeClr val="tx1"/>
                          </a:solidFill>
                          <a:effectLst/>
                          <a:latin typeface="+mn-lt"/>
                          <a:ea typeface="+mn-ea"/>
                          <a:cs typeface="+mn-cs"/>
                        </a:rPr>
                        <a:t>11-19/1188</a:t>
                      </a:r>
                    </a:p>
                  </a:txBody>
                  <a:tcPr marL="9525" marR="9525" marT="9525" marB="0" anchor="ctr">
                    <a:noFill/>
                  </a:tcPr>
                </a:tc>
                <a:tc>
                  <a:txBody>
                    <a:bodyPr/>
                    <a:lstStyle/>
                    <a:p>
                      <a:pPr marL="0" algn="ctr" defTabSz="914400" rtl="0" eaLnBrk="1" fontAlgn="b" latinLnBrk="0" hangingPunct="1"/>
                      <a:r>
                        <a:rPr lang="en-US" sz="1200" u="none" strike="noStrike" kern="1200" dirty="0" smtClean="0">
                          <a:solidFill>
                            <a:schemeClr val="tx1"/>
                          </a:solidFill>
                          <a:effectLst/>
                          <a:latin typeface="+mn-lt"/>
                          <a:ea typeface="+mn-ea"/>
                          <a:cs typeface="+mn-cs"/>
                        </a:rPr>
                        <a:t>CR-Misc.-PHY</a:t>
                      </a:r>
                      <a:endParaRPr lang="en-US" sz="1200" u="none" strike="noStrike" kern="1200" dirty="0">
                        <a:solidFill>
                          <a:schemeClr val="tx1"/>
                        </a:solidFill>
                        <a:effectLst/>
                        <a:latin typeface="+mn-lt"/>
                        <a:ea typeface="+mn-ea"/>
                        <a:cs typeface="+mn-cs"/>
                      </a:endParaRPr>
                    </a:p>
                  </a:txBody>
                  <a:tcPr marL="9525" marR="9525" marT="9525" marB="0" anchor="ctr">
                    <a:noFill/>
                  </a:tcPr>
                </a:tc>
                <a:tc>
                  <a:txBody>
                    <a:bodyPr/>
                    <a:lstStyle/>
                    <a:p>
                      <a:pPr marL="0" algn="ctr" defTabSz="914400" rtl="0" eaLnBrk="1" fontAlgn="b" latinLnBrk="0" hangingPunct="1"/>
                      <a:r>
                        <a:rPr lang="en-US" sz="1200" b="0" i="0" kern="1200" dirty="0" smtClean="0">
                          <a:solidFill>
                            <a:schemeClr val="tx1"/>
                          </a:solidFill>
                          <a:effectLst/>
                          <a:latin typeface="+mn-lt"/>
                          <a:ea typeface="+mn-ea"/>
                          <a:cs typeface="+mn-cs"/>
                        </a:rPr>
                        <a:t>Ron Porat (Broadcom)</a:t>
                      </a:r>
                      <a:endParaRPr lang="en-US" sz="1200" u="none" strike="noStrike" kern="1200" dirty="0">
                        <a:solidFill>
                          <a:srgbClr val="FFC000"/>
                        </a:solidFill>
                        <a:effectLst/>
                        <a:latin typeface="+mn-lt"/>
                        <a:ea typeface="+mn-ea"/>
                        <a:cs typeface="+mn-cs"/>
                      </a:endParaRPr>
                    </a:p>
                  </a:txBody>
                  <a:tcPr marL="9525" marR="9525" marT="9525" marB="0" anchor="ctr">
                    <a:noFill/>
                  </a:tcPr>
                </a:tc>
              </a:tr>
            </a:tbl>
          </a:graphicData>
        </a:graphic>
      </p:graphicFrame>
    </p:spTree>
    <p:extLst>
      <p:ext uri="{BB962C8B-B14F-4D97-AF65-F5344CB8AC3E}">
        <p14:creationId xmlns:p14="http://schemas.microsoft.com/office/powerpoint/2010/main" val="2133600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smtClean="0">
                <a:latin typeface="Arial" pitchFamily="34" charset="0"/>
              </a:rPr>
              <a:t>Vienna, Austria</a:t>
            </a:r>
          </a:p>
          <a:p>
            <a:pPr algn="ctr">
              <a:lnSpc>
                <a:spcPct val="90000"/>
              </a:lnSpc>
              <a:buFontTx/>
              <a:buNone/>
            </a:pPr>
            <a:r>
              <a:rPr lang="en-US" altLang="en-US" sz="3200" dirty="0" smtClean="0">
                <a:latin typeface="Arial" pitchFamily="34" charset="0"/>
              </a:rPr>
              <a:t>July 14-19, 2019</a:t>
            </a:r>
          </a:p>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942566"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1"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59111</TotalTime>
  <Words>1132</Words>
  <Application>Microsoft Office PowerPoint</Application>
  <PresentationFormat>On-screen Show (4:3)</PresentationFormat>
  <Paragraphs>225</Paragraphs>
  <Slides>13</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3" baseType="lpstr">
      <vt:lpstr>Monotype Sorts</vt:lpstr>
      <vt:lpstr>MS PGothic</vt:lpstr>
      <vt:lpstr>MS PGothic</vt:lpstr>
      <vt:lpstr>SimSun</vt:lpstr>
      <vt:lpstr>Arial</vt:lpstr>
      <vt:lpstr>Arial Black</vt:lpstr>
      <vt:lpstr>Calibri</vt:lpstr>
      <vt:lpstr>Times New Roman</vt:lpstr>
      <vt:lpstr>802-11-Submission</vt:lpstr>
      <vt:lpstr>Document</vt:lpstr>
      <vt:lpstr>PowerPoint Presentation</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Agenda items for PHY Adhoc</vt:lpstr>
      <vt:lpstr>Unresolved comments</vt:lpstr>
      <vt:lpstr>PHY Adhoc Time Slots</vt:lpstr>
      <vt:lpstr>PHY Submissions</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Jianhan Liu</cp:lastModifiedBy>
  <cp:revision>2753</cp:revision>
  <cp:lastPrinted>1998-02-10T13:28:06Z</cp:lastPrinted>
  <dcterms:created xsi:type="dcterms:W3CDTF">2007-04-17T18:10:23Z</dcterms:created>
  <dcterms:modified xsi:type="dcterms:W3CDTF">2019-07-16T07:19:26Z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