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82" r:id="rId3"/>
    <p:sldId id="273" r:id="rId4"/>
    <p:sldId id="274" r:id="rId5"/>
    <p:sldId id="279" r:id="rId6"/>
    <p:sldId id="276" r:id="rId7"/>
    <p:sldId id="275" r:id="rId8"/>
    <p:sldId id="280" r:id="rId9"/>
    <p:sldId id="277" r:id="rId10"/>
    <p:sldId id="278" r:id="rId11"/>
    <p:sldId id="281" r:id="rId12"/>
    <p:sldId id="28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AE690"/>
    <a:srgbClr val="FD9491"/>
    <a:srgbClr val="DFB7D9"/>
    <a:srgbClr val="C2C2FE"/>
    <a:srgbClr val="1E1EFA"/>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71"/>
    <p:restoredTop sz="94643"/>
  </p:normalViewPr>
  <p:slideViewPr>
    <p:cSldViewPr>
      <p:cViewPr varScale="1">
        <p:scale>
          <a:sx n="120" d="100"/>
          <a:sy n="120" d="100"/>
        </p:scale>
        <p:origin x="416"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4" d="100"/>
          <a:sy n="94" d="100"/>
        </p:scale>
        <p:origin x="3664" y="2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 IEEE 802.11-19/1266r0</a:t>
            </a:r>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July 2019</a:t>
            </a:r>
          </a:p>
        </p:txBody>
      </p:sp>
      <p:sp>
        <p:nvSpPr>
          <p:cNvPr id="3076" name="Rectangle 4"/>
          <p:cNvSpPr>
            <a:spLocks noGrp="1" noChangeArrowheads="1"/>
          </p:cNvSpPr>
          <p:nvPr>
            <p:ph type="ftr" sz="quarter" idx="2"/>
          </p:nvPr>
        </p:nvSpPr>
        <p:spPr bwMode="auto">
          <a:xfrm>
            <a:off x="5492703" y="8982075"/>
            <a:ext cx="8255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Norman Finn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81158" y="79930"/>
            <a:ext cx="1881542"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dirty="0"/>
              <a:t>doc.: IEEE 802.11-19/1266r0</a:t>
            </a:r>
          </a:p>
          <a:p>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July 2019</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994526" y="8985250"/>
            <a:ext cx="12872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a:t>Norman Finn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a:t>July 2019</a:t>
            </a:r>
            <a:endParaRPr lang="en-US" dirty="0"/>
          </a:p>
        </p:txBody>
      </p:sp>
      <p:sp>
        <p:nvSpPr>
          <p:cNvPr id="5" name="Footer Placeholder 4"/>
          <p:cNvSpPr>
            <a:spLocks noGrp="1"/>
          </p:cNvSpPr>
          <p:nvPr>
            <p:ph type="ftr" sz="quarter" idx="11"/>
          </p:nvPr>
        </p:nvSpPr>
        <p:spPr/>
        <p:txBody>
          <a:bodyPr/>
          <a:lstStyle>
            <a:lvl1pPr>
              <a:defRPr/>
            </a:lvl1pPr>
          </a:lstStyle>
          <a:p>
            <a:r>
              <a:rPr lang="en-US"/>
              <a:t>Norman Finn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July 2019</a:t>
            </a:r>
          </a:p>
        </p:txBody>
      </p:sp>
      <p:sp>
        <p:nvSpPr>
          <p:cNvPr id="5" name="Footer Placeholder 4"/>
          <p:cNvSpPr>
            <a:spLocks noGrp="1"/>
          </p:cNvSpPr>
          <p:nvPr>
            <p:ph type="ftr" sz="quarter" idx="11"/>
          </p:nvPr>
        </p:nvSpPr>
        <p:spPr/>
        <p:txBody>
          <a:bodyPr/>
          <a:lstStyle>
            <a:lvl1pPr>
              <a:defRPr/>
            </a:lvl1pPr>
          </a:lstStyle>
          <a:p>
            <a:r>
              <a:rPr lang="en-US"/>
              <a:t>Norman Finn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July 2019</a:t>
            </a:r>
          </a:p>
        </p:txBody>
      </p:sp>
      <p:sp>
        <p:nvSpPr>
          <p:cNvPr id="5" name="Footer Placeholder 4"/>
          <p:cNvSpPr>
            <a:spLocks noGrp="1"/>
          </p:cNvSpPr>
          <p:nvPr>
            <p:ph type="ftr" sz="quarter" idx="11"/>
          </p:nvPr>
        </p:nvSpPr>
        <p:spPr/>
        <p:txBody>
          <a:bodyPr/>
          <a:lstStyle>
            <a:lvl1pPr>
              <a:defRPr/>
            </a:lvl1pPr>
          </a:lstStyle>
          <a:p>
            <a:r>
              <a:rPr lang="en-US"/>
              <a:t>Norman Finn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July 2019</a:t>
            </a:r>
          </a:p>
        </p:txBody>
      </p:sp>
      <p:sp>
        <p:nvSpPr>
          <p:cNvPr id="5" name="Footer Placeholder 4"/>
          <p:cNvSpPr>
            <a:spLocks noGrp="1"/>
          </p:cNvSpPr>
          <p:nvPr>
            <p:ph type="ftr" sz="quarter" idx="11"/>
          </p:nvPr>
        </p:nvSpPr>
        <p:spPr/>
        <p:txBody>
          <a:bodyPr/>
          <a:lstStyle>
            <a:lvl1pPr>
              <a:defRPr/>
            </a:lvl1pPr>
          </a:lstStyle>
          <a:p>
            <a:r>
              <a:rPr lang="en-US"/>
              <a:t>Norman Finn</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July 2019</a:t>
            </a:r>
          </a:p>
        </p:txBody>
      </p:sp>
      <p:sp>
        <p:nvSpPr>
          <p:cNvPr id="5" name="Footer Placeholder 4"/>
          <p:cNvSpPr>
            <a:spLocks noGrp="1"/>
          </p:cNvSpPr>
          <p:nvPr>
            <p:ph type="ftr" sz="quarter" idx="11"/>
          </p:nvPr>
        </p:nvSpPr>
        <p:spPr/>
        <p:txBody>
          <a:bodyPr/>
          <a:lstStyle>
            <a:lvl1pPr>
              <a:defRPr/>
            </a:lvl1pPr>
          </a:lstStyle>
          <a:p>
            <a:r>
              <a:rPr lang="en-US"/>
              <a:t>Norman Finn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July 2019</a:t>
            </a:r>
          </a:p>
        </p:txBody>
      </p:sp>
      <p:sp>
        <p:nvSpPr>
          <p:cNvPr id="6" name="Footer Placeholder 5"/>
          <p:cNvSpPr>
            <a:spLocks noGrp="1"/>
          </p:cNvSpPr>
          <p:nvPr>
            <p:ph type="ftr" sz="quarter" idx="11"/>
          </p:nvPr>
        </p:nvSpPr>
        <p:spPr/>
        <p:txBody>
          <a:bodyPr/>
          <a:lstStyle>
            <a:lvl1pPr>
              <a:defRPr/>
            </a:lvl1pPr>
          </a:lstStyle>
          <a:p>
            <a:r>
              <a:rPr lang="en-US"/>
              <a:t>Norman Finn</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July 2019</a:t>
            </a:r>
          </a:p>
        </p:txBody>
      </p:sp>
      <p:sp>
        <p:nvSpPr>
          <p:cNvPr id="8" name="Footer Placeholder 7"/>
          <p:cNvSpPr>
            <a:spLocks noGrp="1"/>
          </p:cNvSpPr>
          <p:nvPr>
            <p:ph type="ftr" sz="quarter" idx="11"/>
          </p:nvPr>
        </p:nvSpPr>
        <p:spPr/>
        <p:txBody>
          <a:bodyPr/>
          <a:lstStyle>
            <a:lvl1pPr>
              <a:defRPr/>
            </a:lvl1pPr>
          </a:lstStyle>
          <a:p>
            <a:r>
              <a:rPr lang="en-US"/>
              <a:t>Norman Finn</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July 2019</a:t>
            </a:r>
          </a:p>
        </p:txBody>
      </p:sp>
      <p:sp>
        <p:nvSpPr>
          <p:cNvPr id="4" name="Footer Placeholder 3"/>
          <p:cNvSpPr>
            <a:spLocks noGrp="1"/>
          </p:cNvSpPr>
          <p:nvPr>
            <p:ph type="ftr" sz="quarter" idx="11"/>
          </p:nvPr>
        </p:nvSpPr>
        <p:spPr/>
        <p:txBody>
          <a:bodyPr/>
          <a:lstStyle>
            <a:lvl1pPr>
              <a:defRPr/>
            </a:lvl1pPr>
          </a:lstStyle>
          <a:p>
            <a:r>
              <a:rPr lang="en-US"/>
              <a:t>Norman Finn</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July 2019</a:t>
            </a:r>
          </a:p>
        </p:txBody>
      </p:sp>
      <p:sp>
        <p:nvSpPr>
          <p:cNvPr id="3" name="Footer Placeholder 2"/>
          <p:cNvSpPr>
            <a:spLocks noGrp="1"/>
          </p:cNvSpPr>
          <p:nvPr>
            <p:ph type="ftr" sz="quarter" idx="11"/>
          </p:nvPr>
        </p:nvSpPr>
        <p:spPr/>
        <p:txBody>
          <a:bodyPr/>
          <a:lstStyle>
            <a:lvl1pPr>
              <a:defRPr/>
            </a:lvl1pPr>
          </a:lstStyle>
          <a:p>
            <a:r>
              <a:rPr lang="en-US"/>
              <a:t>Norman Finn</a:t>
            </a:r>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July 2019</a:t>
            </a:r>
          </a:p>
        </p:txBody>
      </p:sp>
      <p:sp>
        <p:nvSpPr>
          <p:cNvPr id="6" name="Footer Placeholder 5"/>
          <p:cNvSpPr>
            <a:spLocks noGrp="1"/>
          </p:cNvSpPr>
          <p:nvPr>
            <p:ph type="ftr" sz="quarter" idx="11"/>
          </p:nvPr>
        </p:nvSpPr>
        <p:spPr/>
        <p:txBody>
          <a:bodyPr/>
          <a:lstStyle>
            <a:lvl1pPr>
              <a:defRPr/>
            </a:lvl1pPr>
          </a:lstStyle>
          <a:p>
            <a:r>
              <a:rPr lang="en-US"/>
              <a:t>Norman Finn</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July 2019</a:t>
            </a:r>
          </a:p>
        </p:txBody>
      </p:sp>
      <p:sp>
        <p:nvSpPr>
          <p:cNvPr id="6" name="Footer Placeholder 5"/>
          <p:cNvSpPr>
            <a:spLocks noGrp="1"/>
          </p:cNvSpPr>
          <p:nvPr>
            <p:ph type="ftr" sz="quarter" idx="11"/>
          </p:nvPr>
        </p:nvSpPr>
        <p:spPr/>
        <p:txBody>
          <a:bodyPr/>
          <a:lstStyle>
            <a:lvl1pPr>
              <a:defRPr/>
            </a:lvl1pPr>
          </a:lstStyle>
          <a:p>
            <a:r>
              <a:rPr lang="en-US"/>
              <a:t>Norman Finn</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July 2019</a:t>
            </a:r>
            <a:endParaRPr lang="en-US" dirty="0"/>
          </a:p>
        </p:txBody>
      </p:sp>
      <p:sp>
        <p:nvSpPr>
          <p:cNvPr id="1029" name="Rectangle 5"/>
          <p:cNvSpPr>
            <a:spLocks noGrp="1" noChangeArrowheads="1"/>
          </p:cNvSpPr>
          <p:nvPr>
            <p:ph type="ftr" sz="quarter" idx="3"/>
          </p:nvPr>
        </p:nvSpPr>
        <p:spPr bwMode="auto">
          <a:xfrm>
            <a:off x="7012159" y="6475413"/>
            <a:ext cx="1531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t>Norman Finn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802.11-19/1266r0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a:t>July 2019</a:t>
            </a:r>
            <a:endParaRPr lang="en-US" dirty="0"/>
          </a:p>
        </p:txBody>
      </p:sp>
      <p:sp>
        <p:nvSpPr>
          <p:cNvPr id="7" name="Footer Placeholder 4"/>
          <p:cNvSpPr>
            <a:spLocks noGrp="1"/>
          </p:cNvSpPr>
          <p:nvPr>
            <p:ph type="ftr" sz="quarter" idx="11"/>
          </p:nvPr>
        </p:nvSpPr>
        <p:spPr>
          <a:xfrm>
            <a:off x="7718378" y="6475413"/>
            <a:ext cx="825547" cy="184666"/>
          </a:xfrm>
        </p:spPr>
        <p:txBody>
          <a:bodyPr/>
          <a:lstStyle/>
          <a:p>
            <a:r>
              <a:rPr lang="en-US" dirty="0"/>
              <a:t>Norman Finn</a:t>
            </a:r>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dirty="0">
                <a:solidFill>
                  <a:schemeClr val="tx1"/>
                </a:solidFill>
              </a:rPr>
              <a:t>Wireless + TSN = Part of the Picture</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2019-07-15</a:t>
            </a:r>
          </a:p>
        </p:txBody>
      </p:sp>
      <p:graphicFrame>
        <p:nvGraphicFramePr>
          <p:cNvPr id="30731" name="Object 11"/>
          <p:cNvGraphicFramePr>
            <a:graphicFrameLocks noChangeAspect="1"/>
          </p:cNvGraphicFramePr>
          <p:nvPr>
            <p:extLst>
              <p:ext uri="{D42A27DB-BD31-4B8C-83A1-F6EECF244321}">
                <p14:modId xmlns:p14="http://schemas.microsoft.com/office/powerpoint/2010/main" val="2497566901"/>
              </p:ext>
            </p:extLst>
          </p:nvPr>
        </p:nvGraphicFramePr>
        <p:xfrm>
          <a:off x="760413" y="3260725"/>
          <a:ext cx="7050087" cy="2346325"/>
        </p:xfrm>
        <a:graphic>
          <a:graphicData uri="http://schemas.openxmlformats.org/presentationml/2006/ole">
            <mc:AlternateContent xmlns:mc="http://schemas.openxmlformats.org/markup-compatibility/2006">
              <mc:Choice xmlns:v="urn:schemas-microsoft-com:vml" Requires="v">
                <p:oleObj spid="_x0000_s31003"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srcRect/>
                      <a:stretch>
                        <a:fillRect/>
                      </a:stretch>
                    </p:blipFill>
                    <p:spPr bwMode="auto">
                      <a:xfrm>
                        <a:off x="760413" y="3260725"/>
                        <a:ext cx="7050087" cy="234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8FDE4-E049-9741-BB1C-F79AEADBFB99}"/>
              </a:ext>
            </a:extLst>
          </p:cNvPr>
          <p:cNvSpPr>
            <a:spLocks noGrp="1"/>
          </p:cNvSpPr>
          <p:nvPr>
            <p:ph type="title"/>
          </p:nvPr>
        </p:nvSpPr>
        <p:spPr/>
        <p:txBody>
          <a:bodyPr/>
          <a:lstStyle/>
          <a:p>
            <a:r>
              <a:rPr lang="en-US" dirty="0"/>
              <a:t>Some possible areas of cooperation</a:t>
            </a:r>
          </a:p>
        </p:txBody>
      </p:sp>
      <p:sp>
        <p:nvSpPr>
          <p:cNvPr id="3" name="Content Placeholder 2">
            <a:extLst>
              <a:ext uri="{FF2B5EF4-FFF2-40B4-BE49-F238E27FC236}">
                <a16:creationId xmlns:a16="http://schemas.microsoft.com/office/drawing/2014/main" id="{856F480E-15FB-6D47-A41F-04912BC82C0E}"/>
              </a:ext>
            </a:extLst>
          </p:cNvPr>
          <p:cNvSpPr>
            <a:spLocks noGrp="1"/>
          </p:cNvSpPr>
          <p:nvPr>
            <p:ph idx="1"/>
          </p:nvPr>
        </p:nvSpPr>
        <p:spPr>
          <a:xfrm>
            <a:off x="685800" y="1752600"/>
            <a:ext cx="7772400" cy="4114800"/>
          </a:xfrm>
        </p:spPr>
        <p:txBody>
          <a:bodyPr/>
          <a:lstStyle/>
          <a:p>
            <a:r>
              <a:rPr lang="en-US" dirty="0"/>
              <a:t>Many applications will need both wired and wireless components.  Let us recognize that the problem is end-to-end.</a:t>
            </a:r>
          </a:p>
          <a:p>
            <a:pPr lvl="1"/>
            <a:r>
              <a:rPr lang="en-US" dirty="0"/>
              <a:t>The service must be described in end-to-end terms, and offered that way.</a:t>
            </a:r>
          </a:p>
          <a:p>
            <a:pPr lvl="1"/>
            <a:r>
              <a:rPr lang="en-US" dirty="0">
                <a:solidFill>
                  <a:schemeClr val="accent6">
                    <a:lumMod val="75000"/>
                  </a:schemeClr>
                </a:solidFill>
              </a:rPr>
              <a:t>The application design should not have to know whether it is connected via wires or radios, any more than it has to know, today, whether its IP packets are carried by routers or by bridges.</a:t>
            </a:r>
          </a:p>
          <a:p>
            <a:r>
              <a:rPr lang="en-US" dirty="0"/>
              <a:t>Send/Ack/Resend is a direct latency/loss tradeoff that has not been useful to TSN/DetNet, but is useful for Wireless.</a:t>
            </a:r>
          </a:p>
          <a:p>
            <a:pPr lvl="1"/>
            <a:r>
              <a:rPr lang="en-US" dirty="0"/>
              <a:t>This makes it useful to the end-to-end network, so it needs to be a part of end-to-end solution.</a:t>
            </a:r>
          </a:p>
          <a:p>
            <a:endParaRPr lang="en-US" dirty="0"/>
          </a:p>
        </p:txBody>
      </p:sp>
      <p:sp>
        <p:nvSpPr>
          <p:cNvPr id="4" name="Date Placeholder 3">
            <a:extLst>
              <a:ext uri="{FF2B5EF4-FFF2-40B4-BE49-F238E27FC236}">
                <a16:creationId xmlns:a16="http://schemas.microsoft.com/office/drawing/2014/main" id="{C865E6D1-AF75-0B49-B06D-98E0E1A1A6A5}"/>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93AF9BCB-F429-A943-9309-70304A2EBB9C}"/>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0AE26FEC-536D-024B-A1E5-8DD49E8912E9}"/>
              </a:ext>
            </a:extLst>
          </p:cNvPr>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Tree>
    <p:extLst>
      <p:ext uri="{BB962C8B-B14F-4D97-AF65-F5344CB8AC3E}">
        <p14:creationId xmlns:p14="http://schemas.microsoft.com/office/powerpoint/2010/main" val="603044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9F5C-B0F7-6945-9CD3-A9007C496A26}"/>
              </a:ext>
            </a:extLst>
          </p:cNvPr>
          <p:cNvSpPr>
            <a:spLocks noGrp="1"/>
          </p:cNvSpPr>
          <p:nvPr>
            <p:ph type="title"/>
          </p:nvPr>
        </p:nvSpPr>
        <p:spPr/>
        <p:txBody>
          <a:bodyPr/>
          <a:lstStyle/>
          <a:p>
            <a:r>
              <a:rPr lang="en-US" dirty="0"/>
              <a:t>Some possible areas of cooperation</a:t>
            </a:r>
          </a:p>
        </p:txBody>
      </p:sp>
      <p:sp>
        <p:nvSpPr>
          <p:cNvPr id="3" name="Content Placeholder 2">
            <a:extLst>
              <a:ext uri="{FF2B5EF4-FFF2-40B4-BE49-F238E27FC236}">
                <a16:creationId xmlns:a16="http://schemas.microsoft.com/office/drawing/2014/main" id="{62494E6B-1A79-DF44-9186-B75B5E1293D9}"/>
              </a:ext>
            </a:extLst>
          </p:cNvPr>
          <p:cNvSpPr>
            <a:spLocks noGrp="1"/>
          </p:cNvSpPr>
          <p:nvPr>
            <p:ph idx="1"/>
          </p:nvPr>
        </p:nvSpPr>
        <p:spPr>
          <a:xfrm>
            <a:off x="685800" y="1752600"/>
            <a:ext cx="7772400" cy="4114800"/>
          </a:xfrm>
        </p:spPr>
        <p:txBody>
          <a:bodyPr/>
          <a:lstStyle/>
          <a:p>
            <a:r>
              <a:rPr lang="en-US" dirty="0"/>
              <a:t>Many applications will need both wired and wireless components.  Let us recognize that the problem is end-to-end.</a:t>
            </a:r>
          </a:p>
          <a:p>
            <a:pPr lvl="1"/>
            <a:r>
              <a:rPr lang="en-US" dirty="0"/>
              <a:t>The service must be described in end-to-end terms, and offered that way.</a:t>
            </a:r>
          </a:p>
          <a:p>
            <a:pPr lvl="1"/>
            <a:r>
              <a:rPr lang="en-US" dirty="0">
                <a:solidFill>
                  <a:schemeClr val="accent6">
                    <a:lumMod val="75000"/>
                  </a:schemeClr>
                </a:solidFill>
              </a:rPr>
              <a:t>The application software should not have to know whether it is connected via wires or radios, any more than it has to know, today, whether its IP packets are carried by routers or by bridges.</a:t>
            </a:r>
          </a:p>
          <a:p>
            <a:r>
              <a:rPr lang="en-US" dirty="0"/>
              <a:t>Send/Ack/Resend is a direct latency/loss tradeoff that has not been useful to TSN/DetNet, but is useful for Wireless.</a:t>
            </a:r>
          </a:p>
          <a:p>
            <a:pPr lvl="1"/>
            <a:r>
              <a:rPr lang="en-US" dirty="0"/>
              <a:t>This makes it useful to the end-to-end network, so it needs to be a part of end-to-end solution.</a:t>
            </a:r>
          </a:p>
          <a:p>
            <a:endParaRPr lang="en-US" dirty="0"/>
          </a:p>
        </p:txBody>
      </p:sp>
      <p:sp>
        <p:nvSpPr>
          <p:cNvPr id="4" name="Date Placeholder 3">
            <a:extLst>
              <a:ext uri="{FF2B5EF4-FFF2-40B4-BE49-F238E27FC236}">
                <a16:creationId xmlns:a16="http://schemas.microsoft.com/office/drawing/2014/main" id="{504839C3-0249-CF44-9522-7D782EA4F24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6B05518A-AD87-AA4A-95DA-C2377CBE9882}"/>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198FD329-A2CB-0E45-B838-283BD8A369C4}"/>
              </a:ext>
            </a:extLst>
          </p:cNvPr>
          <p:cNvSpPr>
            <a:spLocks noGrp="1"/>
          </p:cNvSpPr>
          <p:nvPr>
            <p:ph type="sldNum" sz="quarter" idx="12"/>
          </p:nvPr>
        </p:nvSpPr>
        <p:spPr/>
        <p:txBody>
          <a:bodyPr/>
          <a:lstStyle/>
          <a:p>
            <a:r>
              <a:rPr lang="en-US"/>
              <a:t>Slide </a:t>
            </a:r>
            <a:fld id="{303B08C7-0CD1-8846-8502-BF7BB64F440C}" type="slidenum">
              <a:rPr lang="en-US" smtClean="0"/>
              <a:pPr/>
              <a:t>11</a:t>
            </a:fld>
            <a:endParaRPr lang="en-US"/>
          </a:p>
        </p:txBody>
      </p:sp>
    </p:spTree>
    <p:extLst>
      <p:ext uri="{BB962C8B-B14F-4D97-AF65-F5344CB8AC3E}">
        <p14:creationId xmlns:p14="http://schemas.microsoft.com/office/powerpoint/2010/main" val="3688775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78F59-29E2-C54C-AF34-B22647D7058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5EE029-FBA3-8D4A-A2D6-8ED073B99CDB}"/>
              </a:ext>
            </a:extLst>
          </p:cNvPr>
          <p:cNvSpPr>
            <a:spLocks noGrp="1"/>
          </p:cNvSpPr>
          <p:nvPr>
            <p:ph idx="1"/>
          </p:nvPr>
        </p:nvSpPr>
        <p:spPr/>
        <p:txBody>
          <a:bodyPr/>
          <a:lstStyle/>
          <a:p>
            <a:r>
              <a:rPr lang="en-US" dirty="0"/>
              <a:t>TSN/DetNet achieves binary (100% and 0%) goals.</a:t>
            </a:r>
          </a:p>
          <a:p>
            <a:r>
              <a:rPr lang="en-US" dirty="0"/>
              <a:t>TSN/DetNet needs to consider the 99% case, also.</a:t>
            </a:r>
          </a:p>
          <a:p>
            <a:r>
              <a:rPr lang="en-US" dirty="0"/>
              <a:t>802.11 needs to consider the value of the 100% and 0% TSN/DetNet model.</a:t>
            </a:r>
          </a:p>
          <a:p>
            <a:r>
              <a:rPr lang="en-US" dirty="0"/>
              <a:t>We have to work together because:</a:t>
            </a:r>
          </a:p>
          <a:p>
            <a:pPr lvl="1"/>
            <a:r>
              <a:rPr lang="en-US" dirty="0"/>
              <a:t>Each hop affects the next hop.</a:t>
            </a:r>
          </a:p>
          <a:p>
            <a:pPr lvl="1"/>
            <a:r>
              <a:rPr lang="en-US" dirty="0"/>
              <a:t>The applications require end-to-end QoS.</a:t>
            </a:r>
          </a:p>
        </p:txBody>
      </p:sp>
      <p:sp>
        <p:nvSpPr>
          <p:cNvPr id="4" name="Date Placeholder 3">
            <a:extLst>
              <a:ext uri="{FF2B5EF4-FFF2-40B4-BE49-F238E27FC236}">
                <a16:creationId xmlns:a16="http://schemas.microsoft.com/office/drawing/2014/main" id="{827689F2-FA29-2C44-8129-DE9F635C0F45}"/>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12322BF-4543-384A-95D1-844963ADF609}"/>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89C661C0-9D43-B54D-A184-957D637E59C4}"/>
              </a:ext>
            </a:extLst>
          </p:cNvPr>
          <p:cNvSpPr>
            <a:spLocks noGrp="1"/>
          </p:cNvSpPr>
          <p:nvPr>
            <p:ph type="sldNum" sz="quarter" idx="12"/>
          </p:nvPr>
        </p:nvSpPr>
        <p:spPr/>
        <p:txBody>
          <a:bodyPr/>
          <a:lstStyle/>
          <a:p>
            <a:r>
              <a:rPr lang="en-US"/>
              <a:t>Slide </a:t>
            </a:r>
            <a:fld id="{303B08C7-0CD1-8846-8502-BF7BB64F440C}" type="slidenum">
              <a:rPr lang="en-US" smtClean="0"/>
              <a:pPr/>
              <a:t>12</a:t>
            </a:fld>
            <a:endParaRPr lang="en-US"/>
          </a:p>
        </p:txBody>
      </p:sp>
    </p:spTree>
    <p:extLst>
      <p:ext uri="{BB962C8B-B14F-4D97-AF65-F5344CB8AC3E}">
        <p14:creationId xmlns:p14="http://schemas.microsoft.com/office/powerpoint/2010/main" val="341995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849A7-01B3-DC43-95F7-7DF8F59B2E7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7C4E9D2-A688-D343-95F8-C0C78ACC07F5}"/>
              </a:ext>
            </a:extLst>
          </p:cNvPr>
          <p:cNvSpPr>
            <a:spLocks noGrp="1"/>
          </p:cNvSpPr>
          <p:nvPr>
            <p:ph idx="1"/>
          </p:nvPr>
        </p:nvSpPr>
        <p:spPr/>
        <p:txBody>
          <a:bodyPr/>
          <a:lstStyle/>
          <a:p>
            <a:r>
              <a:rPr lang="en-US" dirty="0"/>
              <a:t>We’ve seen the introduction to TSN and DetNet.</a:t>
            </a:r>
          </a:p>
          <a:p>
            <a:r>
              <a:rPr lang="en-US" dirty="0"/>
              <a:t>The applications require </a:t>
            </a:r>
            <a:r>
              <a:rPr lang="en-US" i="1" dirty="0">
                <a:solidFill>
                  <a:schemeClr val="accent6">
                    <a:lumMod val="75000"/>
                  </a:schemeClr>
                </a:solidFill>
              </a:rPr>
              <a:t>end-to-end </a:t>
            </a:r>
            <a:r>
              <a:rPr lang="en-US" dirty="0"/>
              <a:t>QoS guarantees over a wired/wireless/bridged/routed/label switched network.</a:t>
            </a:r>
          </a:p>
          <a:p>
            <a:r>
              <a:rPr lang="en-US" dirty="0"/>
              <a:t>The TSN/DetNet model must expand if it is to include 802.11 media.</a:t>
            </a:r>
          </a:p>
          <a:p>
            <a:r>
              <a:rPr lang="en-US" dirty="0"/>
              <a:t>The 802.11 model must expand if it is to cooperate with wired TSN/DetNet media.</a:t>
            </a:r>
          </a:p>
        </p:txBody>
      </p:sp>
      <p:sp>
        <p:nvSpPr>
          <p:cNvPr id="4" name="Date Placeholder 3">
            <a:extLst>
              <a:ext uri="{FF2B5EF4-FFF2-40B4-BE49-F238E27FC236}">
                <a16:creationId xmlns:a16="http://schemas.microsoft.com/office/drawing/2014/main" id="{FEE8451E-2007-2445-91B8-64AE96BE6511}"/>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477A8C4C-259D-7A4D-AF75-CAD022715598}"/>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EFECC777-AC37-6A4F-9C09-6CA8538DCDA9}"/>
              </a:ext>
            </a:extLst>
          </p:cNvPr>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Tree>
    <p:extLst>
      <p:ext uri="{BB962C8B-B14F-4D97-AF65-F5344CB8AC3E}">
        <p14:creationId xmlns:p14="http://schemas.microsoft.com/office/powerpoint/2010/main" val="400734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16540-7C92-3C44-A0FA-BBF5E1FCCAFD}"/>
              </a:ext>
            </a:extLst>
          </p:cNvPr>
          <p:cNvSpPr>
            <a:spLocks noGrp="1"/>
          </p:cNvSpPr>
          <p:nvPr>
            <p:ph type="title"/>
          </p:nvPr>
        </p:nvSpPr>
        <p:spPr/>
        <p:txBody>
          <a:bodyPr/>
          <a:lstStyle/>
          <a:p>
            <a:r>
              <a:rPr lang="en-US" dirty="0"/>
              <a:t>What does a real-time application require of its network?</a:t>
            </a:r>
          </a:p>
        </p:txBody>
      </p:sp>
      <p:sp>
        <p:nvSpPr>
          <p:cNvPr id="3" name="Content Placeholder 2">
            <a:extLst>
              <a:ext uri="{FF2B5EF4-FFF2-40B4-BE49-F238E27FC236}">
                <a16:creationId xmlns:a16="http://schemas.microsoft.com/office/drawing/2014/main" id="{EEB77FEB-D7AD-E643-B993-5B20259F2B05}"/>
              </a:ext>
            </a:extLst>
          </p:cNvPr>
          <p:cNvSpPr>
            <a:spLocks noGrp="1"/>
          </p:cNvSpPr>
          <p:nvPr>
            <p:ph idx="1"/>
          </p:nvPr>
        </p:nvSpPr>
        <p:spPr>
          <a:xfrm>
            <a:off x="685800" y="1828800"/>
            <a:ext cx="7772400" cy="4114800"/>
          </a:xfrm>
        </p:spPr>
        <p:txBody>
          <a:bodyPr/>
          <a:lstStyle/>
          <a:p>
            <a:pPr marL="514350" indent="-514350">
              <a:buFont typeface="+mj-lt"/>
              <a:buAutoNum type="arabicPeriod"/>
            </a:pPr>
            <a:r>
              <a:rPr lang="en-US" dirty="0"/>
              <a:t>A latency limit – packets delivered late are equivalent to lost packets.</a:t>
            </a:r>
          </a:p>
          <a:p>
            <a:pPr marL="514350" indent="-514350">
              <a:buFont typeface="+mj-lt"/>
              <a:buAutoNum type="arabicPeriod"/>
            </a:pPr>
            <a:r>
              <a:rPr lang="en-US" dirty="0"/>
              <a:t>A low rate of lost packets.</a:t>
            </a:r>
          </a:p>
          <a:p>
            <a:r>
              <a:rPr lang="en-US" dirty="0"/>
              <a:t>Clearly, any best-effort network can time-stamp every packet, and throw away the late ones. So, we will define a real-time application’s requirement as:</a:t>
            </a:r>
          </a:p>
          <a:p>
            <a:pPr marL="0" indent="0">
              <a:buNone/>
            </a:pPr>
            <a:r>
              <a:rPr lang="en-US" dirty="0">
                <a:solidFill>
                  <a:schemeClr val="accent2">
                    <a:lumMod val="50000"/>
                  </a:schemeClr>
                </a:solidFill>
              </a:rPr>
              <a:t>Minimize the packet loss rate, given an absolute upper bound on end-to-end latency.</a:t>
            </a:r>
          </a:p>
          <a:p>
            <a:pPr marL="0" indent="0">
              <a:buNone/>
            </a:pPr>
            <a:r>
              <a:rPr lang="en-US" dirty="0"/>
              <a:t>And, don’t forget:</a:t>
            </a:r>
          </a:p>
          <a:p>
            <a:pPr marL="0" indent="0">
              <a:buNone/>
            </a:pPr>
            <a:r>
              <a:rPr lang="en-US" dirty="0">
                <a:solidFill>
                  <a:schemeClr val="accent2">
                    <a:lumMod val="50000"/>
                  </a:schemeClr>
                </a:solidFill>
              </a:rPr>
              <a:t>Congestion management (slow down on feedback) is not an option.</a:t>
            </a:r>
          </a:p>
        </p:txBody>
      </p:sp>
      <p:sp>
        <p:nvSpPr>
          <p:cNvPr id="4" name="Date Placeholder 3">
            <a:extLst>
              <a:ext uri="{FF2B5EF4-FFF2-40B4-BE49-F238E27FC236}">
                <a16:creationId xmlns:a16="http://schemas.microsoft.com/office/drawing/2014/main" id="{A39A509C-0285-A547-9B66-BDAB6C0AD118}"/>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462210D9-43E4-9E45-B356-255F604016AE}"/>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54AEE4B0-E577-DB40-9152-664E72E8070B}"/>
              </a:ext>
            </a:extLst>
          </p:cNvPr>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Tree>
    <p:extLst>
      <p:ext uri="{BB962C8B-B14F-4D97-AF65-F5344CB8AC3E}">
        <p14:creationId xmlns:p14="http://schemas.microsoft.com/office/powerpoint/2010/main" val="235859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A3752-C85C-444B-939E-3CE64F7E51CD}"/>
              </a:ext>
            </a:extLst>
          </p:cNvPr>
          <p:cNvSpPr>
            <a:spLocks noGrp="1"/>
          </p:cNvSpPr>
          <p:nvPr>
            <p:ph type="title"/>
          </p:nvPr>
        </p:nvSpPr>
        <p:spPr/>
        <p:txBody>
          <a:bodyPr/>
          <a:lstStyle/>
          <a:p>
            <a:r>
              <a:rPr lang="en-US" dirty="0"/>
              <a:t>TSN/DetNet solution to packet loss problem</a:t>
            </a:r>
          </a:p>
        </p:txBody>
      </p:sp>
      <p:sp>
        <p:nvSpPr>
          <p:cNvPr id="3" name="Content Placeholder 2">
            <a:extLst>
              <a:ext uri="{FF2B5EF4-FFF2-40B4-BE49-F238E27FC236}">
                <a16:creationId xmlns:a16="http://schemas.microsoft.com/office/drawing/2014/main" id="{7AAC1AE3-99D6-E945-8B87-C14F4C93DFA6}"/>
              </a:ext>
            </a:extLst>
          </p:cNvPr>
          <p:cNvSpPr>
            <a:spLocks noGrp="1"/>
          </p:cNvSpPr>
          <p:nvPr>
            <p:ph idx="1"/>
          </p:nvPr>
        </p:nvSpPr>
        <p:spPr>
          <a:xfrm>
            <a:off x="685800" y="1828800"/>
            <a:ext cx="7772400" cy="4114800"/>
          </a:xfrm>
        </p:spPr>
        <p:txBody>
          <a:bodyPr/>
          <a:lstStyle/>
          <a:p>
            <a:r>
              <a:rPr lang="en-US" dirty="0"/>
              <a:t>Based on 802.3 bit-error rates and hardware failure rates, congestion is, by far, the biggest cause of packet loss in an 802.3 network that is not grossly overprovisioned. We know that congestion loss </a:t>
            </a:r>
            <a:r>
              <a:rPr lang="en-US" i="1" dirty="0"/>
              <a:t>can</a:t>
            </a:r>
            <a:r>
              <a:rPr lang="en-US" dirty="0"/>
              <a:t> be reduced to 0.  Hence the attention paid by TSN/DetNet to achieving 0% congestion loss.</a:t>
            </a:r>
          </a:p>
          <a:p>
            <a:r>
              <a:rPr lang="en-US" dirty="0"/>
              <a:t>TSN/DetNet also provides 1+1 path redundancy with hitless failover.  Given 802.3 bit-error rates and equipment failure rates, this can effectively remove packet loss from the application’s total failure rate.</a:t>
            </a:r>
          </a:p>
          <a:p>
            <a:r>
              <a:rPr lang="en-US" dirty="0">
                <a:solidFill>
                  <a:schemeClr val="accent2">
                    <a:lumMod val="50000"/>
                  </a:schemeClr>
                </a:solidFill>
              </a:rPr>
              <a:t>TSN/DetNet have no significant loss rate / latency tradeoff.</a:t>
            </a:r>
            <a:endParaRPr lang="en-US" dirty="0"/>
          </a:p>
        </p:txBody>
      </p:sp>
      <p:sp>
        <p:nvSpPr>
          <p:cNvPr id="4" name="Date Placeholder 3">
            <a:extLst>
              <a:ext uri="{FF2B5EF4-FFF2-40B4-BE49-F238E27FC236}">
                <a16:creationId xmlns:a16="http://schemas.microsoft.com/office/drawing/2014/main" id="{B121D7CF-47E1-1942-A6BE-CE12F6681D94}"/>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A362B68B-2A77-D44B-9019-E92E39EFC984}"/>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73C3E027-08F2-B947-8C60-85420DF11BD5}"/>
              </a:ext>
            </a:extLst>
          </p:cNvPr>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Tree>
    <p:extLst>
      <p:ext uri="{BB962C8B-B14F-4D97-AF65-F5344CB8AC3E}">
        <p14:creationId xmlns:p14="http://schemas.microsoft.com/office/powerpoint/2010/main" val="275875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0D22B-EBC7-EC49-A7FE-86E8554F8E9B}"/>
              </a:ext>
            </a:extLst>
          </p:cNvPr>
          <p:cNvSpPr>
            <a:spLocks noGrp="1"/>
          </p:cNvSpPr>
          <p:nvPr>
            <p:ph type="title"/>
          </p:nvPr>
        </p:nvSpPr>
        <p:spPr/>
        <p:txBody>
          <a:bodyPr/>
          <a:lstStyle/>
          <a:p>
            <a:r>
              <a:rPr lang="en-US" dirty="0"/>
              <a:t>Kinds of real-time applications</a:t>
            </a:r>
          </a:p>
        </p:txBody>
      </p:sp>
      <p:sp>
        <p:nvSpPr>
          <p:cNvPr id="3" name="Content Placeholder 2">
            <a:extLst>
              <a:ext uri="{FF2B5EF4-FFF2-40B4-BE49-F238E27FC236}">
                <a16:creationId xmlns:a16="http://schemas.microsoft.com/office/drawing/2014/main" id="{D2094BCE-FFC4-0D44-B170-B78E991C9EA3}"/>
              </a:ext>
            </a:extLst>
          </p:cNvPr>
          <p:cNvSpPr>
            <a:spLocks noGrp="1"/>
          </p:cNvSpPr>
          <p:nvPr>
            <p:ph idx="1"/>
          </p:nvPr>
        </p:nvSpPr>
        <p:spPr>
          <a:xfrm>
            <a:off x="2819400" y="1600200"/>
            <a:ext cx="4724400" cy="4419600"/>
          </a:xfrm>
        </p:spPr>
        <p:txBody>
          <a:bodyPr/>
          <a:lstStyle/>
          <a:p>
            <a:r>
              <a:rPr lang="en-US" dirty="0"/>
              <a:t>Loss rate is practically zero.</a:t>
            </a:r>
          </a:p>
          <a:p>
            <a:endParaRPr lang="en-US" dirty="0"/>
          </a:p>
          <a:p>
            <a:r>
              <a:rPr lang="en-US" dirty="0"/>
              <a:t>Application designed to tolerate 1-2 packets lost, but to fail-safe on more losses.</a:t>
            </a:r>
          </a:p>
          <a:p>
            <a:r>
              <a:rPr lang="en-US" dirty="0"/>
              <a:t>Application can tolerate greater packet loss, perhaps by trading latency against loss rate.</a:t>
            </a:r>
          </a:p>
          <a:p>
            <a:endParaRPr lang="en-US" sz="900" dirty="0"/>
          </a:p>
          <a:p>
            <a:r>
              <a:rPr lang="en-US" dirty="0"/>
              <a:t>Application cannot use the medium</a:t>
            </a:r>
          </a:p>
          <a:p>
            <a:endParaRPr lang="en-US" dirty="0"/>
          </a:p>
        </p:txBody>
      </p:sp>
      <p:sp>
        <p:nvSpPr>
          <p:cNvPr id="4" name="Date Placeholder 3">
            <a:extLst>
              <a:ext uri="{FF2B5EF4-FFF2-40B4-BE49-F238E27FC236}">
                <a16:creationId xmlns:a16="http://schemas.microsoft.com/office/drawing/2014/main" id="{E6BFF476-E3ED-C14B-ADFE-50A3B995681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FF7EFED-27A8-9441-A509-1F323123978A}"/>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71583117-BD44-0541-B178-9B314B1B7369}"/>
              </a:ext>
            </a:extLst>
          </p:cNvPr>
          <p:cNvSpPr>
            <a:spLocks noGrp="1"/>
          </p:cNvSpPr>
          <p:nvPr>
            <p:ph type="sldNum" sz="quarter" idx="12"/>
          </p:nvPr>
        </p:nvSpPr>
        <p:spPr>
          <a:xfrm>
            <a:off x="4194175" y="6131202"/>
            <a:ext cx="530225" cy="182562"/>
          </a:xfrm>
        </p:spPr>
        <p:txBody>
          <a:bodyPr/>
          <a:lstStyle/>
          <a:p>
            <a:r>
              <a:rPr lang="en-US"/>
              <a:t>Slide </a:t>
            </a:r>
            <a:fld id="{303B08C7-0CD1-8846-8502-BF7BB64F440C}" type="slidenum">
              <a:rPr lang="en-US" smtClean="0"/>
              <a:pPr/>
              <a:t>5</a:t>
            </a:fld>
            <a:endParaRPr lang="en-US"/>
          </a:p>
        </p:txBody>
      </p:sp>
      <p:cxnSp>
        <p:nvCxnSpPr>
          <p:cNvPr id="7" name="Straight Connector 6">
            <a:extLst>
              <a:ext uri="{FF2B5EF4-FFF2-40B4-BE49-F238E27FC236}">
                <a16:creationId xmlns:a16="http://schemas.microsoft.com/office/drawing/2014/main" id="{3A7638C1-F249-CF4A-BA59-D5640CB329F2}"/>
              </a:ext>
            </a:extLst>
          </p:cNvPr>
          <p:cNvCxnSpPr/>
          <p:nvPr/>
        </p:nvCxnSpPr>
        <p:spPr>
          <a:xfrm>
            <a:off x="1303283" y="1600200"/>
            <a:ext cx="0" cy="42461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4336945C-1316-4A46-B130-1FBC7BCB8CBE}"/>
              </a:ext>
            </a:extLst>
          </p:cNvPr>
          <p:cNvGrpSpPr/>
          <p:nvPr/>
        </p:nvGrpSpPr>
        <p:grpSpPr>
          <a:xfrm>
            <a:off x="1295401" y="1642244"/>
            <a:ext cx="1447800" cy="4204135"/>
            <a:chOff x="1295400" y="1642244"/>
            <a:chExt cx="1923393" cy="4204135"/>
          </a:xfrm>
        </p:grpSpPr>
        <p:cxnSp>
          <p:nvCxnSpPr>
            <p:cNvPr id="8" name="Straight Connector 7">
              <a:extLst>
                <a:ext uri="{FF2B5EF4-FFF2-40B4-BE49-F238E27FC236}">
                  <a16:creationId xmlns:a16="http://schemas.microsoft.com/office/drawing/2014/main" id="{AC566CC2-1D52-6545-9C4C-07D1A80F33EB}"/>
                </a:ext>
              </a:extLst>
            </p:cNvPr>
            <p:cNvCxnSpPr/>
            <p:nvPr/>
          </p:nvCxnSpPr>
          <p:spPr>
            <a:xfrm>
              <a:off x="1295400" y="5846379"/>
              <a:ext cx="18708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26E1F7-2B08-E84C-8A7E-56D4C7F9BD9D}"/>
                </a:ext>
              </a:extLst>
            </p:cNvPr>
            <p:cNvCxnSpPr/>
            <p:nvPr/>
          </p:nvCxnSpPr>
          <p:spPr>
            <a:xfrm flipV="1">
              <a:off x="1326931" y="1642244"/>
              <a:ext cx="1891862" cy="4183117"/>
            </a:xfrm>
            <a:prstGeom prst="line">
              <a:avLst/>
            </a:prstGeom>
            <a:ln w="571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D56220A4-05B8-9B48-8827-F063DB6E9389}"/>
              </a:ext>
            </a:extLst>
          </p:cNvPr>
          <p:cNvSpPr txBox="1"/>
          <p:nvPr/>
        </p:nvSpPr>
        <p:spPr>
          <a:xfrm>
            <a:off x="457200" y="1684289"/>
            <a:ext cx="776175" cy="379591"/>
          </a:xfrm>
          <a:prstGeom prst="rect">
            <a:avLst/>
          </a:prstGeom>
          <a:noFill/>
        </p:spPr>
        <p:txBody>
          <a:bodyPr wrap="none" rtlCol="0">
            <a:spAutoFit/>
          </a:bodyPr>
          <a:lstStyle/>
          <a:p>
            <a:r>
              <a:rPr lang="en-US" sz="1800" dirty="0"/>
              <a:t>10</a:t>
            </a:r>
            <a:r>
              <a:rPr lang="en-US" sz="2800" baseline="30000" dirty="0"/>
              <a:t>–14</a:t>
            </a:r>
            <a:endParaRPr lang="en-US" baseline="30000" dirty="0"/>
          </a:p>
        </p:txBody>
      </p:sp>
      <p:sp>
        <p:nvSpPr>
          <p:cNvPr id="11" name="TextBox 10">
            <a:extLst>
              <a:ext uri="{FF2B5EF4-FFF2-40B4-BE49-F238E27FC236}">
                <a16:creationId xmlns:a16="http://schemas.microsoft.com/office/drawing/2014/main" id="{9B303402-E84D-634A-BBC1-07622B079D7E}"/>
              </a:ext>
            </a:extLst>
          </p:cNvPr>
          <p:cNvSpPr txBox="1"/>
          <p:nvPr/>
        </p:nvSpPr>
        <p:spPr>
          <a:xfrm>
            <a:off x="457200" y="2614455"/>
            <a:ext cx="776175" cy="379591"/>
          </a:xfrm>
          <a:prstGeom prst="rect">
            <a:avLst/>
          </a:prstGeom>
          <a:noFill/>
        </p:spPr>
        <p:txBody>
          <a:bodyPr wrap="none" rtlCol="0">
            <a:spAutoFit/>
          </a:bodyPr>
          <a:lstStyle/>
          <a:p>
            <a:r>
              <a:rPr lang="en-US" sz="1800" dirty="0"/>
              <a:t>10</a:t>
            </a:r>
            <a:r>
              <a:rPr lang="en-US" sz="2800" baseline="30000" dirty="0"/>
              <a:t>–10</a:t>
            </a:r>
            <a:endParaRPr lang="en-US" baseline="30000" dirty="0"/>
          </a:p>
        </p:txBody>
      </p:sp>
      <p:sp>
        <p:nvSpPr>
          <p:cNvPr id="12" name="TextBox 11">
            <a:extLst>
              <a:ext uri="{FF2B5EF4-FFF2-40B4-BE49-F238E27FC236}">
                <a16:creationId xmlns:a16="http://schemas.microsoft.com/office/drawing/2014/main" id="{FCCBE5F0-A2FF-6C47-A49B-0F7FCB51C875}"/>
              </a:ext>
            </a:extLst>
          </p:cNvPr>
          <p:cNvSpPr txBox="1"/>
          <p:nvPr/>
        </p:nvSpPr>
        <p:spPr>
          <a:xfrm>
            <a:off x="457200" y="3754827"/>
            <a:ext cx="655949" cy="379591"/>
          </a:xfrm>
          <a:prstGeom prst="rect">
            <a:avLst/>
          </a:prstGeom>
          <a:noFill/>
        </p:spPr>
        <p:txBody>
          <a:bodyPr wrap="none" rtlCol="0">
            <a:spAutoFit/>
          </a:bodyPr>
          <a:lstStyle/>
          <a:p>
            <a:r>
              <a:rPr lang="en-US" sz="1800" dirty="0"/>
              <a:t>10</a:t>
            </a:r>
            <a:r>
              <a:rPr lang="en-US" sz="2800" baseline="30000" dirty="0"/>
              <a:t>–6</a:t>
            </a:r>
            <a:endParaRPr lang="en-US" baseline="30000" dirty="0"/>
          </a:p>
        </p:txBody>
      </p:sp>
      <p:sp>
        <p:nvSpPr>
          <p:cNvPr id="13" name="TextBox 12">
            <a:extLst>
              <a:ext uri="{FF2B5EF4-FFF2-40B4-BE49-F238E27FC236}">
                <a16:creationId xmlns:a16="http://schemas.microsoft.com/office/drawing/2014/main" id="{1664045D-E773-4E4D-BE64-0AFADCC3CE1B}"/>
              </a:ext>
            </a:extLst>
          </p:cNvPr>
          <p:cNvSpPr txBox="1"/>
          <p:nvPr/>
        </p:nvSpPr>
        <p:spPr>
          <a:xfrm>
            <a:off x="457200" y="5031834"/>
            <a:ext cx="655949" cy="379591"/>
          </a:xfrm>
          <a:prstGeom prst="rect">
            <a:avLst/>
          </a:prstGeom>
          <a:noFill/>
        </p:spPr>
        <p:txBody>
          <a:bodyPr wrap="none" rtlCol="0">
            <a:spAutoFit/>
          </a:bodyPr>
          <a:lstStyle/>
          <a:p>
            <a:r>
              <a:rPr lang="en-US" sz="1800" dirty="0"/>
              <a:t>10</a:t>
            </a:r>
            <a:r>
              <a:rPr lang="en-US" sz="2800" baseline="30000" dirty="0"/>
              <a:t>–3</a:t>
            </a:r>
            <a:endParaRPr lang="en-US" baseline="30000" dirty="0"/>
          </a:p>
        </p:txBody>
      </p:sp>
      <p:sp>
        <p:nvSpPr>
          <p:cNvPr id="14" name="TextBox 13">
            <a:extLst>
              <a:ext uri="{FF2B5EF4-FFF2-40B4-BE49-F238E27FC236}">
                <a16:creationId xmlns:a16="http://schemas.microsoft.com/office/drawing/2014/main" id="{8636BE09-60E0-504B-8BD6-4FAA7F020B3E}"/>
              </a:ext>
            </a:extLst>
          </p:cNvPr>
          <p:cNvSpPr txBox="1"/>
          <p:nvPr/>
        </p:nvSpPr>
        <p:spPr>
          <a:xfrm rot="5400000">
            <a:off x="-1528993" y="3548568"/>
            <a:ext cx="3613669" cy="400110"/>
          </a:xfrm>
          <a:prstGeom prst="rect">
            <a:avLst/>
          </a:prstGeom>
          <a:noFill/>
        </p:spPr>
        <p:txBody>
          <a:bodyPr wrap="square" rtlCol="0">
            <a:spAutoFit/>
          </a:bodyPr>
          <a:lstStyle/>
          <a:p>
            <a:r>
              <a:rPr lang="en-US" sz="2000" dirty="0"/>
              <a:t>PACKET LOSS RATE </a:t>
            </a:r>
            <a:r>
              <a:rPr lang="en-US" sz="2000" dirty="0">
                <a:sym typeface="Wingdings" pitchFamily="2" charset="2"/>
              </a:rPr>
              <a:t></a:t>
            </a:r>
            <a:endParaRPr lang="en-US" sz="2000" dirty="0"/>
          </a:p>
        </p:txBody>
      </p:sp>
      <p:sp>
        <p:nvSpPr>
          <p:cNvPr id="15" name="TextBox 14">
            <a:extLst>
              <a:ext uri="{FF2B5EF4-FFF2-40B4-BE49-F238E27FC236}">
                <a16:creationId xmlns:a16="http://schemas.microsoft.com/office/drawing/2014/main" id="{A166CD4F-3D1C-924E-95C7-C882F1939C1B}"/>
              </a:ext>
            </a:extLst>
          </p:cNvPr>
          <p:cNvSpPr txBox="1"/>
          <p:nvPr/>
        </p:nvSpPr>
        <p:spPr>
          <a:xfrm>
            <a:off x="460744" y="5790290"/>
            <a:ext cx="535724" cy="379591"/>
          </a:xfrm>
          <a:prstGeom prst="rect">
            <a:avLst/>
          </a:prstGeom>
          <a:noFill/>
        </p:spPr>
        <p:txBody>
          <a:bodyPr wrap="none" rtlCol="0">
            <a:spAutoFit/>
          </a:bodyPr>
          <a:lstStyle/>
          <a:p>
            <a:r>
              <a:rPr lang="en-US" sz="1800" dirty="0"/>
              <a:t>10</a:t>
            </a:r>
            <a:r>
              <a:rPr lang="en-US" sz="2800" baseline="30000" dirty="0"/>
              <a:t>0</a:t>
            </a:r>
            <a:endParaRPr lang="en-US" baseline="30000" dirty="0"/>
          </a:p>
        </p:txBody>
      </p:sp>
      <p:cxnSp>
        <p:nvCxnSpPr>
          <p:cNvPr id="19" name="Straight Connector 18">
            <a:extLst>
              <a:ext uri="{FF2B5EF4-FFF2-40B4-BE49-F238E27FC236}">
                <a16:creationId xmlns:a16="http://schemas.microsoft.com/office/drawing/2014/main" id="{033BD8D0-784E-9F47-B209-36A6C5195C6D}"/>
              </a:ext>
            </a:extLst>
          </p:cNvPr>
          <p:cNvCxnSpPr>
            <a:cxnSpLocks/>
          </p:cNvCxnSpPr>
          <p:nvPr/>
        </p:nvCxnSpPr>
        <p:spPr>
          <a:xfrm>
            <a:off x="7620000" y="1600200"/>
            <a:ext cx="0" cy="198120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0E86DB4-3399-8340-9C7F-1813E58E2CCC}"/>
              </a:ext>
            </a:extLst>
          </p:cNvPr>
          <p:cNvSpPr txBox="1"/>
          <p:nvPr/>
        </p:nvSpPr>
        <p:spPr>
          <a:xfrm>
            <a:off x="6816119" y="4648200"/>
            <a:ext cx="2327881" cy="1569660"/>
          </a:xfrm>
          <a:prstGeom prst="rect">
            <a:avLst/>
          </a:prstGeom>
          <a:noFill/>
        </p:spPr>
        <p:txBody>
          <a:bodyPr wrap="none" rtlCol="0">
            <a:spAutoFit/>
          </a:bodyPr>
          <a:lstStyle/>
          <a:p>
            <a:r>
              <a:rPr lang="en-US" sz="3200" b="1" dirty="0">
                <a:solidFill>
                  <a:schemeClr val="accent6">
                    <a:lumMod val="50000"/>
                  </a:schemeClr>
                </a:solidFill>
              </a:rPr>
              <a:t>TSN/DetNet</a:t>
            </a:r>
            <a:br>
              <a:rPr lang="en-US" sz="3200" b="1" dirty="0">
                <a:solidFill>
                  <a:schemeClr val="accent6">
                    <a:lumMod val="50000"/>
                  </a:schemeClr>
                </a:solidFill>
              </a:rPr>
            </a:br>
            <a:r>
              <a:rPr lang="en-US" sz="3200" b="1" dirty="0">
                <a:solidFill>
                  <a:schemeClr val="accent6">
                    <a:lumMod val="50000"/>
                  </a:schemeClr>
                </a:solidFill>
              </a:rPr>
              <a:t>target</a:t>
            </a:r>
            <a:br>
              <a:rPr lang="en-US" sz="3200" b="1" dirty="0">
                <a:solidFill>
                  <a:schemeClr val="accent6">
                    <a:lumMod val="50000"/>
                  </a:schemeClr>
                </a:solidFill>
              </a:rPr>
            </a:br>
            <a:r>
              <a:rPr lang="en-US" sz="3200" b="1" dirty="0">
                <a:solidFill>
                  <a:schemeClr val="accent6">
                    <a:lumMod val="50000"/>
                  </a:schemeClr>
                </a:solidFill>
              </a:rPr>
              <a:t>applications</a:t>
            </a:r>
          </a:p>
        </p:txBody>
      </p:sp>
      <p:sp>
        <p:nvSpPr>
          <p:cNvPr id="21" name="Freeform 20">
            <a:extLst>
              <a:ext uri="{FF2B5EF4-FFF2-40B4-BE49-F238E27FC236}">
                <a16:creationId xmlns:a16="http://schemas.microsoft.com/office/drawing/2014/main" id="{15281768-D104-9141-AF4E-A3A5BEEF7CFE}"/>
              </a:ext>
            </a:extLst>
          </p:cNvPr>
          <p:cNvSpPr/>
          <p:nvPr/>
        </p:nvSpPr>
        <p:spPr bwMode="auto">
          <a:xfrm>
            <a:off x="7931888" y="2615609"/>
            <a:ext cx="910522" cy="2147777"/>
          </a:xfrm>
          <a:custGeom>
            <a:avLst/>
            <a:gdLst>
              <a:gd name="connsiteX0" fmla="*/ 340242 w 910522"/>
              <a:gd name="connsiteY0" fmla="*/ 2147777 h 2147777"/>
              <a:gd name="connsiteX1" fmla="*/ 903768 w 910522"/>
              <a:gd name="connsiteY1" fmla="*/ 616689 h 2147777"/>
              <a:gd name="connsiteX2" fmla="*/ 0 w 910522"/>
              <a:gd name="connsiteY2" fmla="*/ 0 h 2147777"/>
            </a:gdLst>
            <a:ahLst/>
            <a:cxnLst>
              <a:cxn ang="0">
                <a:pos x="connsiteX0" y="connsiteY0"/>
              </a:cxn>
              <a:cxn ang="0">
                <a:pos x="connsiteX1" y="connsiteY1"/>
              </a:cxn>
              <a:cxn ang="0">
                <a:pos x="connsiteX2" y="connsiteY2"/>
              </a:cxn>
            </a:cxnLst>
            <a:rect l="l" t="t" r="r" b="b"/>
            <a:pathLst>
              <a:path w="910522" h="2147777">
                <a:moveTo>
                  <a:pt x="340242" y="2147777"/>
                </a:moveTo>
                <a:cubicBezTo>
                  <a:pt x="650358" y="1561214"/>
                  <a:pt x="960475" y="974652"/>
                  <a:pt x="903768" y="616689"/>
                </a:cubicBezTo>
                <a:cubicBezTo>
                  <a:pt x="847061" y="258726"/>
                  <a:pt x="423530" y="129363"/>
                  <a:pt x="0" y="0"/>
                </a:cubicBezTo>
              </a:path>
            </a:pathLst>
          </a:custGeom>
          <a:noFill/>
          <a:ln w="38100" cap="flat" cmpd="sng" algn="ctr">
            <a:solidFill>
              <a:schemeClr val="accent6">
                <a:lumMod val="75000"/>
              </a:schemeClr>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22" name="Straight Connector 21">
            <a:extLst>
              <a:ext uri="{FF2B5EF4-FFF2-40B4-BE49-F238E27FC236}">
                <a16:creationId xmlns:a16="http://schemas.microsoft.com/office/drawing/2014/main" id="{B6FAD993-A0D0-4C44-922A-5A465FE245B6}"/>
              </a:ext>
            </a:extLst>
          </p:cNvPr>
          <p:cNvCxnSpPr>
            <a:cxnSpLocks/>
          </p:cNvCxnSpPr>
          <p:nvPr/>
        </p:nvCxnSpPr>
        <p:spPr>
          <a:xfrm>
            <a:off x="7467600" y="1600200"/>
            <a:ext cx="1524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4F8785B-AD99-CE42-A238-D78E6C9DBE27}"/>
              </a:ext>
            </a:extLst>
          </p:cNvPr>
          <p:cNvCxnSpPr>
            <a:cxnSpLocks/>
          </p:cNvCxnSpPr>
          <p:nvPr/>
        </p:nvCxnSpPr>
        <p:spPr>
          <a:xfrm>
            <a:off x="7467600" y="3581400"/>
            <a:ext cx="1524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1650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C8AA-4DC6-6F45-A71C-AEEE0E3A6D98}"/>
              </a:ext>
            </a:extLst>
          </p:cNvPr>
          <p:cNvSpPr>
            <a:spLocks noGrp="1"/>
          </p:cNvSpPr>
          <p:nvPr>
            <p:ph type="title"/>
          </p:nvPr>
        </p:nvSpPr>
        <p:spPr/>
        <p:txBody>
          <a:bodyPr/>
          <a:lstStyle/>
          <a:p>
            <a:r>
              <a:rPr lang="en-US" dirty="0"/>
              <a:t>Black-and-white becomes gray</a:t>
            </a:r>
          </a:p>
        </p:txBody>
      </p:sp>
      <p:sp>
        <p:nvSpPr>
          <p:cNvPr id="3" name="Content Placeholder 2">
            <a:extLst>
              <a:ext uri="{FF2B5EF4-FFF2-40B4-BE49-F238E27FC236}">
                <a16:creationId xmlns:a16="http://schemas.microsoft.com/office/drawing/2014/main" id="{832D5F14-4D14-2548-8D08-5F44FC394851}"/>
              </a:ext>
            </a:extLst>
          </p:cNvPr>
          <p:cNvSpPr>
            <a:spLocks noGrp="1"/>
          </p:cNvSpPr>
          <p:nvPr>
            <p:ph idx="1"/>
          </p:nvPr>
        </p:nvSpPr>
        <p:spPr/>
        <p:txBody>
          <a:bodyPr/>
          <a:lstStyle/>
          <a:p>
            <a:r>
              <a:rPr lang="en-US" dirty="0"/>
              <a:t>Typically, 802.11 media have much higher loss rates than 802.3 media.</a:t>
            </a:r>
          </a:p>
          <a:p>
            <a:r>
              <a:rPr lang="en-US" dirty="0"/>
              <a:t>But, we have just now defined the problem not as “guaranteed latency” and “guaranteed zero congestion” (black-and-white), but as, “a particular loss rate within a particular bounded latency” (a gray scale).</a:t>
            </a:r>
          </a:p>
        </p:txBody>
      </p:sp>
      <p:sp>
        <p:nvSpPr>
          <p:cNvPr id="4" name="Date Placeholder 3">
            <a:extLst>
              <a:ext uri="{FF2B5EF4-FFF2-40B4-BE49-F238E27FC236}">
                <a16:creationId xmlns:a16="http://schemas.microsoft.com/office/drawing/2014/main" id="{2BB5D39D-D679-3641-BC67-1BF62E13CFD9}"/>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BE3705C-9BFD-5D42-83AA-63DF3287F562}"/>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9CB9E599-96BA-1549-BCE3-49464A082DE4}"/>
              </a:ext>
            </a:extLst>
          </p:cNvPr>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Tree>
    <p:extLst>
      <p:ext uri="{BB962C8B-B14F-4D97-AF65-F5344CB8AC3E}">
        <p14:creationId xmlns:p14="http://schemas.microsoft.com/office/powerpoint/2010/main" val="326272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2B77F43-AFCC-EF42-9BF4-0CB1C363A9DC}"/>
              </a:ext>
            </a:extLst>
          </p:cNvPr>
          <p:cNvSpPr/>
          <p:nvPr/>
        </p:nvSpPr>
        <p:spPr>
          <a:xfrm>
            <a:off x="3129455" y="1671145"/>
            <a:ext cx="5580993" cy="2102069"/>
          </a:xfrm>
          <a:prstGeom prst="rect">
            <a:avLst/>
          </a:prstGeom>
          <a:solidFill>
            <a:srgbClr val="54823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3" name="Rectangle 22">
            <a:extLst>
              <a:ext uri="{FF2B5EF4-FFF2-40B4-BE49-F238E27FC236}">
                <a16:creationId xmlns:a16="http://schemas.microsoft.com/office/drawing/2014/main" id="{C56D2FED-EA30-4646-B1DE-534AA49A9010}"/>
              </a:ext>
            </a:extLst>
          </p:cNvPr>
          <p:cNvSpPr/>
          <p:nvPr/>
        </p:nvSpPr>
        <p:spPr>
          <a:xfrm>
            <a:off x="3124200" y="3767959"/>
            <a:ext cx="5580993" cy="2102069"/>
          </a:xfrm>
          <a:prstGeom prst="rect">
            <a:avLst/>
          </a:prstGeom>
          <a:solidFill>
            <a:schemeClr val="accent5">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 name="Title 1">
            <a:extLst>
              <a:ext uri="{FF2B5EF4-FFF2-40B4-BE49-F238E27FC236}">
                <a16:creationId xmlns:a16="http://schemas.microsoft.com/office/drawing/2014/main" id="{14A0D22B-EBC7-EC49-A7FE-86E8554F8E9B}"/>
              </a:ext>
            </a:extLst>
          </p:cNvPr>
          <p:cNvSpPr>
            <a:spLocks noGrp="1"/>
          </p:cNvSpPr>
          <p:nvPr>
            <p:ph type="title"/>
          </p:nvPr>
        </p:nvSpPr>
        <p:spPr/>
        <p:txBody>
          <a:bodyPr/>
          <a:lstStyle/>
          <a:p>
            <a:r>
              <a:rPr lang="en-US" dirty="0">
                <a:solidFill>
                  <a:schemeClr val="accent2">
                    <a:lumMod val="50000"/>
                  </a:schemeClr>
                </a:solidFill>
              </a:rPr>
              <a:t>Does this mean?</a:t>
            </a:r>
            <a:endParaRPr lang="en-US" dirty="0"/>
          </a:p>
        </p:txBody>
      </p:sp>
      <p:sp>
        <p:nvSpPr>
          <p:cNvPr id="3" name="Content Placeholder 2">
            <a:extLst>
              <a:ext uri="{FF2B5EF4-FFF2-40B4-BE49-F238E27FC236}">
                <a16:creationId xmlns:a16="http://schemas.microsoft.com/office/drawing/2014/main" id="{D2094BCE-FFC4-0D44-B170-B78E991C9EA3}"/>
              </a:ext>
            </a:extLst>
          </p:cNvPr>
          <p:cNvSpPr>
            <a:spLocks noGrp="1"/>
          </p:cNvSpPr>
          <p:nvPr>
            <p:ph idx="1"/>
          </p:nvPr>
        </p:nvSpPr>
        <p:spPr>
          <a:xfrm>
            <a:off x="2819400" y="1600200"/>
            <a:ext cx="4724400" cy="4419600"/>
          </a:xfrm>
        </p:spPr>
        <p:txBody>
          <a:bodyPr/>
          <a:lstStyle/>
          <a:p>
            <a:r>
              <a:rPr lang="en-US" dirty="0"/>
              <a:t>Loss rate is practically zero.</a:t>
            </a:r>
          </a:p>
          <a:p>
            <a:endParaRPr lang="en-US" dirty="0"/>
          </a:p>
          <a:p>
            <a:r>
              <a:rPr lang="en-US" dirty="0"/>
              <a:t>Application designed to tolerate 1-2 packets lost, but to fail-safe on more losses.</a:t>
            </a:r>
          </a:p>
          <a:p>
            <a:r>
              <a:rPr lang="en-US" dirty="0"/>
              <a:t>Application can tolerate greater packet loss, perhaps by trading latency against loss rate.</a:t>
            </a:r>
          </a:p>
          <a:p>
            <a:endParaRPr lang="en-US" sz="900" dirty="0"/>
          </a:p>
          <a:p>
            <a:r>
              <a:rPr lang="en-US" dirty="0"/>
              <a:t>Application cannot use the medium</a:t>
            </a:r>
          </a:p>
          <a:p>
            <a:endParaRPr lang="en-US" dirty="0"/>
          </a:p>
        </p:txBody>
      </p:sp>
      <p:sp>
        <p:nvSpPr>
          <p:cNvPr id="4" name="Date Placeholder 3">
            <a:extLst>
              <a:ext uri="{FF2B5EF4-FFF2-40B4-BE49-F238E27FC236}">
                <a16:creationId xmlns:a16="http://schemas.microsoft.com/office/drawing/2014/main" id="{E6BFF476-E3ED-C14B-ADFE-50A3B995681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FF7EFED-27A8-9441-A509-1F323123978A}"/>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71583117-BD44-0541-B178-9B314B1B7369}"/>
              </a:ext>
            </a:extLst>
          </p:cNvPr>
          <p:cNvSpPr>
            <a:spLocks noGrp="1"/>
          </p:cNvSpPr>
          <p:nvPr>
            <p:ph type="sldNum" sz="quarter" idx="12"/>
          </p:nvPr>
        </p:nvSpPr>
        <p:spPr>
          <a:xfrm>
            <a:off x="4194175" y="6131202"/>
            <a:ext cx="530225" cy="182562"/>
          </a:xfrm>
        </p:spPr>
        <p:txBody>
          <a:bodyPr/>
          <a:lstStyle/>
          <a:p>
            <a:r>
              <a:rPr lang="en-US"/>
              <a:t>Slide </a:t>
            </a:r>
            <a:fld id="{303B08C7-0CD1-8846-8502-BF7BB64F440C}" type="slidenum">
              <a:rPr lang="en-US" smtClean="0"/>
              <a:pPr/>
              <a:t>7</a:t>
            </a:fld>
            <a:endParaRPr lang="en-US"/>
          </a:p>
        </p:txBody>
      </p:sp>
      <p:cxnSp>
        <p:nvCxnSpPr>
          <p:cNvPr id="7" name="Straight Connector 6">
            <a:extLst>
              <a:ext uri="{FF2B5EF4-FFF2-40B4-BE49-F238E27FC236}">
                <a16:creationId xmlns:a16="http://schemas.microsoft.com/office/drawing/2014/main" id="{3A7638C1-F249-CF4A-BA59-D5640CB329F2}"/>
              </a:ext>
            </a:extLst>
          </p:cNvPr>
          <p:cNvCxnSpPr/>
          <p:nvPr/>
        </p:nvCxnSpPr>
        <p:spPr>
          <a:xfrm>
            <a:off x="1303283" y="1600200"/>
            <a:ext cx="0" cy="42461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4336945C-1316-4A46-B130-1FBC7BCB8CBE}"/>
              </a:ext>
            </a:extLst>
          </p:cNvPr>
          <p:cNvGrpSpPr/>
          <p:nvPr/>
        </p:nvGrpSpPr>
        <p:grpSpPr>
          <a:xfrm>
            <a:off x="1295401" y="1642244"/>
            <a:ext cx="1447800" cy="4204135"/>
            <a:chOff x="1295400" y="1642244"/>
            <a:chExt cx="1923393" cy="4204135"/>
          </a:xfrm>
        </p:grpSpPr>
        <p:cxnSp>
          <p:nvCxnSpPr>
            <p:cNvPr id="8" name="Straight Connector 7">
              <a:extLst>
                <a:ext uri="{FF2B5EF4-FFF2-40B4-BE49-F238E27FC236}">
                  <a16:creationId xmlns:a16="http://schemas.microsoft.com/office/drawing/2014/main" id="{AC566CC2-1D52-6545-9C4C-07D1A80F33EB}"/>
                </a:ext>
              </a:extLst>
            </p:cNvPr>
            <p:cNvCxnSpPr/>
            <p:nvPr/>
          </p:nvCxnSpPr>
          <p:spPr>
            <a:xfrm>
              <a:off x="1295400" y="5846379"/>
              <a:ext cx="18708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26E1F7-2B08-E84C-8A7E-56D4C7F9BD9D}"/>
                </a:ext>
              </a:extLst>
            </p:cNvPr>
            <p:cNvCxnSpPr/>
            <p:nvPr/>
          </p:nvCxnSpPr>
          <p:spPr>
            <a:xfrm flipV="1">
              <a:off x="1326931" y="1642244"/>
              <a:ext cx="1891862" cy="4183117"/>
            </a:xfrm>
            <a:prstGeom prst="line">
              <a:avLst/>
            </a:prstGeom>
            <a:ln w="571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D56220A4-05B8-9B48-8827-F063DB6E9389}"/>
              </a:ext>
            </a:extLst>
          </p:cNvPr>
          <p:cNvSpPr txBox="1"/>
          <p:nvPr/>
        </p:nvSpPr>
        <p:spPr>
          <a:xfrm>
            <a:off x="457200" y="1684289"/>
            <a:ext cx="776175" cy="379591"/>
          </a:xfrm>
          <a:prstGeom prst="rect">
            <a:avLst/>
          </a:prstGeom>
          <a:noFill/>
        </p:spPr>
        <p:txBody>
          <a:bodyPr wrap="none" rtlCol="0">
            <a:spAutoFit/>
          </a:bodyPr>
          <a:lstStyle/>
          <a:p>
            <a:r>
              <a:rPr lang="en-US" sz="1800" dirty="0"/>
              <a:t>10</a:t>
            </a:r>
            <a:r>
              <a:rPr lang="en-US" sz="2800" baseline="30000" dirty="0"/>
              <a:t>–14</a:t>
            </a:r>
            <a:endParaRPr lang="en-US" baseline="30000" dirty="0"/>
          </a:p>
        </p:txBody>
      </p:sp>
      <p:sp>
        <p:nvSpPr>
          <p:cNvPr id="11" name="TextBox 10">
            <a:extLst>
              <a:ext uri="{FF2B5EF4-FFF2-40B4-BE49-F238E27FC236}">
                <a16:creationId xmlns:a16="http://schemas.microsoft.com/office/drawing/2014/main" id="{9B303402-E84D-634A-BBC1-07622B079D7E}"/>
              </a:ext>
            </a:extLst>
          </p:cNvPr>
          <p:cNvSpPr txBox="1"/>
          <p:nvPr/>
        </p:nvSpPr>
        <p:spPr>
          <a:xfrm>
            <a:off x="457200" y="2614455"/>
            <a:ext cx="776175" cy="379591"/>
          </a:xfrm>
          <a:prstGeom prst="rect">
            <a:avLst/>
          </a:prstGeom>
          <a:noFill/>
        </p:spPr>
        <p:txBody>
          <a:bodyPr wrap="none" rtlCol="0">
            <a:spAutoFit/>
          </a:bodyPr>
          <a:lstStyle/>
          <a:p>
            <a:r>
              <a:rPr lang="en-US" sz="1800" dirty="0"/>
              <a:t>10</a:t>
            </a:r>
            <a:r>
              <a:rPr lang="en-US" sz="2800" baseline="30000" dirty="0"/>
              <a:t>–10</a:t>
            </a:r>
            <a:endParaRPr lang="en-US" baseline="30000" dirty="0"/>
          </a:p>
        </p:txBody>
      </p:sp>
      <p:sp>
        <p:nvSpPr>
          <p:cNvPr id="12" name="TextBox 11">
            <a:extLst>
              <a:ext uri="{FF2B5EF4-FFF2-40B4-BE49-F238E27FC236}">
                <a16:creationId xmlns:a16="http://schemas.microsoft.com/office/drawing/2014/main" id="{FCCBE5F0-A2FF-6C47-A49B-0F7FCB51C875}"/>
              </a:ext>
            </a:extLst>
          </p:cNvPr>
          <p:cNvSpPr txBox="1"/>
          <p:nvPr/>
        </p:nvSpPr>
        <p:spPr>
          <a:xfrm>
            <a:off x="457200" y="3754827"/>
            <a:ext cx="655949" cy="379591"/>
          </a:xfrm>
          <a:prstGeom prst="rect">
            <a:avLst/>
          </a:prstGeom>
          <a:noFill/>
        </p:spPr>
        <p:txBody>
          <a:bodyPr wrap="none" rtlCol="0">
            <a:spAutoFit/>
          </a:bodyPr>
          <a:lstStyle/>
          <a:p>
            <a:r>
              <a:rPr lang="en-US" sz="1800" dirty="0"/>
              <a:t>10</a:t>
            </a:r>
            <a:r>
              <a:rPr lang="en-US" sz="2800" baseline="30000" dirty="0"/>
              <a:t>–6</a:t>
            </a:r>
            <a:endParaRPr lang="en-US" baseline="30000" dirty="0"/>
          </a:p>
        </p:txBody>
      </p:sp>
      <p:sp>
        <p:nvSpPr>
          <p:cNvPr id="13" name="TextBox 12">
            <a:extLst>
              <a:ext uri="{FF2B5EF4-FFF2-40B4-BE49-F238E27FC236}">
                <a16:creationId xmlns:a16="http://schemas.microsoft.com/office/drawing/2014/main" id="{1664045D-E773-4E4D-BE64-0AFADCC3CE1B}"/>
              </a:ext>
            </a:extLst>
          </p:cNvPr>
          <p:cNvSpPr txBox="1"/>
          <p:nvPr/>
        </p:nvSpPr>
        <p:spPr>
          <a:xfrm>
            <a:off x="457200" y="5031834"/>
            <a:ext cx="655949" cy="379591"/>
          </a:xfrm>
          <a:prstGeom prst="rect">
            <a:avLst/>
          </a:prstGeom>
          <a:noFill/>
        </p:spPr>
        <p:txBody>
          <a:bodyPr wrap="none" rtlCol="0">
            <a:spAutoFit/>
          </a:bodyPr>
          <a:lstStyle/>
          <a:p>
            <a:r>
              <a:rPr lang="en-US" sz="1800" dirty="0"/>
              <a:t>10</a:t>
            </a:r>
            <a:r>
              <a:rPr lang="en-US" sz="2800" baseline="30000" dirty="0"/>
              <a:t>–3</a:t>
            </a:r>
            <a:endParaRPr lang="en-US" baseline="30000" dirty="0"/>
          </a:p>
        </p:txBody>
      </p:sp>
      <p:sp>
        <p:nvSpPr>
          <p:cNvPr id="14" name="TextBox 13">
            <a:extLst>
              <a:ext uri="{FF2B5EF4-FFF2-40B4-BE49-F238E27FC236}">
                <a16:creationId xmlns:a16="http://schemas.microsoft.com/office/drawing/2014/main" id="{8636BE09-60E0-504B-8BD6-4FAA7F020B3E}"/>
              </a:ext>
            </a:extLst>
          </p:cNvPr>
          <p:cNvSpPr txBox="1"/>
          <p:nvPr/>
        </p:nvSpPr>
        <p:spPr>
          <a:xfrm rot="5400000">
            <a:off x="-1528993" y="3548568"/>
            <a:ext cx="3613669" cy="400110"/>
          </a:xfrm>
          <a:prstGeom prst="rect">
            <a:avLst/>
          </a:prstGeom>
          <a:noFill/>
        </p:spPr>
        <p:txBody>
          <a:bodyPr wrap="square" rtlCol="0">
            <a:spAutoFit/>
          </a:bodyPr>
          <a:lstStyle/>
          <a:p>
            <a:r>
              <a:rPr lang="en-US" sz="2000" dirty="0"/>
              <a:t>PACKET LOSS RATE </a:t>
            </a:r>
            <a:r>
              <a:rPr lang="en-US" sz="2000" dirty="0">
                <a:sym typeface="Wingdings" pitchFamily="2" charset="2"/>
              </a:rPr>
              <a:t></a:t>
            </a:r>
            <a:endParaRPr lang="en-US" sz="2000" dirty="0"/>
          </a:p>
        </p:txBody>
      </p:sp>
      <p:sp>
        <p:nvSpPr>
          <p:cNvPr id="15" name="TextBox 14">
            <a:extLst>
              <a:ext uri="{FF2B5EF4-FFF2-40B4-BE49-F238E27FC236}">
                <a16:creationId xmlns:a16="http://schemas.microsoft.com/office/drawing/2014/main" id="{A166CD4F-3D1C-924E-95C7-C882F1939C1B}"/>
              </a:ext>
            </a:extLst>
          </p:cNvPr>
          <p:cNvSpPr txBox="1"/>
          <p:nvPr/>
        </p:nvSpPr>
        <p:spPr>
          <a:xfrm>
            <a:off x="460744" y="5790290"/>
            <a:ext cx="535724" cy="379591"/>
          </a:xfrm>
          <a:prstGeom prst="rect">
            <a:avLst/>
          </a:prstGeom>
          <a:noFill/>
        </p:spPr>
        <p:txBody>
          <a:bodyPr wrap="none" rtlCol="0">
            <a:spAutoFit/>
          </a:bodyPr>
          <a:lstStyle/>
          <a:p>
            <a:r>
              <a:rPr lang="en-US" sz="1800" dirty="0"/>
              <a:t>10</a:t>
            </a:r>
            <a:r>
              <a:rPr lang="en-US" sz="2800" baseline="30000" dirty="0"/>
              <a:t>0</a:t>
            </a:r>
            <a:endParaRPr lang="en-US" baseline="30000" dirty="0"/>
          </a:p>
        </p:txBody>
      </p:sp>
      <p:sp>
        <p:nvSpPr>
          <p:cNvPr id="24" name="TextBox 23">
            <a:extLst>
              <a:ext uri="{FF2B5EF4-FFF2-40B4-BE49-F238E27FC236}">
                <a16:creationId xmlns:a16="http://schemas.microsoft.com/office/drawing/2014/main" id="{4FD07D4A-3475-2D42-A227-55078F4D02B6}"/>
              </a:ext>
            </a:extLst>
          </p:cNvPr>
          <p:cNvSpPr txBox="1"/>
          <p:nvPr/>
        </p:nvSpPr>
        <p:spPr>
          <a:xfrm>
            <a:off x="6892157" y="1692166"/>
            <a:ext cx="1800493" cy="646331"/>
          </a:xfrm>
          <a:prstGeom prst="rect">
            <a:avLst/>
          </a:prstGeom>
          <a:noFill/>
        </p:spPr>
        <p:txBody>
          <a:bodyPr wrap="none" rtlCol="0">
            <a:spAutoFit/>
          </a:bodyPr>
          <a:lstStyle/>
          <a:p>
            <a:r>
              <a:rPr lang="en-US" sz="3600" b="1" dirty="0">
                <a:solidFill>
                  <a:schemeClr val="accent6">
                    <a:lumMod val="50000"/>
                  </a:schemeClr>
                </a:solidFill>
              </a:rPr>
              <a:t>WIRED</a:t>
            </a:r>
          </a:p>
        </p:txBody>
      </p:sp>
      <p:sp>
        <p:nvSpPr>
          <p:cNvPr id="25" name="TextBox 24">
            <a:extLst>
              <a:ext uri="{FF2B5EF4-FFF2-40B4-BE49-F238E27FC236}">
                <a16:creationId xmlns:a16="http://schemas.microsoft.com/office/drawing/2014/main" id="{C4DAE0BF-732E-2E46-9AF2-5749A13A2DE5}"/>
              </a:ext>
            </a:extLst>
          </p:cNvPr>
          <p:cNvSpPr txBox="1"/>
          <p:nvPr/>
        </p:nvSpPr>
        <p:spPr>
          <a:xfrm>
            <a:off x="6065986" y="5257800"/>
            <a:ext cx="2595582" cy="646331"/>
          </a:xfrm>
          <a:prstGeom prst="rect">
            <a:avLst/>
          </a:prstGeom>
          <a:noFill/>
        </p:spPr>
        <p:txBody>
          <a:bodyPr wrap="none" rtlCol="0">
            <a:spAutoFit/>
          </a:bodyPr>
          <a:lstStyle/>
          <a:p>
            <a:pPr algn="r"/>
            <a:r>
              <a:rPr lang="en-US" sz="3600" b="1" dirty="0">
                <a:solidFill>
                  <a:schemeClr val="accent5">
                    <a:lumMod val="50000"/>
                  </a:schemeClr>
                </a:solidFill>
              </a:rPr>
              <a:t>WIRELESS</a:t>
            </a:r>
          </a:p>
        </p:txBody>
      </p:sp>
    </p:spTree>
    <p:extLst>
      <p:ext uri="{BB962C8B-B14F-4D97-AF65-F5344CB8AC3E}">
        <p14:creationId xmlns:p14="http://schemas.microsoft.com/office/powerpoint/2010/main" val="165337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ight Triangle 20">
            <a:extLst>
              <a:ext uri="{FF2B5EF4-FFF2-40B4-BE49-F238E27FC236}">
                <a16:creationId xmlns:a16="http://schemas.microsoft.com/office/drawing/2014/main" id="{DF6357D7-F1E7-E74B-AD31-89C1F2654AF8}"/>
              </a:ext>
            </a:extLst>
          </p:cNvPr>
          <p:cNvSpPr/>
          <p:nvPr/>
        </p:nvSpPr>
        <p:spPr>
          <a:xfrm flipV="1">
            <a:off x="3200400" y="1600200"/>
            <a:ext cx="5570483" cy="4204138"/>
          </a:xfrm>
          <a:prstGeom prst="rtTriangle">
            <a:avLst/>
          </a:prstGeom>
          <a:solidFill>
            <a:srgbClr val="54823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Triangle 25">
            <a:extLst>
              <a:ext uri="{FF2B5EF4-FFF2-40B4-BE49-F238E27FC236}">
                <a16:creationId xmlns:a16="http://schemas.microsoft.com/office/drawing/2014/main" id="{F23F7E5D-C4E9-8B48-B6FD-79215159BE8C}"/>
              </a:ext>
            </a:extLst>
          </p:cNvPr>
          <p:cNvSpPr/>
          <p:nvPr/>
        </p:nvSpPr>
        <p:spPr>
          <a:xfrm flipH="1">
            <a:off x="3184635" y="1600201"/>
            <a:ext cx="5575738" cy="4198884"/>
          </a:xfrm>
          <a:prstGeom prst="rtTriangle">
            <a:avLst/>
          </a:prstGeom>
          <a:solidFill>
            <a:schemeClr val="accent5">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A0D22B-EBC7-EC49-A7FE-86E8554F8E9B}"/>
              </a:ext>
            </a:extLst>
          </p:cNvPr>
          <p:cNvSpPr>
            <a:spLocks noGrp="1"/>
          </p:cNvSpPr>
          <p:nvPr>
            <p:ph type="title"/>
          </p:nvPr>
        </p:nvSpPr>
        <p:spPr/>
        <p:txBody>
          <a:bodyPr/>
          <a:lstStyle/>
          <a:p>
            <a:r>
              <a:rPr lang="en-US" dirty="0">
                <a:solidFill>
                  <a:schemeClr val="accent2">
                    <a:lumMod val="50000"/>
                  </a:schemeClr>
                </a:solidFill>
              </a:rPr>
              <a:t>I hope not!  I hope it means:</a:t>
            </a:r>
            <a:endParaRPr lang="en-US" dirty="0"/>
          </a:p>
        </p:txBody>
      </p:sp>
      <p:sp>
        <p:nvSpPr>
          <p:cNvPr id="3" name="Content Placeholder 2">
            <a:extLst>
              <a:ext uri="{FF2B5EF4-FFF2-40B4-BE49-F238E27FC236}">
                <a16:creationId xmlns:a16="http://schemas.microsoft.com/office/drawing/2014/main" id="{D2094BCE-FFC4-0D44-B170-B78E991C9EA3}"/>
              </a:ext>
            </a:extLst>
          </p:cNvPr>
          <p:cNvSpPr>
            <a:spLocks noGrp="1"/>
          </p:cNvSpPr>
          <p:nvPr>
            <p:ph idx="1"/>
          </p:nvPr>
        </p:nvSpPr>
        <p:spPr>
          <a:xfrm>
            <a:off x="2819400" y="1600200"/>
            <a:ext cx="4724400" cy="4419600"/>
          </a:xfrm>
        </p:spPr>
        <p:txBody>
          <a:bodyPr/>
          <a:lstStyle/>
          <a:p>
            <a:r>
              <a:rPr lang="en-US" dirty="0"/>
              <a:t>Loss rate is practically zero.</a:t>
            </a:r>
          </a:p>
          <a:p>
            <a:endParaRPr lang="en-US" dirty="0"/>
          </a:p>
          <a:p>
            <a:r>
              <a:rPr lang="en-US" dirty="0"/>
              <a:t>Application designed to tolerate 1-2 packets lost, but to fail-safe on more losses.</a:t>
            </a:r>
          </a:p>
          <a:p>
            <a:r>
              <a:rPr lang="en-US" dirty="0"/>
              <a:t>Application can tolerate greater packet loss, perhaps by trading latency against loss rate.</a:t>
            </a:r>
          </a:p>
          <a:p>
            <a:endParaRPr lang="en-US" sz="900" dirty="0"/>
          </a:p>
          <a:p>
            <a:r>
              <a:rPr lang="en-US" dirty="0"/>
              <a:t>Application cannot use the medium</a:t>
            </a:r>
          </a:p>
          <a:p>
            <a:endParaRPr lang="en-US" dirty="0"/>
          </a:p>
        </p:txBody>
      </p:sp>
      <p:sp>
        <p:nvSpPr>
          <p:cNvPr id="4" name="Date Placeholder 3">
            <a:extLst>
              <a:ext uri="{FF2B5EF4-FFF2-40B4-BE49-F238E27FC236}">
                <a16:creationId xmlns:a16="http://schemas.microsoft.com/office/drawing/2014/main" id="{E6BFF476-E3ED-C14B-ADFE-50A3B995681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FF7EFED-27A8-9441-A509-1F323123978A}"/>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71583117-BD44-0541-B178-9B314B1B7369}"/>
              </a:ext>
            </a:extLst>
          </p:cNvPr>
          <p:cNvSpPr>
            <a:spLocks noGrp="1"/>
          </p:cNvSpPr>
          <p:nvPr>
            <p:ph type="sldNum" sz="quarter" idx="12"/>
          </p:nvPr>
        </p:nvSpPr>
        <p:spPr>
          <a:xfrm>
            <a:off x="4194175" y="6131202"/>
            <a:ext cx="530225" cy="182562"/>
          </a:xfrm>
        </p:spPr>
        <p:txBody>
          <a:bodyPr/>
          <a:lstStyle/>
          <a:p>
            <a:r>
              <a:rPr lang="en-US"/>
              <a:t>Slide </a:t>
            </a:r>
            <a:fld id="{303B08C7-0CD1-8846-8502-BF7BB64F440C}" type="slidenum">
              <a:rPr lang="en-US" smtClean="0"/>
              <a:pPr/>
              <a:t>8</a:t>
            </a:fld>
            <a:endParaRPr lang="en-US"/>
          </a:p>
        </p:txBody>
      </p:sp>
      <p:cxnSp>
        <p:nvCxnSpPr>
          <p:cNvPr id="7" name="Straight Connector 6">
            <a:extLst>
              <a:ext uri="{FF2B5EF4-FFF2-40B4-BE49-F238E27FC236}">
                <a16:creationId xmlns:a16="http://schemas.microsoft.com/office/drawing/2014/main" id="{3A7638C1-F249-CF4A-BA59-D5640CB329F2}"/>
              </a:ext>
            </a:extLst>
          </p:cNvPr>
          <p:cNvCxnSpPr/>
          <p:nvPr/>
        </p:nvCxnSpPr>
        <p:spPr>
          <a:xfrm>
            <a:off x="1303283" y="1600200"/>
            <a:ext cx="0" cy="42461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4336945C-1316-4A46-B130-1FBC7BCB8CBE}"/>
              </a:ext>
            </a:extLst>
          </p:cNvPr>
          <p:cNvGrpSpPr/>
          <p:nvPr/>
        </p:nvGrpSpPr>
        <p:grpSpPr>
          <a:xfrm>
            <a:off x="1295401" y="1642244"/>
            <a:ext cx="1447800" cy="4204135"/>
            <a:chOff x="1295400" y="1642244"/>
            <a:chExt cx="1923393" cy="4204135"/>
          </a:xfrm>
        </p:grpSpPr>
        <p:cxnSp>
          <p:nvCxnSpPr>
            <p:cNvPr id="8" name="Straight Connector 7">
              <a:extLst>
                <a:ext uri="{FF2B5EF4-FFF2-40B4-BE49-F238E27FC236}">
                  <a16:creationId xmlns:a16="http://schemas.microsoft.com/office/drawing/2014/main" id="{AC566CC2-1D52-6545-9C4C-07D1A80F33EB}"/>
                </a:ext>
              </a:extLst>
            </p:cNvPr>
            <p:cNvCxnSpPr/>
            <p:nvPr/>
          </p:nvCxnSpPr>
          <p:spPr>
            <a:xfrm>
              <a:off x="1295400" y="5846379"/>
              <a:ext cx="18708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26E1F7-2B08-E84C-8A7E-56D4C7F9BD9D}"/>
                </a:ext>
              </a:extLst>
            </p:cNvPr>
            <p:cNvCxnSpPr/>
            <p:nvPr/>
          </p:nvCxnSpPr>
          <p:spPr>
            <a:xfrm flipV="1">
              <a:off x="1326931" y="1642244"/>
              <a:ext cx="1891862" cy="4183117"/>
            </a:xfrm>
            <a:prstGeom prst="line">
              <a:avLst/>
            </a:prstGeom>
            <a:ln w="571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D56220A4-05B8-9B48-8827-F063DB6E9389}"/>
              </a:ext>
            </a:extLst>
          </p:cNvPr>
          <p:cNvSpPr txBox="1"/>
          <p:nvPr/>
        </p:nvSpPr>
        <p:spPr>
          <a:xfrm>
            <a:off x="457200" y="1684289"/>
            <a:ext cx="776175" cy="379591"/>
          </a:xfrm>
          <a:prstGeom prst="rect">
            <a:avLst/>
          </a:prstGeom>
          <a:noFill/>
        </p:spPr>
        <p:txBody>
          <a:bodyPr wrap="none" rtlCol="0">
            <a:spAutoFit/>
          </a:bodyPr>
          <a:lstStyle/>
          <a:p>
            <a:r>
              <a:rPr lang="en-US" sz="1800" dirty="0"/>
              <a:t>10</a:t>
            </a:r>
            <a:r>
              <a:rPr lang="en-US" sz="2800" baseline="30000" dirty="0"/>
              <a:t>–14</a:t>
            </a:r>
            <a:endParaRPr lang="en-US" baseline="30000" dirty="0"/>
          </a:p>
        </p:txBody>
      </p:sp>
      <p:sp>
        <p:nvSpPr>
          <p:cNvPr id="11" name="TextBox 10">
            <a:extLst>
              <a:ext uri="{FF2B5EF4-FFF2-40B4-BE49-F238E27FC236}">
                <a16:creationId xmlns:a16="http://schemas.microsoft.com/office/drawing/2014/main" id="{9B303402-E84D-634A-BBC1-07622B079D7E}"/>
              </a:ext>
            </a:extLst>
          </p:cNvPr>
          <p:cNvSpPr txBox="1"/>
          <p:nvPr/>
        </p:nvSpPr>
        <p:spPr>
          <a:xfrm>
            <a:off x="457200" y="2614455"/>
            <a:ext cx="776175" cy="379591"/>
          </a:xfrm>
          <a:prstGeom prst="rect">
            <a:avLst/>
          </a:prstGeom>
          <a:noFill/>
        </p:spPr>
        <p:txBody>
          <a:bodyPr wrap="none" rtlCol="0">
            <a:spAutoFit/>
          </a:bodyPr>
          <a:lstStyle/>
          <a:p>
            <a:r>
              <a:rPr lang="en-US" sz="1800" dirty="0"/>
              <a:t>10</a:t>
            </a:r>
            <a:r>
              <a:rPr lang="en-US" sz="2800" baseline="30000" dirty="0"/>
              <a:t>–10</a:t>
            </a:r>
            <a:endParaRPr lang="en-US" baseline="30000" dirty="0"/>
          </a:p>
        </p:txBody>
      </p:sp>
      <p:sp>
        <p:nvSpPr>
          <p:cNvPr id="12" name="TextBox 11">
            <a:extLst>
              <a:ext uri="{FF2B5EF4-FFF2-40B4-BE49-F238E27FC236}">
                <a16:creationId xmlns:a16="http://schemas.microsoft.com/office/drawing/2014/main" id="{FCCBE5F0-A2FF-6C47-A49B-0F7FCB51C875}"/>
              </a:ext>
            </a:extLst>
          </p:cNvPr>
          <p:cNvSpPr txBox="1"/>
          <p:nvPr/>
        </p:nvSpPr>
        <p:spPr>
          <a:xfrm>
            <a:off x="457200" y="3754827"/>
            <a:ext cx="655949" cy="379591"/>
          </a:xfrm>
          <a:prstGeom prst="rect">
            <a:avLst/>
          </a:prstGeom>
          <a:noFill/>
        </p:spPr>
        <p:txBody>
          <a:bodyPr wrap="none" rtlCol="0">
            <a:spAutoFit/>
          </a:bodyPr>
          <a:lstStyle/>
          <a:p>
            <a:r>
              <a:rPr lang="en-US" sz="1800" dirty="0"/>
              <a:t>10</a:t>
            </a:r>
            <a:r>
              <a:rPr lang="en-US" sz="2800" baseline="30000" dirty="0"/>
              <a:t>–6</a:t>
            </a:r>
            <a:endParaRPr lang="en-US" baseline="30000" dirty="0"/>
          </a:p>
        </p:txBody>
      </p:sp>
      <p:sp>
        <p:nvSpPr>
          <p:cNvPr id="13" name="TextBox 12">
            <a:extLst>
              <a:ext uri="{FF2B5EF4-FFF2-40B4-BE49-F238E27FC236}">
                <a16:creationId xmlns:a16="http://schemas.microsoft.com/office/drawing/2014/main" id="{1664045D-E773-4E4D-BE64-0AFADCC3CE1B}"/>
              </a:ext>
            </a:extLst>
          </p:cNvPr>
          <p:cNvSpPr txBox="1"/>
          <p:nvPr/>
        </p:nvSpPr>
        <p:spPr>
          <a:xfrm>
            <a:off x="457200" y="5031834"/>
            <a:ext cx="655949" cy="379591"/>
          </a:xfrm>
          <a:prstGeom prst="rect">
            <a:avLst/>
          </a:prstGeom>
          <a:noFill/>
        </p:spPr>
        <p:txBody>
          <a:bodyPr wrap="none" rtlCol="0">
            <a:spAutoFit/>
          </a:bodyPr>
          <a:lstStyle/>
          <a:p>
            <a:r>
              <a:rPr lang="en-US" sz="1800" dirty="0"/>
              <a:t>10</a:t>
            </a:r>
            <a:r>
              <a:rPr lang="en-US" sz="2800" baseline="30000" dirty="0"/>
              <a:t>–3</a:t>
            </a:r>
            <a:endParaRPr lang="en-US" baseline="30000" dirty="0"/>
          </a:p>
        </p:txBody>
      </p:sp>
      <p:sp>
        <p:nvSpPr>
          <p:cNvPr id="14" name="TextBox 13">
            <a:extLst>
              <a:ext uri="{FF2B5EF4-FFF2-40B4-BE49-F238E27FC236}">
                <a16:creationId xmlns:a16="http://schemas.microsoft.com/office/drawing/2014/main" id="{8636BE09-60E0-504B-8BD6-4FAA7F020B3E}"/>
              </a:ext>
            </a:extLst>
          </p:cNvPr>
          <p:cNvSpPr txBox="1"/>
          <p:nvPr/>
        </p:nvSpPr>
        <p:spPr>
          <a:xfrm rot="5400000">
            <a:off x="-1528993" y="3548568"/>
            <a:ext cx="3613669" cy="400110"/>
          </a:xfrm>
          <a:prstGeom prst="rect">
            <a:avLst/>
          </a:prstGeom>
          <a:noFill/>
        </p:spPr>
        <p:txBody>
          <a:bodyPr wrap="square" rtlCol="0">
            <a:spAutoFit/>
          </a:bodyPr>
          <a:lstStyle/>
          <a:p>
            <a:r>
              <a:rPr lang="en-US" sz="2000" dirty="0"/>
              <a:t>PACKET LOSS RATE </a:t>
            </a:r>
            <a:r>
              <a:rPr lang="en-US" sz="2000" dirty="0">
                <a:sym typeface="Wingdings" pitchFamily="2" charset="2"/>
              </a:rPr>
              <a:t></a:t>
            </a:r>
            <a:endParaRPr lang="en-US" sz="2000" dirty="0"/>
          </a:p>
        </p:txBody>
      </p:sp>
      <p:sp>
        <p:nvSpPr>
          <p:cNvPr id="15" name="TextBox 14">
            <a:extLst>
              <a:ext uri="{FF2B5EF4-FFF2-40B4-BE49-F238E27FC236}">
                <a16:creationId xmlns:a16="http://schemas.microsoft.com/office/drawing/2014/main" id="{A166CD4F-3D1C-924E-95C7-C882F1939C1B}"/>
              </a:ext>
            </a:extLst>
          </p:cNvPr>
          <p:cNvSpPr txBox="1"/>
          <p:nvPr/>
        </p:nvSpPr>
        <p:spPr>
          <a:xfrm>
            <a:off x="460744" y="5790290"/>
            <a:ext cx="535724" cy="379591"/>
          </a:xfrm>
          <a:prstGeom prst="rect">
            <a:avLst/>
          </a:prstGeom>
          <a:noFill/>
        </p:spPr>
        <p:txBody>
          <a:bodyPr wrap="none" rtlCol="0">
            <a:spAutoFit/>
          </a:bodyPr>
          <a:lstStyle/>
          <a:p>
            <a:r>
              <a:rPr lang="en-US" sz="1800" dirty="0"/>
              <a:t>10</a:t>
            </a:r>
            <a:r>
              <a:rPr lang="en-US" sz="2800" baseline="30000" dirty="0"/>
              <a:t>0</a:t>
            </a:r>
            <a:endParaRPr lang="en-US" baseline="30000" dirty="0"/>
          </a:p>
        </p:txBody>
      </p:sp>
      <p:sp>
        <p:nvSpPr>
          <p:cNvPr id="24" name="TextBox 23">
            <a:extLst>
              <a:ext uri="{FF2B5EF4-FFF2-40B4-BE49-F238E27FC236}">
                <a16:creationId xmlns:a16="http://schemas.microsoft.com/office/drawing/2014/main" id="{4FD07D4A-3475-2D42-A227-55078F4D02B6}"/>
              </a:ext>
            </a:extLst>
          </p:cNvPr>
          <p:cNvSpPr txBox="1"/>
          <p:nvPr/>
        </p:nvSpPr>
        <p:spPr>
          <a:xfrm>
            <a:off x="6892157" y="1692166"/>
            <a:ext cx="1800493" cy="646331"/>
          </a:xfrm>
          <a:prstGeom prst="rect">
            <a:avLst/>
          </a:prstGeom>
          <a:noFill/>
        </p:spPr>
        <p:txBody>
          <a:bodyPr wrap="none" rtlCol="0">
            <a:spAutoFit/>
          </a:bodyPr>
          <a:lstStyle/>
          <a:p>
            <a:r>
              <a:rPr lang="en-US" sz="3600" b="1" dirty="0">
                <a:solidFill>
                  <a:schemeClr val="accent6">
                    <a:lumMod val="50000"/>
                  </a:schemeClr>
                </a:solidFill>
              </a:rPr>
              <a:t>WIRED</a:t>
            </a:r>
          </a:p>
        </p:txBody>
      </p:sp>
      <p:sp>
        <p:nvSpPr>
          <p:cNvPr id="25" name="TextBox 24">
            <a:extLst>
              <a:ext uri="{FF2B5EF4-FFF2-40B4-BE49-F238E27FC236}">
                <a16:creationId xmlns:a16="http://schemas.microsoft.com/office/drawing/2014/main" id="{C4DAE0BF-732E-2E46-9AF2-5749A13A2DE5}"/>
              </a:ext>
            </a:extLst>
          </p:cNvPr>
          <p:cNvSpPr txBox="1"/>
          <p:nvPr/>
        </p:nvSpPr>
        <p:spPr>
          <a:xfrm>
            <a:off x="6065986" y="5257800"/>
            <a:ext cx="2595582" cy="646331"/>
          </a:xfrm>
          <a:prstGeom prst="rect">
            <a:avLst/>
          </a:prstGeom>
          <a:noFill/>
        </p:spPr>
        <p:txBody>
          <a:bodyPr wrap="none" rtlCol="0">
            <a:spAutoFit/>
          </a:bodyPr>
          <a:lstStyle/>
          <a:p>
            <a:pPr algn="r"/>
            <a:r>
              <a:rPr lang="en-US" sz="3600" b="1" dirty="0">
                <a:solidFill>
                  <a:schemeClr val="accent5">
                    <a:lumMod val="50000"/>
                  </a:schemeClr>
                </a:solidFill>
              </a:rPr>
              <a:t>WIRELESS</a:t>
            </a:r>
          </a:p>
        </p:txBody>
      </p:sp>
    </p:spTree>
    <p:extLst>
      <p:ext uri="{BB962C8B-B14F-4D97-AF65-F5344CB8AC3E}">
        <p14:creationId xmlns:p14="http://schemas.microsoft.com/office/powerpoint/2010/main" val="2768373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10225-2E3D-414B-9942-F47362D33996}"/>
              </a:ext>
            </a:extLst>
          </p:cNvPr>
          <p:cNvSpPr>
            <a:spLocks noGrp="1"/>
          </p:cNvSpPr>
          <p:nvPr>
            <p:ph type="title"/>
          </p:nvPr>
        </p:nvSpPr>
        <p:spPr/>
        <p:txBody>
          <a:bodyPr/>
          <a:lstStyle/>
          <a:p>
            <a:r>
              <a:rPr lang="en-US" dirty="0"/>
              <a:t>A spectrum, not a binary choice</a:t>
            </a:r>
          </a:p>
        </p:txBody>
      </p:sp>
      <p:sp>
        <p:nvSpPr>
          <p:cNvPr id="3" name="Content Placeholder 2">
            <a:extLst>
              <a:ext uri="{FF2B5EF4-FFF2-40B4-BE49-F238E27FC236}">
                <a16:creationId xmlns:a16="http://schemas.microsoft.com/office/drawing/2014/main" id="{6486DAA7-76FF-CE40-9F9A-1ADBB539CA7C}"/>
              </a:ext>
            </a:extLst>
          </p:cNvPr>
          <p:cNvSpPr>
            <a:spLocks noGrp="1"/>
          </p:cNvSpPr>
          <p:nvPr>
            <p:ph idx="1"/>
          </p:nvPr>
        </p:nvSpPr>
        <p:spPr>
          <a:xfrm>
            <a:off x="685800" y="1828800"/>
            <a:ext cx="7772400" cy="4114800"/>
          </a:xfrm>
        </p:spPr>
        <p:txBody>
          <a:bodyPr/>
          <a:lstStyle/>
          <a:p>
            <a:r>
              <a:rPr lang="en-US" dirty="0"/>
              <a:t>Where there is overlap in the network’s ability to meet requirements, we want the application designer to have a choice of media.</a:t>
            </a:r>
          </a:p>
          <a:p>
            <a:r>
              <a:rPr lang="en-US" dirty="0"/>
              <a:t>We have avoided a competition between Real-time Bridging and Real-time Routing.</a:t>
            </a:r>
          </a:p>
          <a:p>
            <a:pPr lvl="1"/>
            <a:r>
              <a:rPr lang="en-US" dirty="0"/>
              <a:t>Both TSN and DetNet standards offer the same features for real-time.</a:t>
            </a:r>
          </a:p>
          <a:p>
            <a:pPr lvl="1"/>
            <a:r>
              <a:rPr lang="en-US" dirty="0"/>
              <a:t>Both TSN and DetNet standards describe how the TSN/DetNet service can be obtained in a mixed bridged/routed/label switched network.</a:t>
            </a:r>
          </a:p>
          <a:p>
            <a:r>
              <a:rPr lang="en-US" dirty="0"/>
              <a:t>Let’s not create a competition between: Real-time Wired and Real-time Wireless.</a:t>
            </a:r>
          </a:p>
          <a:p>
            <a:endParaRPr lang="en-US" dirty="0"/>
          </a:p>
        </p:txBody>
      </p:sp>
      <p:sp>
        <p:nvSpPr>
          <p:cNvPr id="4" name="Date Placeholder 3">
            <a:extLst>
              <a:ext uri="{FF2B5EF4-FFF2-40B4-BE49-F238E27FC236}">
                <a16:creationId xmlns:a16="http://schemas.microsoft.com/office/drawing/2014/main" id="{E1F68D57-FF86-C84C-A6E6-97DC12B09A68}"/>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EF2399DA-0C4C-F242-B580-F64BA0271AF4}"/>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43589CB1-BD36-3049-A56D-A59C5F69AFB1}"/>
              </a:ext>
            </a:extLst>
          </p:cNvPr>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Tree>
    <p:extLst>
      <p:ext uri="{BB962C8B-B14F-4D97-AF65-F5344CB8AC3E}">
        <p14:creationId xmlns:p14="http://schemas.microsoft.com/office/powerpoint/2010/main" val="22224931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47242</TotalTime>
  <Words>1007</Words>
  <Application>Microsoft Macintosh PowerPoint</Application>
  <PresentationFormat>On-screen Show (4:3)</PresentationFormat>
  <Paragraphs>131</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ＭＳ Ｐゴシック</vt:lpstr>
      <vt:lpstr>Times New Roman</vt:lpstr>
      <vt:lpstr>Wingdings</vt:lpstr>
      <vt:lpstr>802-11-Submission</vt:lpstr>
      <vt:lpstr>Microsoft Word 97 - 2004 Document</vt:lpstr>
      <vt:lpstr>Wireless + TSN = Part of the Picture</vt:lpstr>
      <vt:lpstr>Introduction</vt:lpstr>
      <vt:lpstr>What does a real-time application require of its network?</vt:lpstr>
      <vt:lpstr>TSN/DetNet solution to packet loss problem</vt:lpstr>
      <vt:lpstr>Kinds of real-time applications</vt:lpstr>
      <vt:lpstr>Black-and-white becomes gray</vt:lpstr>
      <vt:lpstr>Does this mean?</vt:lpstr>
      <vt:lpstr>I hope not!  I hope it means:</vt:lpstr>
      <vt:lpstr>A spectrum, not a binary choice</vt:lpstr>
      <vt:lpstr>Some possible areas of cooperation</vt:lpstr>
      <vt:lpstr>Some possible areas of cooperation</vt:lpstr>
      <vt:lpstr>Summary</vt:lpstr>
    </vt:vector>
  </TitlesOfParts>
  <Manager/>
  <Company>Huawei Technologies Co. Ltd</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 TSN = Part of the Picture</dc:title>
  <dc:subject/>
  <dc:creator>Norman Finn</dc:creator>
  <cp:keywords/>
  <dc:description/>
  <cp:lastModifiedBy>Norman Finn</cp:lastModifiedBy>
  <cp:revision>314</cp:revision>
  <cp:lastPrinted>1998-02-10T13:28:06Z</cp:lastPrinted>
  <dcterms:created xsi:type="dcterms:W3CDTF">2013-11-12T18:41:50Z</dcterms:created>
  <dcterms:modified xsi:type="dcterms:W3CDTF">2019-07-15T07:02:24Z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(3)4VxtlohSZQWypdOpVLo1d6gpUZn/qnXmH/1SHRLuGJ8j7raPOmaU4U6ddLjg79qojYjOjtLp
4fQilkHWPwTS2oTONWiISEe4o4EF0iqFwzQeVX2Xsf7fj6+a+MuA4skI+UQTwY5LlJZY9nzG
Gn1I/qAvC3RfRYPgludMtn6dRQZikPUgwR41cnF3XiSDINyDx8kwtnh+CSr5BMu0ivGmCLYA
Q3mPjDmDJIRprNT65K</vt:lpwstr>
  </property>
  <property fmtid="{D5CDD505-2E9C-101B-9397-08002B2CF9AE}" pid="4" name="_2015_ms_pID_7253431">
    <vt:lpwstr>YD8cp5SwdrM5Z7j74U+GisoUr1tr6RP/w5AxIM6aldJcKs3E/3+OSR
pr9jcq2P4SDH5D41S3p3iu0C8CtoHYCjSSEiYSmGxxWyXT5rsej/IYBoUDQOyGv5Wk6c03yv
tJDpp3ghS8dNlqzeNGUKNKKQ6BUkum0jXhAtNOaLTF4fPmoEVxJaa8jHvP+gaSFN0KfY2v5c
3T4fXDmqACz/9VWXATzNmX8qFKRRsYu6MxvE</vt:lpwstr>
  </property>
  <property fmtid="{D5CDD505-2E9C-101B-9397-08002B2CF9AE}" pid="5" name="_2015_ms_pID_7253432">
    <vt:lpwstr>dw==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1537099423</vt:lpwstr>
  </property>
</Properties>
</file>