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1" r:id="rId3"/>
    <p:sldId id="388" r:id="rId4"/>
    <p:sldId id="391" r:id="rId5"/>
    <p:sldId id="383" r:id="rId6"/>
    <p:sldId id="386" r:id="rId7"/>
    <p:sldId id="384" r:id="rId8"/>
    <p:sldId id="387" r:id="rId9"/>
    <p:sldId id="389" r:id="rId10"/>
    <p:sldId id="390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nickel, Volker" initials="JV" lastIdx="2" clrIdx="0">
    <p:extLst>
      <p:ext uri="{19B8F6BF-5375-455C-9EA6-DF929625EA0E}">
        <p15:presenceInfo xmlns:p15="http://schemas.microsoft.com/office/powerpoint/2012/main" userId="S-1-5-21-229799756-4240444915-3125021034-14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28" autoAdjust="0"/>
    <p:restoredTop sz="93760" autoAdjust="0"/>
  </p:normalViewPr>
  <p:slideViewPr>
    <p:cSldViewPr>
      <p:cViewPr varScale="1">
        <p:scale>
          <a:sx n="58" d="100"/>
          <a:sy n="58" d="100"/>
        </p:scale>
        <p:origin x="672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3570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6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 err="1" smtClean="0"/>
              <a:t>July</a:t>
            </a:r>
            <a:r>
              <a:rPr lang="de-DE" dirty="0" smtClean="0"/>
              <a:t> 2019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802.11-19/1261r4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Textfeld 1"/>
          <p:cNvSpPr txBox="1"/>
          <p:nvPr userDrawn="1"/>
        </p:nvSpPr>
        <p:spPr>
          <a:xfrm>
            <a:off x="9001145" y="6429246"/>
            <a:ext cx="2449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</a:rPr>
              <a:t>Volker Jungnickel – Fraunhofer HHI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95400" y="469900"/>
            <a:ext cx="10801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Straw polls on LC-optimized </a:t>
            </a:r>
            <a:r>
              <a:rPr lang="en-GB" sz="3600" dirty="0"/>
              <a:t>PHY proposal for TGbb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288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2019-07-16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70080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Foliennummernplatzhalt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164547"/>
              </p:ext>
            </p:extLst>
          </p:nvPr>
        </p:nvGraphicFramePr>
        <p:xfrm>
          <a:off x="911424" y="2420888"/>
          <a:ext cx="10721975" cy="470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" name="Document" r:id="rId4" imgW="9392105" imgH="4126385" progId="Word.Document.8">
                  <p:embed/>
                </p:oleObj>
              </mc:Choice>
              <mc:Fallback>
                <p:oleObj name="Document" r:id="rId4" imgW="9392105" imgH="412638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424" y="2420888"/>
                        <a:ext cx="10721975" cy="4705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/>
                </a:solidFill>
              </a:rPr>
              <a:t>Motion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Move to extend debate for 45 minutes until 5:30.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/>
            <a:endParaRPr lang="en-US" dirty="0" smtClean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Move		Marc Emmelmann</a:t>
            </a: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Second 	Kai Lennert Bober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Y </a:t>
            </a:r>
            <a:r>
              <a:rPr lang="en-US" dirty="0">
                <a:solidFill>
                  <a:schemeClr val="tx1"/>
                </a:solidFill>
              </a:rPr>
              <a:t>/ N / A: 		</a:t>
            </a:r>
            <a:r>
              <a:rPr lang="en-US" dirty="0" smtClean="0">
                <a:solidFill>
                  <a:schemeClr val="tx1"/>
                </a:solidFill>
              </a:rPr>
              <a:t>11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2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15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Motion passed.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85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submission presents </a:t>
            </a:r>
            <a:r>
              <a:rPr lang="en-GB" dirty="0" smtClean="0"/>
              <a:t>contains several straw polls concerning the proposal for </a:t>
            </a:r>
            <a:r>
              <a:rPr lang="en-GB" dirty="0"/>
              <a:t>an LC-optimized PHY for </a:t>
            </a:r>
            <a:r>
              <a:rPr lang="en-GB" dirty="0" err="1"/>
              <a:t>TGbb</a:t>
            </a:r>
            <a:r>
              <a:rPr lang="en-GB" dirty="0"/>
              <a:t> based on G.9991 PHY 1 [1].</a:t>
            </a:r>
          </a:p>
        </p:txBody>
      </p:sp>
      <p:sp>
        <p:nvSpPr>
          <p:cNvPr id="10" name="Foliennummernplatzhalt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81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</a:t>
            </a:r>
            <a:r>
              <a:rPr lang="de-DE" sz="3600" dirty="0" smtClean="0">
                <a:solidFill>
                  <a:schemeClr val="tx1"/>
                </a:solidFill>
              </a:rPr>
              <a:t>#1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Adaptive bit loading is useful to optimize LC performance due to low-pass behavior of optical frontends and NLOS propagation in the wireless channel. 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Shall adaptive bit loading be supported </a:t>
            </a:r>
            <a:r>
              <a:rPr lang="en-US" dirty="0" smtClean="0">
                <a:solidFill>
                  <a:schemeClr val="tx1"/>
                </a:solidFill>
              </a:rPr>
              <a:t>by every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 STA with bandwidth larger than 20 MHz?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14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16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12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13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</a:t>
            </a:r>
            <a:r>
              <a:rPr lang="de-DE" sz="3600" dirty="0" smtClean="0">
                <a:solidFill>
                  <a:schemeClr val="tx1"/>
                </a:solidFill>
              </a:rPr>
              <a:t>#1a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Adaptive bit </a:t>
            </a:r>
            <a:r>
              <a:rPr lang="en-US" dirty="0" smtClean="0">
                <a:solidFill>
                  <a:schemeClr val="tx1"/>
                </a:solidFill>
              </a:rPr>
              <a:t>loading </a:t>
            </a:r>
            <a:r>
              <a:rPr lang="en-US" dirty="0" smtClean="0">
                <a:solidFill>
                  <a:schemeClr val="tx1"/>
                </a:solidFill>
              </a:rPr>
              <a:t>is useful to optimize LC performance due to low-pass behavior of optical frontends and NLOS propagation in the wireless channel. 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Should </a:t>
            </a:r>
            <a:r>
              <a:rPr lang="en-US" dirty="0" smtClean="0">
                <a:solidFill>
                  <a:schemeClr val="tx1"/>
                </a:solidFill>
              </a:rPr>
              <a:t>adaptive </a:t>
            </a:r>
            <a:r>
              <a:rPr lang="en-US" dirty="0" smtClean="0">
                <a:solidFill>
                  <a:schemeClr val="tx1"/>
                </a:solidFill>
              </a:rPr>
              <a:t>bit loading </a:t>
            </a:r>
            <a:r>
              <a:rPr lang="en-US" dirty="0" smtClean="0">
                <a:solidFill>
                  <a:schemeClr val="tx1"/>
                </a:solidFill>
              </a:rPr>
              <a:t>be considered </a:t>
            </a:r>
            <a:r>
              <a:rPr lang="en-US" dirty="0">
                <a:solidFill>
                  <a:schemeClr val="tx1"/>
                </a:solidFill>
              </a:rPr>
              <a:t>as one mode of operation in </a:t>
            </a:r>
            <a:r>
              <a:rPr lang="en-US" dirty="0" err="1">
                <a:solidFill>
                  <a:schemeClr val="tx1"/>
                </a:solidFill>
              </a:rPr>
              <a:t>TGbb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19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0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84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</a:t>
            </a:r>
            <a:r>
              <a:rPr lang="de-DE" sz="3600" dirty="0" smtClean="0">
                <a:solidFill>
                  <a:schemeClr val="tx1"/>
                </a:solidFill>
              </a:rPr>
              <a:t>#2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 PAR requires one PHY mode to reach 5 </a:t>
            </a:r>
            <a:r>
              <a:rPr lang="en-US" dirty="0" err="1" smtClean="0">
                <a:solidFill>
                  <a:schemeClr val="tx1"/>
                </a:solidFill>
              </a:rPr>
              <a:t>Gbit</a:t>
            </a:r>
            <a:r>
              <a:rPr lang="en-US" dirty="0" smtClean="0">
                <a:solidFill>
                  <a:schemeClr val="tx1"/>
                </a:solidFill>
              </a:rPr>
              <a:t>/s. Bandwidth of LC frontends can be scaled to 1 GHz and more by using lasers besides LEDs. 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Should extensions </a:t>
            </a:r>
            <a:r>
              <a:rPr lang="en-US" dirty="0" smtClean="0">
                <a:solidFill>
                  <a:schemeClr val="tx1"/>
                </a:solidFill>
              </a:rPr>
              <a:t>for </a:t>
            </a:r>
            <a:r>
              <a:rPr lang="en-US" dirty="0" smtClean="0">
                <a:solidFill>
                  <a:schemeClr val="tx1"/>
                </a:solidFill>
              </a:rPr>
              <a:t>1 </a:t>
            </a:r>
            <a:r>
              <a:rPr lang="en-US" dirty="0" smtClean="0">
                <a:solidFill>
                  <a:schemeClr val="tx1"/>
                </a:solidFill>
              </a:rPr>
              <a:t>GHz </a:t>
            </a:r>
            <a:r>
              <a:rPr lang="en-US" dirty="0">
                <a:solidFill>
                  <a:schemeClr val="tx1"/>
                </a:solidFill>
              </a:rPr>
              <a:t>bandwidth </a:t>
            </a:r>
            <a:r>
              <a:rPr lang="en-US" dirty="0" smtClean="0">
                <a:solidFill>
                  <a:schemeClr val="tx1"/>
                </a:solidFill>
              </a:rPr>
              <a:t>and </a:t>
            </a:r>
            <a:r>
              <a:rPr lang="en-US" dirty="0" smtClean="0">
                <a:solidFill>
                  <a:schemeClr val="tx1"/>
                </a:solidFill>
              </a:rPr>
              <a:t>more be </a:t>
            </a:r>
            <a:r>
              <a:rPr lang="en-US" dirty="0">
                <a:solidFill>
                  <a:schemeClr val="tx1"/>
                </a:solidFill>
              </a:rPr>
              <a:t>considered by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19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0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87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</a:t>
            </a:r>
            <a:r>
              <a:rPr lang="de-DE" sz="3600" dirty="0" smtClean="0">
                <a:solidFill>
                  <a:schemeClr val="tx1"/>
                </a:solidFill>
              </a:rPr>
              <a:t>#3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10191" cy="4113213"/>
          </a:xfrm>
        </p:spPr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Distributed MIMO is useful to handle multiple </a:t>
            </a:r>
            <a:r>
              <a:rPr lang="en-US" dirty="0" smtClean="0">
                <a:solidFill>
                  <a:schemeClr val="tx1"/>
                </a:solidFill>
              </a:rPr>
              <a:t>optical frontends with </a:t>
            </a:r>
            <a:r>
              <a:rPr lang="en-US" dirty="0" smtClean="0">
                <a:solidFill>
                  <a:schemeClr val="tx1"/>
                </a:solidFill>
              </a:rPr>
              <a:t>overlapping coverage. </a:t>
            </a:r>
            <a:r>
              <a:rPr lang="en-US" dirty="0" smtClean="0">
                <a:solidFill>
                  <a:schemeClr val="tx1"/>
                </a:solidFill>
              </a:rPr>
              <a:t>MIMO </a:t>
            </a:r>
            <a:r>
              <a:rPr lang="en-US" dirty="0" smtClean="0">
                <a:solidFill>
                  <a:schemeClr val="tx1"/>
                </a:solidFill>
              </a:rPr>
              <a:t>is also useful at the </a:t>
            </a:r>
            <a:r>
              <a:rPr lang="en-US" dirty="0" smtClean="0">
                <a:solidFill>
                  <a:schemeClr val="tx1"/>
                </a:solidFill>
              </a:rPr>
              <a:t>non-AP STA </a:t>
            </a:r>
            <a:r>
              <a:rPr lang="en-US" dirty="0" smtClean="0">
                <a:solidFill>
                  <a:schemeClr val="tx1"/>
                </a:solidFill>
              </a:rPr>
              <a:t>e.g. to combat interference.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marL="92075" indent="-92075">
              <a:tabLst>
                <a:tab pos="0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Should extensions </a:t>
            </a:r>
            <a:r>
              <a:rPr lang="en-US" dirty="0" smtClean="0">
                <a:solidFill>
                  <a:schemeClr val="tx1"/>
                </a:solidFill>
              </a:rPr>
              <a:t>for </a:t>
            </a:r>
            <a:r>
              <a:rPr lang="en-US" dirty="0" smtClean="0">
                <a:solidFill>
                  <a:schemeClr val="tx1"/>
                </a:solidFill>
              </a:rPr>
              <a:t>MIMO larger than 8x8 over LC be considered </a:t>
            </a:r>
            <a:r>
              <a:rPr lang="en-US" dirty="0" smtClean="0">
                <a:solidFill>
                  <a:schemeClr val="tx1"/>
                </a:solidFill>
              </a:rPr>
              <a:t>by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17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0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3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15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</a:t>
            </a:r>
            <a:r>
              <a:rPr lang="de-DE" sz="3600" dirty="0" smtClean="0">
                <a:solidFill>
                  <a:schemeClr val="tx1"/>
                </a:solidFill>
              </a:rPr>
              <a:t>#4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The physical layer of G.9991 supports </a:t>
            </a:r>
            <a:r>
              <a:rPr lang="en-US" dirty="0" smtClean="0">
                <a:solidFill>
                  <a:schemeClr val="tx1"/>
                </a:solidFill>
              </a:rPr>
              <a:t>adaptive </a:t>
            </a:r>
            <a:r>
              <a:rPr lang="en-US" dirty="0" smtClean="0">
                <a:solidFill>
                  <a:schemeClr val="tx1"/>
                </a:solidFill>
              </a:rPr>
              <a:t>bit loading natively unlike existing PHYs in 802.11</a:t>
            </a:r>
            <a:r>
              <a:rPr lang="en-US" dirty="0" smtClean="0">
                <a:solidFill>
                  <a:schemeClr val="tx1"/>
                </a:solidFill>
              </a:rPr>
              <a:t>. With an ongoing project (G.hn2), people work already on an extension to support more than 1 GHz bandwidth. Extensions to support MIMO setups larger than 8x8 have also been proposed.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Should 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G.9991 PHY be considered as one mode of operation in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14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5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6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OFDMA MAC is recently introduced to improve interference management and support larger numbers of users, e.g. in </a:t>
            </a:r>
            <a:r>
              <a:rPr lang="en-US" dirty="0" err="1" smtClean="0">
                <a:solidFill>
                  <a:schemeClr val="tx1"/>
                </a:solidFill>
              </a:rPr>
              <a:t>IoT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Shall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 PHY support </a:t>
            </a:r>
            <a:r>
              <a:rPr lang="en-US" dirty="0" err="1" smtClean="0">
                <a:solidFill>
                  <a:schemeClr val="tx1"/>
                </a:solidFill>
              </a:rPr>
              <a:t>support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OFDMA </a:t>
            </a:r>
            <a:r>
              <a:rPr lang="en-US" dirty="0" smtClean="0">
                <a:solidFill>
                  <a:schemeClr val="tx1"/>
                </a:solidFill>
              </a:rPr>
              <a:t>MAC?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Postponed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Thursday</a:t>
            </a:r>
            <a:r>
              <a:rPr lang="de-DE" dirty="0" smtClean="0"/>
              <a:t> PM1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12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</a:t>
            </a:r>
            <a:r>
              <a:rPr lang="de-DE" sz="3600" dirty="0" smtClean="0">
                <a:solidFill>
                  <a:schemeClr val="tx1"/>
                </a:solidFill>
              </a:rPr>
              <a:t>#5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OFDMA MAC is recently introduced to improve interference management and support larger numbers of users, e.g. in </a:t>
            </a:r>
            <a:r>
              <a:rPr lang="en-US" dirty="0" err="1" smtClean="0">
                <a:solidFill>
                  <a:schemeClr val="tx1"/>
                </a:solidFill>
              </a:rPr>
              <a:t>IoT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Shall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 PHY support </a:t>
            </a:r>
            <a:r>
              <a:rPr lang="en-US" dirty="0" err="1" smtClean="0">
                <a:solidFill>
                  <a:schemeClr val="tx1"/>
                </a:solidFill>
              </a:rPr>
              <a:t>support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OFDMA </a:t>
            </a:r>
            <a:r>
              <a:rPr lang="en-US" dirty="0" smtClean="0">
                <a:solidFill>
                  <a:schemeClr val="tx1"/>
                </a:solidFill>
              </a:rPr>
              <a:t>MAC?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598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458</Words>
  <Application>Microsoft Office PowerPoint</Application>
  <PresentationFormat>Breitbild</PresentationFormat>
  <Paragraphs>80</Paragraphs>
  <Slides>10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 Unicode MS</vt:lpstr>
      <vt:lpstr>MS Gothic</vt:lpstr>
      <vt:lpstr>Times New Roman</vt:lpstr>
      <vt:lpstr>Office Theme</vt:lpstr>
      <vt:lpstr>Document</vt:lpstr>
      <vt:lpstr>Straw polls on LC-optimized PHY proposal for TGbb</vt:lpstr>
      <vt:lpstr>Abstract</vt:lpstr>
      <vt:lpstr>Straw Poll #1</vt:lpstr>
      <vt:lpstr>Straw Poll #1a</vt:lpstr>
      <vt:lpstr>Straw Poll #2</vt:lpstr>
      <vt:lpstr>Straw Poll #3</vt:lpstr>
      <vt:lpstr>Straw Poll #4</vt:lpstr>
      <vt:lpstr>Postponed to Thursday PM1</vt:lpstr>
      <vt:lpstr>Straw Poll #5</vt:lpstr>
      <vt:lpstr>Motion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G.9991 Phy and its relevance to TGbb</dc:title>
  <dc:subject/>
  <dc:creator>Marc Emmelmann</dc:creator>
  <cp:keywords/>
  <dc:description/>
  <cp:lastModifiedBy>Jungnickel, Volker</cp:lastModifiedBy>
  <cp:revision>469</cp:revision>
  <cp:lastPrinted>1601-01-01T00:00:00Z</cp:lastPrinted>
  <dcterms:created xsi:type="dcterms:W3CDTF">2019-04-17T13:13:06Z</dcterms:created>
  <dcterms:modified xsi:type="dcterms:W3CDTF">2019-07-18T11:33:30Z</dcterms:modified>
  <cp:category/>
</cp:coreProperties>
</file>