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72" r:id="rId4"/>
    <p:sldId id="274" r:id="rId5"/>
    <p:sldId id="280" r:id="rId6"/>
    <p:sldId id="273" r:id="rId7"/>
    <p:sldId id="275" r:id="rId8"/>
    <p:sldId id="262" r:id="rId9"/>
    <p:sldId id="276" r:id="rId10"/>
    <p:sldId id="277" r:id="rId11"/>
    <p:sldId id="278" r:id="rId12"/>
    <p:sldId id="281" r:id="rId13"/>
    <p:sldId id="279" r:id="rId14"/>
    <p:sldId id="264"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hanasios Stavridis" initials="AS" lastIdx="1" clrIdx="0">
    <p:extLst>
      <p:ext uri="{19B8F6BF-5375-455C-9EA6-DF929625EA0E}">
        <p15:presenceInfo xmlns:p15="http://schemas.microsoft.com/office/powerpoint/2012/main" userId="S-1-5-21-1538607324-3213881460-940295383-13787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FAC81F-3244-4376-90E3-1BA2B2D1A928}" v="4452" dt="2019-07-16T22:23:09.774"/>
    <p1510:client id="{0C50A4E1-066B-4F98-8C32-ABDBDC898906}" v="28" dt="2019-07-16T22:27:04.8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10" autoAdjust="0"/>
    <p:restoredTop sz="76463" autoAdjust="0"/>
  </p:normalViewPr>
  <p:slideViewPr>
    <p:cSldViewPr>
      <p:cViewPr varScale="1">
        <p:scale>
          <a:sx n="52" d="100"/>
          <a:sy n="52" d="100"/>
        </p:scale>
        <p:origin x="1344" y="4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19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thanasios Stavridis" userId="1845495f-5fed-418f-9505-a3d89ae7bf7f" providerId="ADAL" clId="{0C50A4E1-066B-4F98-8C32-ABDBDC898906}"/>
    <pc:docChg chg="modSld">
      <pc:chgData name="Athanasios Stavridis" userId="1845495f-5fed-418f-9505-a3d89ae7bf7f" providerId="ADAL" clId="{0C50A4E1-066B-4F98-8C32-ABDBDC898906}" dt="2019-07-16T22:27:04.809" v="27" actId="5793"/>
      <pc:docMkLst>
        <pc:docMk/>
      </pc:docMkLst>
      <pc:sldChg chg="modSp modNotesTx">
        <pc:chgData name="Athanasios Stavridis" userId="1845495f-5fed-418f-9505-a3d89ae7bf7f" providerId="ADAL" clId="{0C50A4E1-066B-4F98-8C32-ABDBDC898906}" dt="2019-07-16T22:26:24.873" v="16" actId="5793"/>
        <pc:sldMkLst>
          <pc:docMk/>
          <pc:sldMk cId="0" sldId="256"/>
        </pc:sldMkLst>
        <pc:spChg chg="mod">
          <ac:chgData name="Athanasios Stavridis" userId="1845495f-5fed-418f-9505-a3d89ae7bf7f" providerId="ADAL" clId="{0C50A4E1-066B-4F98-8C32-ABDBDC898906}" dt="2019-07-16T22:23:56.925" v="1" actId="20577"/>
          <ac:spMkLst>
            <pc:docMk/>
            <pc:sldMk cId="0" sldId="256"/>
            <ac:spMk id="3074" creationId="{00000000-0000-0000-0000-000000000000}"/>
          </ac:spMkLst>
        </pc:spChg>
      </pc:sldChg>
      <pc:sldChg chg="modNotesTx">
        <pc:chgData name="Athanasios Stavridis" userId="1845495f-5fed-418f-9505-a3d89ae7bf7f" providerId="ADAL" clId="{0C50A4E1-066B-4F98-8C32-ABDBDC898906}" dt="2019-07-16T22:26:27.841" v="17" actId="5793"/>
        <pc:sldMkLst>
          <pc:docMk/>
          <pc:sldMk cId="0" sldId="257"/>
        </pc:sldMkLst>
      </pc:sldChg>
      <pc:sldChg chg="modNotesTx">
        <pc:chgData name="Athanasios Stavridis" userId="1845495f-5fed-418f-9505-a3d89ae7bf7f" providerId="ADAL" clId="{0C50A4E1-066B-4F98-8C32-ABDBDC898906}" dt="2019-07-16T22:26:47.481" v="22" actId="5793"/>
        <pc:sldMkLst>
          <pc:docMk/>
          <pc:sldMk cId="0" sldId="262"/>
        </pc:sldMkLst>
      </pc:sldChg>
      <pc:sldChg chg="modNotesTx">
        <pc:chgData name="Athanasios Stavridis" userId="1845495f-5fed-418f-9505-a3d89ae7bf7f" providerId="ADAL" clId="{0C50A4E1-066B-4F98-8C32-ABDBDC898906}" dt="2019-07-16T22:25:20.157" v="4" actId="20577"/>
        <pc:sldMkLst>
          <pc:docMk/>
          <pc:sldMk cId="3450424467" sldId="272"/>
        </pc:sldMkLst>
      </pc:sldChg>
      <pc:sldChg chg="modNotesTx">
        <pc:chgData name="Athanasios Stavridis" userId="1845495f-5fed-418f-9505-a3d89ae7bf7f" providerId="ADAL" clId="{0C50A4E1-066B-4F98-8C32-ABDBDC898906}" dt="2019-07-16T22:26:40.651" v="20" actId="5793"/>
        <pc:sldMkLst>
          <pc:docMk/>
          <pc:sldMk cId="595245871" sldId="273"/>
        </pc:sldMkLst>
      </pc:sldChg>
      <pc:sldChg chg="modNotesTx">
        <pc:chgData name="Athanasios Stavridis" userId="1845495f-5fed-418f-9505-a3d89ae7bf7f" providerId="ADAL" clId="{0C50A4E1-066B-4F98-8C32-ABDBDC898906}" dt="2019-07-16T22:26:34.966" v="18" actId="5793"/>
        <pc:sldMkLst>
          <pc:docMk/>
          <pc:sldMk cId="477954787" sldId="274"/>
        </pc:sldMkLst>
      </pc:sldChg>
      <pc:sldChg chg="modNotesTx">
        <pc:chgData name="Athanasios Stavridis" userId="1845495f-5fed-418f-9505-a3d89ae7bf7f" providerId="ADAL" clId="{0C50A4E1-066B-4F98-8C32-ABDBDC898906}" dt="2019-07-16T22:26:43.709" v="21" actId="5793"/>
        <pc:sldMkLst>
          <pc:docMk/>
          <pc:sldMk cId="2820800938" sldId="275"/>
        </pc:sldMkLst>
      </pc:sldChg>
      <pc:sldChg chg="modNotesTx">
        <pc:chgData name="Athanasios Stavridis" userId="1845495f-5fed-418f-9505-a3d89ae7bf7f" providerId="ADAL" clId="{0C50A4E1-066B-4F98-8C32-ABDBDC898906}" dt="2019-07-16T22:26:51.811" v="23" actId="5793"/>
        <pc:sldMkLst>
          <pc:docMk/>
          <pc:sldMk cId="3710050870" sldId="276"/>
        </pc:sldMkLst>
      </pc:sldChg>
      <pc:sldChg chg="modNotesTx">
        <pc:chgData name="Athanasios Stavridis" userId="1845495f-5fed-418f-9505-a3d89ae7bf7f" providerId="ADAL" clId="{0C50A4E1-066B-4F98-8C32-ABDBDC898906}" dt="2019-07-16T22:26:54.652" v="24" actId="5793"/>
        <pc:sldMkLst>
          <pc:docMk/>
          <pc:sldMk cId="4116576320" sldId="277"/>
        </pc:sldMkLst>
      </pc:sldChg>
      <pc:sldChg chg="modNotesTx">
        <pc:chgData name="Athanasios Stavridis" userId="1845495f-5fed-418f-9505-a3d89ae7bf7f" providerId="ADAL" clId="{0C50A4E1-066B-4F98-8C32-ABDBDC898906}" dt="2019-07-16T22:26:57.809" v="25" actId="5793"/>
        <pc:sldMkLst>
          <pc:docMk/>
          <pc:sldMk cId="1424764337" sldId="278"/>
        </pc:sldMkLst>
      </pc:sldChg>
      <pc:sldChg chg="modNotesTx">
        <pc:chgData name="Athanasios Stavridis" userId="1845495f-5fed-418f-9505-a3d89ae7bf7f" providerId="ADAL" clId="{0C50A4E1-066B-4F98-8C32-ABDBDC898906}" dt="2019-07-16T22:27:04.809" v="27" actId="5793"/>
        <pc:sldMkLst>
          <pc:docMk/>
          <pc:sldMk cId="3253357696" sldId="279"/>
        </pc:sldMkLst>
      </pc:sldChg>
      <pc:sldChg chg="modNotesTx">
        <pc:chgData name="Athanasios Stavridis" userId="1845495f-5fed-418f-9505-a3d89ae7bf7f" providerId="ADAL" clId="{0C50A4E1-066B-4F98-8C32-ABDBDC898906}" dt="2019-07-16T22:26:37.666" v="19" actId="5793"/>
        <pc:sldMkLst>
          <pc:docMk/>
          <pc:sldMk cId="955472033" sldId="280"/>
        </pc:sldMkLst>
      </pc:sldChg>
      <pc:sldChg chg="modNotesTx">
        <pc:chgData name="Athanasios Stavridis" userId="1845495f-5fed-418f-9505-a3d89ae7bf7f" providerId="ADAL" clId="{0C50A4E1-066B-4F98-8C32-ABDBDC898906}" dt="2019-07-16T22:27:00.819" v="26" actId="5793"/>
        <pc:sldMkLst>
          <pc:docMk/>
          <pc:sldMk cId="1388688463" sldId="281"/>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July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726672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397362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06842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369291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60251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725350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459592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427941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958753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mc:AlternateContent xmlns:mc="http://schemas.openxmlformats.org/markup-compatibility/2006" xmlns:a14="http://schemas.microsoft.com/office/drawing/2010/main">
        <mc:Choice Requires="a14">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mc:Choice>
        <mc:Fallback xmlns="">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 typeface="Arial" panose="020B0604020202020204" pitchFamily="34" charset="0"/>
                  <a:buChar char="•"/>
                </a:pPr>
                <a:r>
                  <a:rPr lang="en-US" dirty="0"/>
                  <a:t>From practical point of view, how the previous compression is implemented?</a:t>
                </a:r>
              </a:p>
              <a:p>
                <a:pPr marL="171450" indent="-171450">
                  <a:buFont typeface="Arial" panose="020B0604020202020204" pitchFamily="34" charset="0"/>
                  <a:buChar char="•"/>
                </a:pPr>
                <a:r>
                  <a:rPr lang="en-US" dirty="0"/>
                  <a:t>In literature, a widely used approach is described by this formula.</a:t>
                </a:r>
              </a:p>
              <a:p>
                <a:pPr lvl="1">
                  <a:buFont typeface="Times New Roman" pitchFamily="16" charset="0"/>
                  <a:buChar char="•"/>
                </a:pPr>
                <a:r>
                  <a:rPr lang="en-US" dirty="0"/>
                  <a:t>Here, </a:t>
                </a:r>
                <a:r>
                  <a:rPr lang="en-US" b="0" i="0">
                    <a:solidFill>
                      <a:schemeClr val="tx1"/>
                    </a:solidFill>
                    <a:latin typeface="Cambria Math" panose="02040503050406030204" pitchFamily="18" charset="0"/>
                  </a:rPr>
                  <a:t>I(.)</a:t>
                </a:r>
                <a:r>
                  <a:rPr lang="en-GB" b="0" dirty="0">
                    <a:solidFill>
                      <a:schemeClr val="tx1"/>
                    </a:solidFill>
                  </a:rPr>
                  <a:t> is a model specific function which will be discussed in the </a:t>
                </a:r>
                <a:r>
                  <a:rPr lang="en-GB" b="0">
                    <a:solidFill>
                      <a:schemeClr val="tx1"/>
                    </a:solidFill>
                  </a:rPr>
                  <a:t>next</a:t>
                </a:r>
                <a:r>
                  <a:rPr lang="en-GB" b="0" baseline="0">
                    <a:solidFill>
                      <a:schemeClr val="tx1"/>
                    </a:solidFill>
                  </a:rPr>
                  <a:t> slide.</a:t>
                </a:r>
                <a:endParaRPr lang="en-GB" b="0" dirty="0">
                  <a:solidFill>
                    <a:schemeClr val="tx1"/>
                  </a:solidFill>
                </a:endParaRPr>
              </a:p>
              <a:p>
                <a:pPr lvl="1">
                  <a:buFont typeface="Times New Roman" pitchFamily="16" charset="0"/>
                  <a:buChar char="•"/>
                </a:pPr>
                <a:r>
                  <a:rPr lang="en-US" i="0">
                    <a:solidFill>
                      <a:schemeClr val="tx1"/>
                    </a:solidFill>
                    <a:latin typeface="Cambria Math" panose="02040503050406030204" pitchFamily="18" charset="0"/>
                  </a:rPr>
                  <a:t>I^(</a:t>
                </a:r>
                <a:r>
                  <a:rPr lang="en-US" b="0" i="0">
                    <a:solidFill>
                      <a:schemeClr val="tx1"/>
                    </a:solidFill>
                    <a:latin typeface="Cambria Math" panose="02040503050406030204" pitchFamily="18" charset="0"/>
                  </a:rPr>
                  <a:t>−1) </a:t>
                </a:r>
                <a:r>
                  <a:rPr lang="en-US" i="0">
                    <a:solidFill>
                      <a:schemeClr val="tx1"/>
                    </a:solidFill>
                    <a:latin typeface="Cambria Math" panose="02040503050406030204" pitchFamily="18" charset="0"/>
                  </a:rPr>
                  <a:t>(.)</a:t>
                </a:r>
                <a:r>
                  <a:rPr lang="en-GB" b="0" dirty="0">
                    <a:solidFill>
                      <a:schemeClr val="tx1"/>
                    </a:solidFill>
                  </a:rPr>
                  <a:t> is the inverse of I  </a:t>
                </a:r>
              </a:p>
              <a:p>
                <a:pPr lvl="1">
                  <a:buFont typeface="Times New Roman" pitchFamily="16" charset="0"/>
                  <a:buChar char="•"/>
                </a:pPr>
                <a:r>
                  <a:rPr lang="en-US" b="0" i="0">
                    <a:solidFill>
                      <a:schemeClr val="tx1"/>
                    </a:solidFill>
                    <a:latin typeface="Cambria Math" panose="02040503050406030204" pitchFamily="18" charset="0"/>
                  </a:rPr>
                  <a:t>𝑎</a:t>
                </a:r>
                <a:r>
                  <a:rPr lang="en-GB" b="0" dirty="0">
                    <a:solidFill>
                      <a:schemeClr val="tx1"/>
                    </a:solidFill>
                  </a:rPr>
                  <a:t> and </a:t>
                </a:r>
                <a:r>
                  <a:rPr lang="en-US" b="0" i="0">
                    <a:solidFill>
                      <a:schemeClr val="tx1"/>
                    </a:solidFill>
                    <a:latin typeface="Cambria Math" panose="02040503050406030204" pitchFamily="18" charset="0"/>
                  </a:rPr>
                  <a:t>𝑏</a:t>
                </a:r>
                <a:r>
                  <a:rPr lang="en-GB" b="0" dirty="0">
                    <a:solidFill>
                      <a:schemeClr val="tx1"/>
                    </a:solidFill>
                  </a:rPr>
                  <a:t> are parameters that allow the model adaption to consider MCS (modulation coding schem</a:t>
                </a:r>
                <a:r>
                  <a:rPr lang="en-GB" dirty="0">
                    <a:solidFill>
                      <a:schemeClr val="tx1"/>
                    </a:solidFill>
                  </a:rPr>
                  <a:t>e.</a:t>
                </a:r>
                <a:r>
                  <a:rPr lang="en-GB" b="0" dirty="0">
                    <a:solidFill>
                      <a:schemeClr val="tx1"/>
                    </a:solidFill>
                  </a:rPr>
                  <a:t>)</a:t>
                </a:r>
              </a:p>
              <a:p>
                <a:pPr marL="171450" indent="-171450">
                  <a:buFont typeface="Arial" panose="020B0604020202020204" pitchFamily="34" charset="0"/>
                  <a:buChar char="•"/>
                </a:pPr>
                <a:endParaRPr lang="en-US" dirty="0"/>
              </a:p>
            </p:txBody>
          </p:sp>
        </mc:Fallback>
      </mc:AlternateContent>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145633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Athanasios Stavridis, Ericsson</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Athanasios Stavridis, Ericsson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Athanasios Stavridis, Ericsson</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Athanasios Stavridis, Ericsson</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Athanasios Stavridis, Ericsson</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Athanasios Stavridis, Ericsson</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Athanasios Stavridis, Ericsson</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Athanasios Stavridis, Ericsson</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Athanasios Stavridis, Ericsson</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Athanasios Stavridis, Ericsson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 1221r0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Athanasios Stavridis, Ericsson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786231"/>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Link Performance Models for System Level Simulations in LC</a:t>
            </a:r>
          </a:p>
        </p:txBody>
      </p:sp>
      <p:sp>
        <p:nvSpPr>
          <p:cNvPr id="3074" name="Rectangle 2"/>
          <p:cNvSpPr>
            <a:spLocks noGrp="1" noChangeArrowheads="1"/>
          </p:cNvSpPr>
          <p:nvPr>
            <p:ph type="body" idx="1"/>
          </p:nvPr>
        </p:nvSpPr>
        <p:spPr>
          <a:xfrm>
            <a:off x="702699" y="2060848"/>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2019-07-17</a:t>
            </a:r>
          </a:p>
        </p:txBody>
      </p:sp>
      <p:graphicFrame>
        <p:nvGraphicFramePr>
          <p:cNvPr id="3075" name="Object 3"/>
          <p:cNvGraphicFramePr>
            <a:graphicFrameLocks noChangeAspect="1"/>
          </p:cNvGraphicFramePr>
          <p:nvPr>
            <p:extLst>
              <p:ext uri="{D42A27DB-BD31-4B8C-83A1-F6EECF244321}">
                <p14:modId xmlns:p14="http://schemas.microsoft.com/office/powerpoint/2010/main" val="2623640552"/>
              </p:ext>
            </p:extLst>
          </p:nvPr>
        </p:nvGraphicFramePr>
        <p:xfrm>
          <a:off x="411162" y="2789238"/>
          <a:ext cx="8732837" cy="3377572"/>
        </p:xfrm>
        <a:graphic>
          <a:graphicData uri="http://schemas.openxmlformats.org/presentationml/2006/ole">
            <mc:AlternateContent xmlns:mc="http://schemas.openxmlformats.org/markup-compatibility/2006">
              <mc:Choice xmlns:v="urn:schemas-microsoft-com:vml" Requires="v">
                <p:oleObj spid="_x0000_s1026" name="Document" r:id="rId4" imgW="8356419" imgH="3239923" progId="Word.Document.8">
                  <p:embed/>
                </p:oleObj>
              </mc:Choice>
              <mc:Fallback>
                <p:oleObj name="Document" r:id="rId4" imgW="8356419" imgH="3239923" progId="Word.Document.8">
                  <p:embed/>
                  <p:pic>
                    <p:nvPicPr>
                      <p:cNvPr id="3075" name="Object 3"/>
                      <p:cNvPicPr>
                        <a:picLocks noChangeAspect="1" noChangeArrowheads="1"/>
                      </p:cNvPicPr>
                      <p:nvPr/>
                    </p:nvPicPr>
                    <p:blipFill>
                      <a:blip r:embed="rId5"/>
                      <a:srcRect/>
                      <a:stretch>
                        <a:fillRect/>
                      </a:stretch>
                    </p:blipFill>
                    <p:spPr bwMode="auto">
                      <a:xfrm>
                        <a:off x="411162" y="2789238"/>
                        <a:ext cx="8732837" cy="3377572"/>
                      </a:xfrm>
                      <a:prstGeom prst="rect">
                        <a:avLst/>
                      </a:prstGeom>
                      <a:noFill/>
                      <a:extLst/>
                    </p:spPr>
                  </p:pic>
                </p:oleObj>
              </mc:Fallback>
            </mc:AlternateContent>
          </a:graphicData>
        </a:graphic>
      </p:graphicFrame>
      <p:sp>
        <p:nvSpPr>
          <p:cNvPr id="3076" name="Rectangle 4"/>
          <p:cNvSpPr>
            <a:spLocks noChangeArrowheads="1"/>
          </p:cNvSpPr>
          <p:nvPr/>
        </p:nvSpPr>
        <p:spPr bwMode="auto">
          <a:xfrm>
            <a:off x="412750" y="237766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9217" name="Rectangle 1"/>
          <p:cNvSpPr>
            <a:spLocks noGrp="1" noChangeArrowheads="1"/>
          </p:cNvSpPr>
          <p:nvPr>
            <p:ph type="title"/>
          </p:nvPr>
        </p:nvSpPr>
        <p:spPr>
          <a:xfrm>
            <a:off x="73249" y="494656"/>
            <a:ext cx="9101259" cy="918120"/>
          </a:xfrm>
          <a:ln/>
        </p:spPr>
        <p:txBody>
          <a:bodyPr lIns="90000" tIns="46800" rIns="90000" bIns="46800"/>
          <a:lstStyle/>
          <a:p>
            <a:r>
              <a:rPr lang="en-US" dirty="0">
                <a:solidFill>
                  <a:schemeClr val="tx1"/>
                </a:solidFill>
              </a:rPr>
              <a:t>An Approach for using the CESM method in LC</a:t>
            </a:r>
          </a:p>
        </p:txBody>
      </p:sp>
      <mc:AlternateContent xmlns:mc="http://schemas.openxmlformats.org/markup-compatibility/2006" xmlns:a14="http://schemas.microsoft.com/office/drawing/2010/main">
        <mc:Choice Requires="a14">
          <p:sp>
            <p:nvSpPr>
              <p:cNvPr id="9218" name="Rectangle 2"/>
              <p:cNvSpPr>
                <a:spLocks noGrp="1" noChangeArrowheads="1"/>
              </p:cNvSpPr>
              <p:nvPr>
                <p:ph type="body" idx="1"/>
              </p:nvPr>
            </p:nvSpPr>
            <p:spPr>
              <a:xfrm>
                <a:off x="298027" y="1194048"/>
                <a:ext cx="8820472" cy="4467200"/>
              </a:xfrm>
              <a:ln/>
            </p:spPr>
            <p:txBody>
              <a:bodyPr/>
              <a:lstStyle/>
              <a:p>
                <a:pPr algn="just">
                  <a:buFont typeface="Times New Roman" pitchFamily="16" charset="0"/>
                  <a:buChar char="•"/>
                </a:pPr>
                <a:r>
                  <a:rPr lang="en-US" sz="2000" b="0" dirty="0">
                    <a:solidFill>
                      <a:schemeClr val="tx1"/>
                    </a:solidFill>
                  </a:rPr>
                  <a:t>From [4], the following bounds can be used assuming an average power constraint, </a:t>
                </a:r>
                <a14:m>
                  <m:oMath xmlns:m="http://schemas.openxmlformats.org/officeDocument/2006/math">
                    <m:r>
                      <a:rPr lang="en-US" sz="2000" b="0">
                        <a:solidFill>
                          <a:schemeClr val="tx1"/>
                        </a:solidFill>
                        <a:latin typeface="Cambria Math" panose="02040503050406030204" pitchFamily="18" charset="0"/>
                      </a:rPr>
                      <m:t>𝒜</m:t>
                    </m:r>
                    <m:r>
                      <a:rPr lang="en-US" sz="2000" b="0" i="0" smtClean="0">
                        <a:solidFill>
                          <a:schemeClr val="tx1"/>
                        </a:solidFill>
                        <a:latin typeface="Cambria Math" panose="02040503050406030204" pitchFamily="18" charset="0"/>
                      </a:rPr>
                      <m:t>,</m:t>
                    </m:r>
                  </m:oMath>
                </a14:m>
                <a:r>
                  <a:rPr lang="en-US" sz="2000" b="0" dirty="0">
                    <a:solidFill>
                      <a:schemeClr val="tx1"/>
                    </a:solidFill>
                  </a:rPr>
                  <a:t> and peak power constraint, </a:t>
                </a:r>
                <a14:m>
                  <m:oMath xmlns:m="http://schemas.openxmlformats.org/officeDocument/2006/math">
                    <m:r>
                      <a:rPr lang="en-US" sz="2000" b="0">
                        <a:solidFill>
                          <a:schemeClr val="tx1"/>
                        </a:solidFill>
                        <a:latin typeface="Cambria Math" panose="02040503050406030204" pitchFamily="18" charset="0"/>
                      </a:rPr>
                      <m:t>ℰ</m:t>
                    </m:r>
                    <m:r>
                      <a:rPr lang="en-US" sz="2000" b="0" i="0" smtClean="0">
                        <a:solidFill>
                          <a:schemeClr val="tx1"/>
                        </a:solidFill>
                        <a:latin typeface="Cambria Math" panose="02040503050406030204" pitchFamily="18" charset="0"/>
                      </a:rPr>
                      <m:t> </m:t>
                    </m:r>
                  </m:oMath>
                </a14:m>
                <a:r>
                  <a:rPr lang="en-GB" sz="2000" b="0" dirty="0">
                    <a:solidFill>
                      <a:schemeClr val="tx1"/>
                    </a:solidFill>
                  </a:rPr>
                  <a:t>(including the LC channel). </a:t>
                </a:r>
              </a:p>
              <a:p>
                <a:pPr lvl="1">
                  <a:buFont typeface="Times New Roman" pitchFamily="16" charset="0"/>
                  <a:buChar char="•"/>
                </a:pPr>
                <a:r>
                  <a:rPr lang="en-GB" dirty="0">
                    <a:solidFill>
                      <a:schemeClr val="tx1"/>
                    </a:solidFill>
                  </a:rPr>
                  <a:t>For, </a:t>
                </a:r>
                <a14:m>
                  <m:oMath xmlns:m="http://schemas.openxmlformats.org/officeDocument/2006/math">
                    <m:r>
                      <a:rPr lang="en-US" b="0" i="1" smtClean="0">
                        <a:solidFill>
                          <a:schemeClr val="tx1"/>
                        </a:solidFill>
                        <a:latin typeface="Cambria Math" panose="02040503050406030204" pitchFamily="18" charset="0"/>
                      </a:rPr>
                      <m:t>0&lt;</m:t>
                    </m:r>
                    <m:r>
                      <a:rPr lang="en-US" b="0" i="1" smtClean="0">
                        <a:solidFill>
                          <a:schemeClr val="tx1"/>
                        </a:solidFill>
                        <a:latin typeface="Cambria Math" panose="02040503050406030204" pitchFamily="18" charset="0"/>
                      </a:rPr>
                      <m:t>𝑎</m:t>
                    </m:r>
                    <m:r>
                      <a:rPr lang="en-US" b="0" i="1" smtClean="0">
                        <a:solidFill>
                          <a:schemeClr val="tx1"/>
                        </a:solidFill>
                        <a:latin typeface="Cambria Math" panose="02040503050406030204" pitchFamily="18" charset="0"/>
                      </a:rPr>
                      <m:t>&lt;</m:t>
                    </m:r>
                    <m:f>
                      <m:fPr>
                        <m:ctrlPr>
                          <a:rPr lang="en-US" b="0" i="1" smtClean="0">
                            <a:solidFill>
                              <a:schemeClr val="tx1"/>
                            </a:solidFill>
                            <a:latin typeface="Cambria Math" panose="02040503050406030204" pitchFamily="18" charset="0"/>
                          </a:rPr>
                        </m:ctrlPr>
                      </m:fPr>
                      <m:num>
                        <m:r>
                          <a:rPr lang="en-US" b="0" i="1" smtClean="0">
                            <a:solidFill>
                              <a:schemeClr val="tx1"/>
                            </a:solidFill>
                            <a:latin typeface="Cambria Math" panose="02040503050406030204" pitchFamily="18" charset="0"/>
                          </a:rPr>
                          <m:t>1</m:t>
                        </m:r>
                      </m:num>
                      <m:den>
                        <m:r>
                          <a:rPr lang="en-US" b="0" i="1" smtClean="0">
                            <a:solidFill>
                              <a:schemeClr val="tx1"/>
                            </a:solidFill>
                            <a:latin typeface="Cambria Math" panose="02040503050406030204" pitchFamily="18" charset="0"/>
                          </a:rPr>
                          <m:t>2</m:t>
                        </m:r>
                      </m:den>
                    </m:f>
                  </m:oMath>
                </a14:m>
                <a:r>
                  <a:rPr lang="en-GB" b="0" dirty="0">
                    <a:solidFill>
                      <a:schemeClr val="tx1"/>
                    </a:solidFill>
                  </a:rPr>
                  <a:t> , where, </a:t>
                </a:r>
                <a14:m>
                  <m:oMath xmlns:m="http://schemas.openxmlformats.org/officeDocument/2006/math">
                    <m:r>
                      <a:rPr lang="en-US" b="0" i="1" smtClean="0">
                        <a:solidFill>
                          <a:schemeClr val="tx1"/>
                        </a:solidFill>
                        <a:latin typeface="Cambria Math" panose="02040503050406030204" pitchFamily="18" charset="0"/>
                      </a:rPr>
                      <m:t>𝑎</m:t>
                    </m:r>
                    <m:r>
                      <a:rPr lang="en-US" b="0" i="1" smtClean="0">
                        <a:solidFill>
                          <a:schemeClr val="tx1"/>
                        </a:solidFill>
                        <a:latin typeface="Cambria Math" panose="02040503050406030204" pitchFamily="18" charset="0"/>
                      </a:rPr>
                      <m:t>=</m:t>
                    </m:r>
                    <m:f>
                      <m:fPr>
                        <m:ctrlPr>
                          <a:rPr lang="en-US" b="0" i="1" smtClean="0">
                            <a:solidFill>
                              <a:schemeClr val="tx1"/>
                            </a:solidFill>
                            <a:latin typeface="Cambria Math" panose="02040503050406030204" pitchFamily="18" charset="0"/>
                          </a:rPr>
                        </m:ctrlPr>
                      </m:fPr>
                      <m:num>
                        <m:r>
                          <a:rPr lang="en-US" i="1">
                            <a:solidFill>
                              <a:schemeClr val="tx1"/>
                            </a:solidFill>
                            <a:latin typeface="Cambria Math" panose="02040503050406030204" pitchFamily="18" charset="0"/>
                          </a:rPr>
                          <m:t>𝒜</m:t>
                        </m:r>
                      </m:num>
                      <m:den>
                        <m:r>
                          <a:rPr lang="en-US" i="1">
                            <a:solidFill>
                              <a:schemeClr val="tx1"/>
                            </a:solidFill>
                            <a:latin typeface="Cambria Math" panose="02040503050406030204" pitchFamily="18" charset="0"/>
                          </a:rPr>
                          <m:t>ℰ</m:t>
                        </m:r>
                      </m:den>
                    </m:f>
                  </m:oMath>
                </a14:m>
                <a:r>
                  <a:rPr lang="en-GB" b="0" dirty="0">
                    <a:solidFill>
                      <a:schemeClr val="tx1"/>
                    </a:solidFill>
                  </a:rPr>
                  <a:t>:</a:t>
                </a:r>
                <a:endParaRPr lang="en-US" b="0" i="1" dirty="0">
                  <a:solidFill>
                    <a:schemeClr val="tx1"/>
                  </a:solidFill>
                  <a:latin typeface="Cambria Math" panose="02040503050406030204" pitchFamily="18" charset="0"/>
                </a:endParaRPr>
              </a:p>
              <a:p>
                <a:pPr lvl="2">
                  <a:buFont typeface="Times New Roman" pitchFamily="16" charset="0"/>
                  <a:buChar char="•"/>
                </a:pPr>
                <a14:m>
                  <m:oMath xmlns:m="http://schemas.openxmlformats.org/officeDocument/2006/math">
                    <m:r>
                      <a:rPr lang="en-US" b="0" i="1" smtClean="0">
                        <a:solidFill>
                          <a:schemeClr val="tx1"/>
                        </a:solidFill>
                        <a:latin typeface="Cambria Math" panose="02040503050406030204" pitchFamily="18" charset="0"/>
                      </a:rPr>
                      <m:t>𝐶</m:t>
                    </m:r>
                    <m:d>
                      <m:dPr>
                        <m:ctrlPr>
                          <a:rPr lang="en-US" b="0" i="1" smtClean="0">
                            <a:solidFill>
                              <a:schemeClr val="tx1"/>
                            </a:solidFill>
                            <a:latin typeface="Cambria Math" panose="02040503050406030204" pitchFamily="18" charset="0"/>
                          </a:rPr>
                        </m:ctrlPr>
                      </m:dPr>
                      <m:e>
                        <m:r>
                          <a:rPr lang="en-US" i="1">
                            <a:solidFill>
                              <a:schemeClr val="tx1"/>
                            </a:solidFill>
                            <a:latin typeface="Cambria Math" panose="02040503050406030204" pitchFamily="18" charset="0"/>
                          </a:rPr>
                          <m:t>𝒜</m:t>
                        </m:r>
                        <m:r>
                          <a:rPr lang="en-US" b="0" i="1" smtClean="0">
                            <a:solidFill>
                              <a:schemeClr val="tx1"/>
                            </a:solidFill>
                            <a:latin typeface="Cambria Math" panose="02040503050406030204" pitchFamily="18" charset="0"/>
                          </a:rPr>
                          <m:t>,</m:t>
                        </m:r>
                        <m:r>
                          <a:rPr lang="en-US" i="1">
                            <a:solidFill>
                              <a:schemeClr val="tx1"/>
                            </a:solidFill>
                            <a:latin typeface="Cambria Math" panose="02040503050406030204" pitchFamily="18" charset="0"/>
                          </a:rPr>
                          <m:t>ℰ</m:t>
                        </m:r>
                      </m:e>
                    </m:d>
                    <m:r>
                      <a:rPr lang="en-US" b="0" i="1" smtClean="0">
                        <a:solidFill>
                          <a:schemeClr val="tx1"/>
                        </a:solidFill>
                        <a:latin typeface="Cambria Math" panose="02040503050406030204" pitchFamily="18" charset="0"/>
                        <a:ea typeface="Cambria Math" panose="02040503050406030204" pitchFamily="18" charset="0"/>
                      </a:rPr>
                      <m:t>≥</m:t>
                    </m:r>
                    <m:f>
                      <m:fPr>
                        <m:ctrlPr>
                          <a:rPr lang="en-US" b="0" i="1" smtClean="0">
                            <a:solidFill>
                              <a:schemeClr val="tx1"/>
                            </a:solidFill>
                            <a:latin typeface="Cambria Math" panose="02040503050406030204" pitchFamily="18" charset="0"/>
                            <a:ea typeface="Cambria Math" panose="02040503050406030204" pitchFamily="18" charset="0"/>
                          </a:rPr>
                        </m:ctrlPr>
                      </m:fPr>
                      <m:num>
                        <m:r>
                          <a:rPr lang="en-US" b="0" i="1" smtClean="0">
                            <a:solidFill>
                              <a:schemeClr val="tx1"/>
                            </a:solidFill>
                            <a:latin typeface="Cambria Math" panose="02040503050406030204" pitchFamily="18" charset="0"/>
                            <a:ea typeface="Cambria Math" panose="02040503050406030204" pitchFamily="18" charset="0"/>
                          </a:rPr>
                          <m:t>1</m:t>
                        </m:r>
                      </m:num>
                      <m:den>
                        <m:r>
                          <a:rPr lang="en-US" b="0" i="1" smtClean="0">
                            <a:solidFill>
                              <a:schemeClr val="tx1"/>
                            </a:solidFill>
                            <a:latin typeface="Cambria Math" panose="02040503050406030204" pitchFamily="18" charset="0"/>
                            <a:ea typeface="Cambria Math" panose="02040503050406030204" pitchFamily="18" charset="0"/>
                          </a:rPr>
                          <m:t>2</m:t>
                        </m:r>
                      </m:den>
                    </m:f>
                    <m:r>
                      <m:rPr>
                        <m:sty m:val="p"/>
                      </m:rPr>
                      <a:rPr lang="en-US" b="0" i="0" smtClean="0">
                        <a:solidFill>
                          <a:schemeClr val="tx1"/>
                        </a:solidFill>
                        <a:latin typeface="Cambria Math" panose="02040503050406030204" pitchFamily="18" charset="0"/>
                        <a:ea typeface="Cambria Math" panose="02040503050406030204" pitchFamily="18" charset="0"/>
                      </a:rPr>
                      <m:t>log</m:t>
                    </m:r>
                    <m:d>
                      <m:dPr>
                        <m:ctrlPr>
                          <a:rPr lang="en-US" b="0" i="1" smtClean="0">
                            <a:solidFill>
                              <a:schemeClr val="tx1"/>
                            </a:solidFill>
                            <a:latin typeface="Cambria Math" panose="02040503050406030204" pitchFamily="18" charset="0"/>
                            <a:ea typeface="Cambria Math" panose="02040503050406030204" pitchFamily="18" charset="0"/>
                          </a:rPr>
                        </m:ctrlPr>
                      </m:dPr>
                      <m:e>
                        <m:r>
                          <a:rPr lang="en-US" b="0" i="1" smtClean="0">
                            <a:solidFill>
                              <a:schemeClr val="tx1"/>
                            </a:solidFill>
                            <a:latin typeface="Cambria Math" panose="02040503050406030204" pitchFamily="18" charset="0"/>
                            <a:ea typeface="Cambria Math" panose="02040503050406030204" pitchFamily="18" charset="0"/>
                          </a:rPr>
                          <m:t>1+</m:t>
                        </m:r>
                        <m:sSup>
                          <m:sSupPr>
                            <m:ctrlPr>
                              <a:rPr lang="en-US" b="0" i="1" smtClean="0">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rPr>
                              <m:t>𝒜</m:t>
                            </m:r>
                          </m:e>
                          <m:sup>
                            <m:r>
                              <a:rPr lang="en-US" b="0" i="1" smtClean="0">
                                <a:solidFill>
                                  <a:schemeClr val="tx1"/>
                                </a:solidFill>
                                <a:latin typeface="Cambria Math" panose="02040503050406030204" pitchFamily="18" charset="0"/>
                                <a:ea typeface="Cambria Math" panose="02040503050406030204" pitchFamily="18" charset="0"/>
                              </a:rPr>
                              <m:t>2</m:t>
                            </m:r>
                          </m:sup>
                        </m:sSup>
                        <m:f>
                          <m:fPr>
                            <m:ctrlPr>
                              <a:rPr lang="en-US" b="0" i="1" smtClean="0">
                                <a:solidFill>
                                  <a:schemeClr val="tx1"/>
                                </a:solidFill>
                                <a:latin typeface="Cambria Math" panose="02040503050406030204" pitchFamily="18" charset="0"/>
                                <a:ea typeface="Cambria Math" panose="02040503050406030204" pitchFamily="18" charset="0"/>
                              </a:rPr>
                            </m:ctrlPr>
                          </m:fPr>
                          <m:num>
                            <m:sSup>
                              <m:sSupPr>
                                <m:ctrlPr>
                                  <a:rPr lang="en-US" b="0" i="1" smtClean="0">
                                    <a:solidFill>
                                      <a:schemeClr val="tx1"/>
                                    </a:solidFill>
                                    <a:latin typeface="Cambria Math" panose="02040503050406030204" pitchFamily="18" charset="0"/>
                                    <a:ea typeface="Cambria Math" panose="02040503050406030204" pitchFamily="18" charset="0"/>
                                  </a:rPr>
                                </m:ctrlPr>
                              </m:sSupPr>
                              <m:e>
                                <m:r>
                                  <a:rPr lang="en-US" b="0" i="1" smtClean="0">
                                    <a:solidFill>
                                      <a:schemeClr val="tx1"/>
                                    </a:solidFill>
                                    <a:latin typeface="Cambria Math" panose="02040503050406030204" pitchFamily="18" charset="0"/>
                                    <a:ea typeface="Cambria Math" panose="02040503050406030204" pitchFamily="18" charset="0"/>
                                  </a:rPr>
                                  <m:t>𝑒</m:t>
                                </m:r>
                              </m:e>
                              <m:sup>
                                <m:r>
                                  <a:rPr lang="en-US" b="0" i="1" smtClean="0">
                                    <a:solidFill>
                                      <a:schemeClr val="tx1"/>
                                    </a:solidFill>
                                    <a:latin typeface="Cambria Math" panose="02040503050406030204" pitchFamily="18" charset="0"/>
                                    <a:ea typeface="Cambria Math" panose="02040503050406030204" pitchFamily="18" charset="0"/>
                                  </a:rPr>
                                  <m:t>2</m:t>
                                </m:r>
                                <m:r>
                                  <a:rPr lang="en-US" b="0" i="1" smtClean="0">
                                    <a:solidFill>
                                      <a:schemeClr val="tx1"/>
                                    </a:solidFill>
                                    <a:latin typeface="Cambria Math" panose="02040503050406030204" pitchFamily="18" charset="0"/>
                                    <a:ea typeface="Cambria Math" panose="02040503050406030204" pitchFamily="18" charset="0"/>
                                  </a:rPr>
                                  <m:t>𝑎</m:t>
                                </m:r>
                                <m:sSup>
                                  <m:sSupPr>
                                    <m:ctrlPr>
                                      <a:rPr lang="en-US" b="0" i="1" smtClean="0">
                                        <a:solidFill>
                                          <a:schemeClr val="tx1"/>
                                        </a:solidFill>
                                        <a:latin typeface="Cambria Math" panose="02040503050406030204" pitchFamily="18" charset="0"/>
                                        <a:ea typeface="Cambria Math" panose="02040503050406030204" pitchFamily="18" charset="0"/>
                                      </a:rPr>
                                    </m:ctrlPr>
                                  </m:sSupPr>
                                  <m:e>
                                    <m:r>
                                      <a:rPr lang="en-US" b="0" i="1" smtClean="0">
                                        <a:solidFill>
                                          <a:schemeClr val="tx1"/>
                                        </a:solidFill>
                                        <a:latin typeface="Cambria Math" panose="02040503050406030204" pitchFamily="18" charset="0"/>
                                        <a:ea typeface="Cambria Math" panose="02040503050406030204" pitchFamily="18" charset="0"/>
                                      </a:rPr>
                                      <m:t>𝜇</m:t>
                                    </m:r>
                                  </m:e>
                                  <m:sup>
                                    <m:r>
                                      <a:rPr lang="en-US" b="0" i="1" smtClean="0">
                                        <a:solidFill>
                                          <a:schemeClr val="tx1"/>
                                        </a:solidFill>
                                        <a:latin typeface="Cambria Math" panose="02040503050406030204" pitchFamily="18" charset="0"/>
                                        <a:ea typeface="Cambria Math" panose="02040503050406030204" pitchFamily="18" charset="0"/>
                                      </a:rPr>
                                      <m:t>∗</m:t>
                                    </m:r>
                                  </m:sup>
                                </m:sSup>
                              </m:sup>
                            </m:sSup>
                          </m:num>
                          <m:den>
                            <m:r>
                              <a:rPr lang="en-US" b="0" i="1" smtClean="0">
                                <a:solidFill>
                                  <a:schemeClr val="tx1"/>
                                </a:solidFill>
                                <a:latin typeface="Cambria Math" panose="02040503050406030204" pitchFamily="18" charset="0"/>
                                <a:ea typeface="Cambria Math" panose="02040503050406030204" pitchFamily="18" charset="0"/>
                              </a:rPr>
                              <m:t>2</m:t>
                            </m:r>
                            <m:r>
                              <a:rPr lang="en-US" b="0" i="1" smtClean="0">
                                <a:solidFill>
                                  <a:schemeClr val="tx1"/>
                                </a:solidFill>
                                <a:latin typeface="Cambria Math" panose="02040503050406030204" pitchFamily="18" charset="0"/>
                                <a:ea typeface="Cambria Math" panose="02040503050406030204" pitchFamily="18" charset="0"/>
                              </a:rPr>
                              <m:t>𝜋</m:t>
                            </m:r>
                            <m:r>
                              <a:rPr lang="en-US" b="0" i="1" smtClean="0">
                                <a:solidFill>
                                  <a:schemeClr val="tx1"/>
                                </a:solidFill>
                                <a:latin typeface="Cambria Math" panose="02040503050406030204" pitchFamily="18" charset="0"/>
                                <a:ea typeface="Cambria Math" panose="02040503050406030204" pitchFamily="18" charset="0"/>
                              </a:rPr>
                              <m:t>𝑒</m:t>
                            </m:r>
                            <m:sSup>
                              <m:sSupPr>
                                <m:ctrlPr>
                                  <a:rPr lang="en-US" b="0" i="1" smtClean="0">
                                    <a:solidFill>
                                      <a:schemeClr val="tx1"/>
                                    </a:solidFill>
                                    <a:latin typeface="Cambria Math" panose="02040503050406030204" pitchFamily="18" charset="0"/>
                                    <a:ea typeface="Cambria Math" panose="02040503050406030204" pitchFamily="18" charset="0"/>
                                  </a:rPr>
                                </m:ctrlPr>
                              </m:sSupPr>
                              <m:e>
                                <m:r>
                                  <a:rPr lang="en-US" b="0" i="1" smtClean="0">
                                    <a:solidFill>
                                      <a:schemeClr val="tx1"/>
                                    </a:solidFill>
                                    <a:latin typeface="Cambria Math" panose="02040503050406030204" pitchFamily="18" charset="0"/>
                                    <a:ea typeface="Cambria Math" panose="02040503050406030204" pitchFamily="18" charset="0"/>
                                  </a:rPr>
                                  <m:t>𝜎</m:t>
                                </m:r>
                              </m:e>
                              <m:sup>
                                <m:r>
                                  <a:rPr lang="en-US" b="0" i="1" smtClean="0">
                                    <a:solidFill>
                                      <a:schemeClr val="tx1"/>
                                    </a:solidFill>
                                    <a:latin typeface="Cambria Math" panose="02040503050406030204" pitchFamily="18" charset="0"/>
                                    <a:ea typeface="Cambria Math" panose="02040503050406030204" pitchFamily="18" charset="0"/>
                                  </a:rPr>
                                  <m:t>2</m:t>
                                </m:r>
                              </m:sup>
                            </m:sSup>
                          </m:den>
                        </m:f>
                        <m:d>
                          <m:dPr>
                            <m:ctrlPr>
                              <a:rPr lang="en-US" b="0" i="1" smtClean="0">
                                <a:solidFill>
                                  <a:schemeClr val="tx1"/>
                                </a:solidFill>
                                <a:latin typeface="Cambria Math" panose="02040503050406030204" pitchFamily="18" charset="0"/>
                                <a:ea typeface="Cambria Math" panose="02040503050406030204" pitchFamily="18" charset="0"/>
                              </a:rPr>
                            </m:ctrlPr>
                          </m:dPr>
                          <m:e>
                            <m:f>
                              <m:fPr>
                                <m:ctrlPr>
                                  <a:rPr lang="en-US" b="0" i="1" smtClean="0">
                                    <a:solidFill>
                                      <a:schemeClr val="tx1"/>
                                    </a:solidFill>
                                    <a:latin typeface="Cambria Math" panose="02040503050406030204" pitchFamily="18" charset="0"/>
                                    <a:ea typeface="Cambria Math" panose="02040503050406030204" pitchFamily="18" charset="0"/>
                                  </a:rPr>
                                </m:ctrlPr>
                              </m:fPr>
                              <m:num>
                                <m:r>
                                  <a:rPr lang="en-US" b="0" i="1" smtClean="0">
                                    <a:solidFill>
                                      <a:schemeClr val="tx1"/>
                                    </a:solidFill>
                                    <a:latin typeface="Cambria Math" panose="02040503050406030204" pitchFamily="18" charset="0"/>
                                    <a:ea typeface="Cambria Math" panose="02040503050406030204" pitchFamily="18" charset="0"/>
                                  </a:rPr>
                                  <m:t>1−</m:t>
                                </m:r>
                                <m:sSup>
                                  <m:sSupPr>
                                    <m:ctrlPr>
                                      <a:rPr lang="en-US" b="0" i="1" smtClean="0">
                                        <a:solidFill>
                                          <a:schemeClr val="tx1"/>
                                        </a:solidFill>
                                        <a:latin typeface="Cambria Math" panose="02040503050406030204" pitchFamily="18" charset="0"/>
                                        <a:ea typeface="Cambria Math" panose="02040503050406030204" pitchFamily="18" charset="0"/>
                                      </a:rPr>
                                    </m:ctrlPr>
                                  </m:sSupPr>
                                  <m:e>
                                    <m:r>
                                      <a:rPr lang="en-US" b="0" i="1" smtClean="0">
                                        <a:solidFill>
                                          <a:schemeClr val="tx1"/>
                                        </a:solidFill>
                                        <a:latin typeface="Cambria Math" panose="02040503050406030204" pitchFamily="18" charset="0"/>
                                        <a:ea typeface="Cambria Math" panose="02040503050406030204" pitchFamily="18" charset="0"/>
                                      </a:rPr>
                                      <m:t>𝑒</m:t>
                                    </m:r>
                                  </m:e>
                                  <m:sup>
                                    <m:sSup>
                                      <m:sSupPr>
                                        <m:ctrlPr>
                                          <a:rPr lang="en-US" b="0" i="1" smtClean="0">
                                            <a:solidFill>
                                              <a:schemeClr val="tx1"/>
                                            </a:solidFill>
                                            <a:latin typeface="Cambria Math" panose="02040503050406030204" pitchFamily="18" charset="0"/>
                                            <a:ea typeface="Cambria Math" panose="02040503050406030204" pitchFamily="18" charset="0"/>
                                          </a:rPr>
                                        </m:ctrlPr>
                                      </m:sSupPr>
                                      <m:e>
                                        <m:r>
                                          <a:rPr lang="en-US" b="0" i="1" smtClean="0">
                                            <a:solidFill>
                                              <a:schemeClr val="tx1"/>
                                            </a:solidFill>
                                            <a:latin typeface="Cambria Math" panose="02040503050406030204" pitchFamily="18" charset="0"/>
                                            <a:ea typeface="Cambria Math" panose="02040503050406030204" pitchFamily="18" charset="0"/>
                                          </a:rPr>
                                          <m:t>𝜇</m:t>
                                        </m:r>
                                      </m:e>
                                      <m:sup>
                                        <m:r>
                                          <a:rPr lang="en-US" b="0" i="1" smtClean="0">
                                            <a:solidFill>
                                              <a:schemeClr val="tx1"/>
                                            </a:solidFill>
                                            <a:latin typeface="Cambria Math" panose="02040503050406030204" pitchFamily="18" charset="0"/>
                                            <a:ea typeface="Cambria Math" panose="02040503050406030204" pitchFamily="18" charset="0"/>
                                          </a:rPr>
                                          <m:t>∗</m:t>
                                        </m:r>
                                      </m:sup>
                                    </m:sSup>
                                  </m:sup>
                                </m:sSup>
                              </m:num>
                              <m:den>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ea typeface="Cambria Math" panose="02040503050406030204" pitchFamily="18" charset="0"/>
                                      </a:rPr>
                                      <m:t>𝜇</m:t>
                                    </m:r>
                                  </m:e>
                                  <m:sup>
                                    <m:r>
                                      <a:rPr lang="en-US" i="1">
                                        <a:solidFill>
                                          <a:schemeClr val="tx1"/>
                                        </a:solidFill>
                                        <a:latin typeface="Cambria Math" panose="02040503050406030204" pitchFamily="18" charset="0"/>
                                        <a:ea typeface="Cambria Math" panose="02040503050406030204" pitchFamily="18" charset="0"/>
                                      </a:rPr>
                                      <m:t>∗</m:t>
                                    </m:r>
                                  </m:sup>
                                </m:sSup>
                              </m:den>
                            </m:f>
                          </m:e>
                        </m:d>
                      </m:e>
                    </m:d>
                  </m:oMath>
                </a14:m>
                <a:endParaRPr lang="en-US" b="0" dirty="0">
                  <a:solidFill>
                    <a:schemeClr val="tx1"/>
                  </a:solidFill>
                  <a:ea typeface="Cambria Math" panose="02040503050406030204" pitchFamily="18" charset="0"/>
                </a:endParaRPr>
              </a:p>
              <a:p>
                <a:pPr lvl="2">
                  <a:buFont typeface="Times New Roman" pitchFamily="16" charset="0"/>
                  <a:buChar char="•"/>
                </a:pPr>
                <a14:m>
                  <m:oMath xmlns:m="http://schemas.openxmlformats.org/officeDocument/2006/math">
                    <m:r>
                      <a:rPr lang="en-US" i="1">
                        <a:solidFill>
                          <a:schemeClr val="tx1"/>
                        </a:solidFill>
                        <a:latin typeface="Cambria Math" panose="02040503050406030204" pitchFamily="18" charset="0"/>
                      </a:rPr>
                      <m:t>𝐶</m:t>
                    </m:r>
                    <m:d>
                      <m:dPr>
                        <m:ctrlPr>
                          <a:rPr lang="en-US" i="1">
                            <a:solidFill>
                              <a:schemeClr val="tx1"/>
                            </a:solidFill>
                            <a:latin typeface="Cambria Math" panose="02040503050406030204" pitchFamily="18" charset="0"/>
                          </a:rPr>
                        </m:ctrlPr>
                      </m:dPr>
                      <m:e>
                        <m:r>
                          <a:rPr lang="en-US" i="1">
                            <a:solidFill>
                              <a:schemeClr val="tx1"/>
                            </a:solidFill>
                            <a:latin typeface="Cambria Math" panose="02040503050406030204" pitchFamily="18" charset="0"/>
                          </a:rPr>
                          <m:t>𝒜</m:t>
                        </m:r>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ℰ</m:t>
                        </m:r>
                      </m:e>
                    </m:d>
                    <m:r>
                      <a:rPr lang="en-US" i="1" smtClean="0">
                        <a:solidFill>
                          <a:schemeClr val="tx1"/>
                        </a:solidFill>
                        <a:latin typeface="Cambria Math" panose="02040503050406030204" pitchFamily="18" charset="0"/>
                        <a:ea typeface="Cambria Math" panose="02040503050406030204" pitchFamily="18" charset="0"/>
                      </a:rPr>
                      <m:t>≤</m:t>
                    </m:r>
                    <m:f>
                      <m:fPr>
                        <m:ctrlPr>
                          <a:rPr lang="en-US" i="1">
                            <a:solidFill>
                              <a:schemeClr val="tx1"/>
                            </a:solidFill>
                            <a:latin typeface="Cambria Math" panose="02040503050406030204" pitchFamily="18" charset="0"/>
                            <a:ea typeface="Cambria Math" panose="02040503050406030204" pitchFamily="18" charset="0"/>
                          </a:rPr>
                        </m:ctrlPr>
                      </m:fPr>
                      <m:num>
                        <m:r>
                          <a:rPr lang="en-US" i="1">
                            <a:solidFill>
                              <a:schemeClr val="tx1"/>
                            </a:solidFill>
                            <a:latin typeface="Cambria Math" panose="02040503050406030204" pitchFamily="18" charset="0"/>
                            <a:ea typeface="Cambria Math" panose="02040503050406030204" pitchFamily="18" charset="0"/>
                          </a:rPr>
                          <m:t>1</m:t>
                        </m:r>
                      </m:num>
                      <m:den>
                        <m:r>
                          <a:rPr lang="en-US" i="1">
                            <a:solidFill>
                              <a:schemeClr val="tx1"/>
                            </a:solidFill>
                            <a:latin typeface="Cambria Math" panose="02040503050406030204" pitchFamily="18" charset="0"/>
                            <a:ea typeface="Cambria Math" panose="02040503050406030204" pitchFamily="18" charset="0"/>
                          </a:rPr>
                          <m:t>2</m:t>
                        </m:r>
                      </m:den>
                    </m:f>
                    <m:r>
                      <m:rPr>
                        <m:sty m:val="p"/>
                      </m:rPr>
                      <a:rPr lang="en-US">
                        <a:solidFill>
                          <a:schemeClr val="tx1"/>
                        </a:solidFill>
                        <a:latin typeface="Cambria Math" panose="02040503050406030204" pitchFamily="18" charset="0"/>
                        <a:ea typeface="Cambria Math" panose="02040503050406030204" pitchFamily="18" charset="0"/>
                      </a:rPr>
                      <m:t>log</m:t>
                    </m:r>
                    <m:d>
                      <m:dPr>
                        <m:ctrlPr>
                          <a:rPr lang="en-US" i="1">
                            <a:solidFill>
                              <a:schemeClr val="tx1"/>
                            </a:solidFill>
                            <a:latin typeface="Cambria Math" panose="02040503050406030204" pitchFamily="18" charset="0"/>
                            <a:ea typeface="Cambria Math" panose="02040503050406030204" pitchFamily="18" charset="0"/>
                          </a:rPr>
                        </m:ctrlPr>
                      </m:dPr>
                      <m:e>
                        <m:r>
                          <a:rPr lang="en-US" i="1">
                            <a:solidFill>
                              <a:schemeClr val="tx1"/>
                            </a:solidFill>
                            <a:latin typeface="Cambria Math" panose="02040503050406030204" pitchFamily="18" charset="0"/>
                            <a:ea typeface="Cambria Math" panose="02040503050406030204" pitchFamily="18" charset="0"/>
                          </a:rPr>
                          <m:t>1+</m:t>
                        </m:r>
                        <m:r>
                          <a:rPr lang="en-US" b="0" i="1" smtClean="0">
                            <a:solidFill>
                              <a:schemeClr val="tx1"/>
                            </a:solidFill>
                            <a:latin typeface="Cambria Math" panose="02040503050406030204" pitchFamily="18" charset="0"/>
                            <a:ea typeface="Cambria Math" panose="02040503050406030204" pitchFamily="18" charset="0"/>
                          </a:rPr>
                          <m:t>𝑎</m:t>
                        </m:r>
                        <m:d>
                          <m:dPr>
                            <m:ctrlPr>
                              <a:rPr lang="en-US" b="0" i="1" smtClean="0">
                                <a:solidFill>
                                  <a:schemeClr val="tx1"/>
                                </a:solidFill>
                                <a:latin typeface="Cambria Math" panose="02040503050406030204" pitchFamily="18" charset="0"/>
                                <a:ea typeface="Cambria Math" panose="02040503050406030204" pitchFamily="18" charset="0"/>
                              </a:rPr>
                            </m:ctrlPr>
                          </m:dPr>
                          <m:e>
                            <m:r>
                              <a:rPr lang="en-US" b="0" i="1" smtClean="0">
                                <a:solidFill>
                                  <a:schemeClr val="tx1"/>
                                </a:solidFill>
                                <a:latin typeface="Cambria Math" panose="02040503050406030204" pitchFamily="18" charset="0"/>
                                <a:ea typeface="Cambria Math" panose="02040503050406030204" pitchFamily="18" charset="0"/>
                              </a:rPr>
                              <m:t>1−</m:t>
                            </m:r>
                            <m:r>
                              <a:rPr lang="en-US" b="0" i="1" smtClean="0">
                                <a:solidFill>
                                  <a:schemeClr val="tx1"/>
                                </a:solidFill>
                                <a:latin typeface="Cambria Math" panose="02040503050406030204" pitchFamily="18" charset="0"/>
                                <a:ea typeface="Cambria Math" panose="02040503050406030204" pitchFamily="18" charset="0"/>
                              </a:rPr>
                              <m:t>𝑎</m:t>
                            </m:r>
                          </m:e>
                        </m:d>
                        <m:f>
                          <m:fPr>
                            <m:ctrlPr>
                              <a:rPr lang="en-US" b="0" i="1" smtClean="0">
                                <a:solidFill>
                                  <a:schemeClr val="tx1"/>
                                </a:solidFill>
                                <a:latin typeface="Cambria Math" panose="02040503050406030204" pitchFamily="18" charset="0"/>
                                <a:ea typeface="Cambria Math" panose="02040503050406030204" pitchFamily="18" charset="0"/>
                              </a:rPr>
                            </m:ctrlPr>
                          </m:fPr>
                          <m:num>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rPr>
                                  <m:t>𝒜</m:t>
                                </m:r>
                              </m:e>
                              <m:sup>
                                <m:r>
                                  <a:rPr lang="en-US" i="1">
                                    <a:solidFill>
                                      <a:schemeClr val="tx1"/>
                                    </a:solidFill>
                                    <a:latin typeface="Cambria Math" panose="02040503050406030204" pitchFamily="18" charset="0"/>
                                    <a:ea typeface="Cambria Math" panose="02040503050406030204" pitchFamily="18" charset="0"/>
                                  </a:rPr>
                                  <m:t>2</m:t>
                                </m:r>
                              </m:sup>
                            </m:sSup>
                          </m:num>
                          <m:den>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ea typeface="Cambria Math" panose="02040503050406030204" pitchFamily="18" charset="0"/>
                                  </a:rPr>
                                  <m:t>𝜎</m:t>
                                </m:r>
                              </m:e>
                              <m:sup>
                                <m:r>
                                  <a:rPr lang="en-US" i="1">
                                    <a:solidFill>
                                      <a:schemeClr val="tx1"/>
                                    </a:solidFill>
                                    <a:latin typeface="Cambria Math" panose="02040503050406030204" pitchFamily="18" charset="0"/>
                                    <a:ea typeface="Cambria Math" panose="02040503050406030204" pitchFamily="18" charset="0"/>
                                  </a:rPr>
                                  <m:t>2</m:t>
                                </m:r>
                              </m:sup>
                            </m:sSup>
                          </m:den>
                        </m:f>
                      </m:e>
                    </m:d>
                  </m:oMath>
                </a14:m>
                <a:endParaRPr lang="en-GB" b="0" dirty="0">
                  <a:solidFill>
                    <a:schemeClr val="tx1"/>
                  </a:solidFill>
                </a:endParaRPr>
              </a:p>
              <a:p>
                <a:pPr lvl="2">
                  <a:buFont typeface="Times New Roman" pitchFamily="16" charset="0"/>
                  <a:buChar char="•"/>
                </a:pPr>
                <a14:m>
                  <m:oMath xmlns:m="http://schemas.openxmlformats.org/officeDocument/2006/math">
                    <m:sSup>
                      <m:sSupPr>
                        <m:ctrlPr>
                          <a:rPr lang="en-US" i="1" smtClean="0">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ea typeface="Cambria Math" panose="02040503050406030204" pitchFamily="18" charset="0"/>
                          </a:rPr>
                          <m:t>𝜇</m:t>
                        </m:r>
                      </m:e>
                      <m:sup>
                        <m:r>
                          <a:rPr lang="en-US" b="0" i="1" smtClean="0">
                            <a:solidFill>
                              <a:schemeClr val="tx1"/>
                            </a:solidFill>
                            <a:latin typeface="Cambria Math" panose="02040503050406030204" pitchFamily="18" charset="0"/>
                            <a:ea typeface="Cambria Math" panose="02040503050406030204" pitchFamily="18" charset="0"/>
                          </a:rPr>
                          <m:t>∗</m:t>
                        </m:r>
                      </m:sup>
                    </m:sSup>
                  </m:oMath>
                </a14:m>
                <a:r>
                  <a:rPr lang="en-GB" b="0" dirty="0">
                    <a:solidFill>
                      <a:schemeClr val="tx1"/>
                    </a:solidFill>
                  </a:rPr>
                  <a:t> is the unique solution of </a:t>
                </a:r>
                <a14:m>
                  <m:oMath xmlns:m="http://schemas.openxmlformats.org/officeDocument/2006/math">
                    <m:r>
                      <a:rPr lang="en-US" b="0" i="1" smtClean="0">
                        <a:solidFill>
                          <a:schemeClr val="tx1"/>
                        </a:solidFill>
                        <a:latin typeface="Cambria Math" panose="02040503050406030204" pitchFamily="18" charset="0"/>
                      </a:rPr>
                      <m:t>𝑎</m:t>
                    </m:r>
                    <m:r>
                      <a:rPr lang="en-US" b="0" i="1" smtClean="0">
                        <a:solidFill>
                          <a:schemeClr val="tx1"/>
                        </a:solidFill>
                        <a:latin typeface="Cambria Math" panose="02040503050406030204" pitchFamily="18" charset="0"/>
                      </a:rPr>
                      <m:t>=</m:t>
                    </m:r>
                    <m:f>
                      <m:fPr>
                        <m:ctrlPr>
                          <a:rPr lang="en-US" i="1">
                            <a:solidFill>
                              <a:schemeClr val="tx1"/>
                            </a:solidFill>
                            <a:latin typeface="Cambria Math" panose="02040503050406030204" pitchFamily="18" charset="0"/>
                            <a:ea typeface="Cambria Math" panose="02040503050406030204" pitchFamily="18" charset="0"/>
                          </a:rPr>
                        </m:ctrlPr>
                      </m:fPr>
                      <m:num>
                        <m:r>
                          <a:rPr lang="en-US" i="1">
                            <a:solidFill>
                              <a:schemeClr val="tx1"/>
                            </a:solidFill>
                            <a:latin typeface="Cambria Math" panose="02040503050406030204" pitchFamily="18" charset="0"/>
                            <a:ea typeface="Cambria Math" panose="02040503050406030204" pitchFamily="18" charset="0"/>
                          </a:rPr>
                          <m:t>1</m:t>
                        </m:r>
                      </m:num>
                      <m:den>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ea typeface="Cambria Math" panose="02040503050406030204" pitchFamily="18" charset="0"/>
                              </a:rPr>
                              <m:t>𝜇</m:t>
                            </m:r>
                          </m:e>
                          <m:sup>
                            <m:r>
                              <a:rPr lang="en-US" i="1">
                                <a:solidFill>
                                  <a:schemeClr val="tx1"/>
                                </a:solidFill>
                                <a:latin typeface="Cambria Math" panose="02040503050406030204" pitchFamily="18" charset="0"/>
                                <a:ea typeface="Cambria Math" panose="02040503050406030204" pitchFamily="18" charset="0"/>
                              </a:rPr>
                              <m:t>∗</m:t>
                            </m:r>
                          </m:sup>
                        </m:sSup>
                      </m:den>
                    </m:f>
                    <m:r>
                      <a:rPr lang="en-US" b="0" i="1" smtClean="0">
                        <a:solidFill>
                          <a:schemeClr val="tx1"/>
                        </a:solidFill>
                        <a:latin typeface="Cambria Math" panose="02040503050406030204" pitchFamily="18" charset="0"/>
                        <a:ea typeface="Cambria Math" panose="02040503050406030204" pitchFamily="18" charset="0"/>
                      </a:rPr>
                      <m:t>−</m:t>
                    </m:r>
                    <m:f>
                      <m:fPr>
                        <m:ctrlPr>
                          <a:rPr lang="en-US" i="1">
                            <a:solidFill>
                              <a:schemeClr val="tx1"/>
                            </a:solidFill>
                            <a:latin typeface="Cambria Math" panose="02040503050406030204" pitchFamily="18" charset="0"/>
                            <a:ea typeface="Cambria Math" panose="02040503050406030204" pitchFamily="18" charset="0"/>
                          </a:rPr>
                        </m:ctrlPr>
                      </m:fPr>
                      <m:num>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ea typeface="Cambria Math" panose="02040503050406030204" pitchFamily="18" charset="0"/>
                              </a:rPr>
                              <m:t>𝑒</m:t>
                            </m:r>
                          </m:e>
                          <m:sup>
                            <m:sSup>
                              <m:sSupPr>
                                <m:ctrlPr>
                                  <a:rPr lang="en-US" i="1">
                                    <a:solidFill>
                                      <a:schemeClr val="tx1"/>
                                    </a:solidFill>
                                    <a:latin typeface="Cambria Math" panose="02040503050406030204" pitchFamily="18" charset="0"/>
                                    <a:ea typeface="Cambria Math" panose="02040503050406030204" pitchFamily="18" charset="0"/>
                                  </a:rPr>
                                </m:ctrlPr>
                              </m:sSupPr>
                              <m:e>
                                <m:r>
                                  <a:rPr lang="en-US" b="0" i="1" smtClean="0">
                                    <a:solidFill>
                                      <a:schemeClr val="tx1"/>
                                    </a:solidFill>
                                    <a:latin typeface="Cambria Math" panose="02040503050406030204" pitchFamily="18" charset="0"/>
                                    <a:ea typeface="Cambria Math" panose="02040503050406030204" pitchFamily="18" charset="0"/>
                                  </a:rPr>
                                  <m:t>−</m:t>
                                </m:r>
                                <m:r>
                                  <a:rPr lang="en-US" i="1">
                                    <a:solidFill>
                                      <a:schemeClr val="tx1"/>
                                    </a:solidFill>
                                    <a:latin typeface="Cambria Math" panose="02040503050406030204" pitchFamily="18" charset="0"/>
                                    <a:ea typeface="Cambria Math" panose="02040503050406030204" pitchFamily="18" charset="0"/>
                                  </a:rPr>
                                  <m:t>𝜇</m:t>
                                </m:r>
                              </m:e>
                              <m:sup>
                                <m:r>
                                  <a:rPr lang="en-US" i="1">
                                    <a:solidFill>
                                      <a:schemeClr val="tx1"/>
                                    </a:solidFill>
                                    <a:latin typeface="Cambria Math" panose="02040503050406030204" pitchFamily="18" charset="0"/>
                                    <a:ea typeface="Cambria Math" panose="02040503050406030204" pitchFamily="18" charset="0"/>
                                  </a:rPr>
                                  <m:t>∗</m:t>
                                </m:r>
                              </m:sup>
                            </m:sSup>
                          </m:sup>
                        </m:sSup>
                      </m:num>
                      <m:den>
                        <m:r>
                          <a:rPr lang="en-US" i="1">
                            <a:solidFill>
                              <a:schemeClr val="tx1"/>
                            </a:solidFill>
                            <a:latin typeface="Cambria Math" panose="02040503050406030204" pitchFamily="18" charset="0"/>
                            <a:ea typeface="Cambria Math" panose="02040503050406030204" pitchFamily="18" charset="0"/>
                          </a:rPr>
                          <m:t>1−</m:t>
                        </m:r>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ea typeface="Cambria Math" panose="02040503050406030204" pitchFamily="18" charset="0"/>
                              </a:rPr>
                              <m:t>𝑒</m:t>
                            </m:r>
                          </m:e>
                          <m:sup>
                            <m:sSup>
                              <m:sSupPr>
                                <m:ctrlPr>
                                  <a:rPr lang="en-US" i="1">
                                    <a:solidFill>
                                      <a:schemeClr val="tx1"/>
                                    </a:solidFill>
                                    <a:latin typeface="Cambria Math" panose="02040503050406030204" pitchFamily="18" charset="0"/>
                                    <a:ea typeface="Cambria Math" panose="02040503050406030204" pitchFamily="18" charset="0"/>
                                  </a:rPr>
                                </m:ctrlPr>
                              </m:sSupPr>
                              <m:e>
                                <m:r>
                                  <a:rPr lang="en-US" b="0" i="1" smtClean="0">
                                    <a:solidFill>
                                      <a:schemeClr val="tx1"/>
                                    </a:solidFill>
                                    <a:latin typeface="Cambria Math" panose="02040503050406030204" pitchFamily="18" charset="0"/>
                                    <a:ea typeface="Cambria Math" panose="02040503050406030204" pitchFamily="18" charset="0"/>
                                  </a:rPr>
                                  <m:t>−</m:t>
                                </m:r>
                                <m:r>
                                  <a:rPr lang="en-US" i="1">
                                    <a:solidFill>
                                      <a:schemeClr val="tx1"/>
                                    </a:solidFill>
                                    <a:latin typeface="Cambria Math" panose="02040503050406030204" pitchFamily="18" charset="0"/>
                                    <a:ea typeface="Cambria Math" panose="02040503050406030204" pitchFamily="18" charset="0"/>
                                  </a:rPr>
                                  <m:t>𝜇</m:t>
                                </m:r>
                              </m:e>
                              <m:sup>
                                <m:r>
                                  <a:rPr lang="en-US" i="1">
                                    <a:solidFill>
                                      <a:schemeClr val="tx1"/>
                                    </a:solidFill>
                                    <a:latin typeface="Cambria Math" panose="02040503050406030204" pitchFamily="18" charset="0"/>
                                    <a:ea typeface="Cambria Math" panose="02040503050406030204" pitchFamily="18" charset="0"/>
                                  </a:rPr>
                                  <m:t>∗</m:t>
                                </m:r>
                              </m:sup>
                            </m:sSup>
                          </m:sup>
                        </m:sSup>
                      </m:den>
                    </m:f>
                  </m:oMath>
                </a14:m>
                <a:endParaRPr lang="en-GB" b="0" dirty="0">
                  <a:solidFill>
                    <a:schemeClr val="tx1"/>
                  </a:solidFill>
                </a:endParaRPr>
              </a:p>
              <a:p>
                <a:pPr lvl="1">
                  <a:buFont typeface="Times New Roman" pitchFamily="16" charset="0"/>
                  <a:buChar char="•"/>
                </a:pPr>
                <a:r>
                  <a:rPr lang="en-GB" dirty="0">
                    <a:solidFill>
                      <a:schemeClr val="tx1"/>
                    </a:solidFill>
                  </a:rPr>
                  <a:t>For, </a:t>
                </a:r>
                <a14:m>
                  <m:oMath xmlns:m="http://schemas.openxmlformats.org/officeDocument/2006/math">
                    <m:f>
                      <m:fPr>
                        <m:ctrlPr>
                          <a:rPr lang="en-US" i="1">
                            <a:solidFill>
                              <a:schemeClr val="tx1"/>
                            </a:solidFill>
                            <a:latin typeface="Cambria Math" panose="02040503050406030204" pitchFamily="18" charset="0"/>
                          </a:rPr>
                        </m:ctrlPr>
                      </m:fPr>
                      <m:num>
                        <m:r>
                          <a:rPr lang="en-US" i="1">
                            <a:solidFill>
                              <a:schemeClr val="tx1"/>
                            </a:solidFill>
                            <a:latin typeface="Cambria Math" panose="02040503050406030204" pitchFamily="18" charset="0"/>
                          </a:rPr>
                          <m:t>1</m:t>
                        </m:r>
                      </m:num>
                      <m:den>
                        <m:r>
                          <a:rPr lang="en-US" i="1">
                            <a:solidFill>
                              <a:schemeClr val="tx1"/>
                            </a:solidFill>
                            <a:latin typeface="Cambria Math" panose="02040503050406030204" pitchFamily="18" charset="0"/>
                          </a:rPr>
                          <m:t>2</m:t>
                        </m:r>
                      </m:den>
                    </m:f>
                    <m:r>
                      <a:rPr lang="en-US" i="1">
                        <a:solidFill>
                          <a:schemeClr val="tx1"/>
                        </a:solidFill>
                        <a:latin typeface="Cambria Math" panose="02040503050406030204" pitchFamily="18" charset="0"/>
                      </a:rPr>
                      <m:t> </m:t>
                    </m:r>
                    <m:r>
                      <a:rPr lang="en-US" i="1" smtClean="0">
                        <a:solidFill>
                          <a:schemeClr val="tx1"/>
                        </a:solidFill>
                        <a:latin typeface="Cambria Math" panose="02040503050406030204" pitchFamily="18" charset="0"/>
                        <a:ea typeface="Cambria Math" panose="02040503050406030204" pitchFamily="18" charset="0"/>
                      </a:rPr>
                      <m:t>≤</m:t>
                    </m:r>
                    <m:r>
                      <a:rPr lang="en-US" i="1">
                        <a:solidFill>
                          <a:schemeClr val="tx1"/>
                        </a:solidFill>
                        <a:latin typeface="Cambria Math" panose="02040503050406030204" pitchFamily="18" charset="0"/>
                      </a:rPr>
                      <m:t>𝑎</m:t>
                    </m:r>
                    <m:r>
                      <a:rPr lang="en-US" i="1" smtClean="0">
                        <a:solidFill>
                          <a:schemeClr val="tx1"/>
                        </a:solidFill>
                        <a:latin typeface="Cambria Math" panose="02040503050406030204" pitchFamily="18" charset="0"/>
                        <a:ea typeface="Cambria Math" panose="02040503050406030204" pitchFamily="18" charset="0"/>
                      </a:rPr>
                      <m:t>≤</m:t>
                    </m:r>
                    <m:r>
                      <a:rPr lang="en-US" b="0" i="1" smtClean="0">
                        <a:solidFill>
                          <a:schemeClr val="tx1"/>
                        </a:solidFill>
                        <a:latin typeface="Cambria Math" panose="02040503050406030204" pitchFamily="18" charset="0"/>
                      </a:rPr>
                      <m:t>1</m:t>
                    </m:r>
                  </m:oMath>
                </a14:m>
                <a:r>
                  <a:rPr lang="en-GB" b="0" dirty="0">
                    <a:solidFill>
                      <a:schemeClr val="tx1"/>
                    </a:solidFill>
                  </a:rPr>
                  <a:t>:</a:t>
                </a:r>
              </a:p>
              <a:p>
                <a:pPr lvl="2">
                  <a:buFont typeface="Times New Roman" pitchFamily="16" charset="0"/>
                  <a:buChar char="•"/>
                </a:pPr>
                <a14:m>
                  <m:oMath xmlns:m="http://schemas.openxmlformats.org/officeDocument/2006/math">
                    <m:r>
                      <a:rPr lang="en-US" i="1">
                        <a:solidFill>
                          <a:schemeClr val="tx1"/>
                        </a:solidFill>
                        <a:latin typeface="Cambria Math" panose="02040503050406030204" pitchFamily="18" charset="0"/>
                      </a:rPr>
                      <m:t>𝐶</m:t>
                    </m:r>
                    <m:d>
                      <m:dPr>
                        <m:ctrlPr>
                          <a:rPr lang="en-US" i="1">
                            <a:solidFill>
                              <a:schemeClr val="tx1"/>
                            </a:solidFill>
                            <a:latin typeface="Cambria Math" panose="02040503050406030204" pitchFamily="18" charset="0"/>
                          </a:rPr>
                        </m:ctrlPr>
                      </m:dPr>
                      <m:e>
                        <m:r>
                          <a:rPr lang="en-US" i="1">
                            <a:solidFill>
                              <a:schemeClr val="tx1"/>
                            </a:solidFill>
                            <a:latin typeface="Cambria Math" panose="02040503050406030204" pitchFamily="18" charset="0"/>
                          </a:rPr>
                          <m:t>𝒜</m:t>
                        </m:r>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ℰ</m:t>
                        </m:r>
                      </m:e>
                    </m:d>
                    <m:r>
                      <a:rPr lang="en-US" i="1" smtClean="0">
                        <a:solidFill>
                          <a:schemeClr val="tx1"/>
                        </a:solidFill>
                        <a:latin typeface="Cambria Math" panose="02040503050406030204" pitchFamily="18" charset="0"/>
                        <a:ea typeface="Cambria Math" panose="02040503050406030204" pitchFamily="18" charset="0"/>
                      </a:rPr>
                      <m:t>≥</m:t>
                    </m:r>
                    <m:f>
                      <m:fPr>
                        <m:ctrlPr>
                          <a:rPr lang="en-US" i="1">
                            <a:solidFill>
                              <a:schemeClr val="tx1"/>
                            </a:solidFill>
                            <a:latin typeface="Cambria Math" panose="02040503050406030204" pitchFamily="18" charset="0"/>
                            <a:ea typeface="Cambria Math" panose="02040503050406030204" pitchFamily="18" charset="0"/>
                          </a:rPr>
                        </m:ctrlPr>
                      </m:fPr>
                      <m:num>
                        <m:r>
                          <a:rPr lang="en-US" i="1">
                            <a:solidFill>
                              <a:schemeClr val="tx1"/>
                            </a:solidFill>
                            <a:latin typeface="Cambria Math" panose="02040503050406030204" pitchFamily="18" charset="0"/>
                            <a:ea typeface="Cambria Math" panose="02040503050406030204" pitchFamily="18" charset="0"/>
                          </a:rPr>
                          <m:t>1</m:t>
                        </m:r>
                      </m:num>
                      <m:den>
                        <m:r>
                          <a:rPr lang="en-US" i="1">
                            <a:solidFill>
                              <a:schemeClr val="tx1"/>
                            </a:solidFill>
                            <a:latin typeface="Cambria Math" panose="02040503050406030204" pitchFamily="18" charset="0"/>
                            <a:ea typeface="Cambria Math" panose="02040503050406030204" pitchFamily="18" charset="0"/>
                          </a:rPr>
                          <m:t>2</m:t>
                        </m:r>
                      </m:den>
                    </m:f>
                    <m:r>
                      <m:rPr>
                        <m:sty m:val="p"/>
                      </m:rPr>
                      <a:rPr lang="en-US">
                        <a:solidFill>
                          <a:schemeClr val="tx1"/>
                        </a:solidFill>
                        <a:latin typeface="Cambria Math" panose="02040503050406030204" pitchFamily="18" charset="0"/>
                        <a:ea typeface="Cambria Math" panose="02040503050406030204" pitchFamily="18" charset="0"/>
                      </a:rPr>
                      <m:t>log</m:t>
                    </m:r>
                    <m:d>
                      <m:dPr>
                        <m:ctrlPr>
                          <a:rPr lang="en-US" i="1">
                            <a:solidFill>
                              <a:schemeClr val="tx1"/>
                            </a:solidFill>
                            <a:latin typeface="Cambria Math" panose="02040503050406030204" pitchFamily="18" charset="0"/>
                            <a:ea typeface="Cambria Math" panose="02040503050406030204" pitchFamily="18" charset="0"/>
                          </a:rPr>
                        </m:ctrlPr>
                      </m:dPr>
                      <m:e>
                        <m:r>
                          <a:rPr lang="en-US" i="1">
                            <a:solidFill>
                              <a:schemeClr val="tx1"/>
                            </a:solidFill>
                            <a:latin typeface="Cambria Math" panose="02040503050406030204" pitchFamily="18" charset="0"/>
                            <a:ea typeface="Cambria Math" panose="02040503050406030204" pitchFamily="18" charset="0"/>
                          </a:rPr>
                          <m:t>1+</m:t>
                        </m:r>
                        <m:f>
                          <m:fPr>
                            <m:ctrlPr>
                              <a:rPr lang="en-US" i="1">
                                <a:solidFill>
                                  <a:schemeClr val="tx1"/>
                                </a:solidFill>
                                <a:latin typeface="Cambria Math" panose="02040503050406030204" pitchFamily="18" charset="0"/>
                                <a:ea typeface="Cambria Math" panose="02040503050406030204" pitchFamily="18" charset="0"/>
                              </a:rPr>
                            </m:ctrlPr>
                          </m:fPr>
                          <m:num>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rPr>
                                  <m:t>𝒜</m:t>
                                </m:r>
                              </m:e>
                              <m:sup>
                                <m:r>
                                  <a:rPr lang="en-US" i="1">
                                    <a:solidFill>
                                      <a:schemeClr val="tx1"/>
                                    </a:solidFill>
                                    <a:latin typeface="Cambria Math" panose="02040503050406030204" pitchFamily="18" charset="0"/>
                                    <a:ea typeface="Cambria Math" panose="02040503050406030204" pitchFamily="18" charset="0"/>
                                  </a:rPr>
                                  <m:t>2</m:t>
                                </m:r>
                              </m:sup>
                            </m:sSup>
                          </m:num>
                          <m:den>
                            <m:r>
                              <a:rPr lang="en-US" i="1">
                                <a:solidFill>
                                  <a:schemeClr val="tx1"/>
                                </a:solidFill>
                                <a:latin typeface="Cambria Math" panose="02040503050406030204" pitchFamily="18" charset="0"/>
                                <a:ea typeface="Cambria Math" panose="02040503050406030204" pitchFamily="18" charset="0"/>
                              </a:rPr>
                              <m:t>2</m:t>
                            </m:r>
                            <m:r>
                              <a:rPr lang="en-US" i="1">
                                <a:solidFill>
                                  <a:schemeClr val="tx1"/>
                                </a:solidFill>
                                <a:latin typeface="Cambria Math" panose="02040503050406030204" pitchFamily="18" charset="0"/>
                                <a:ea typeface="Cambria Math" panose="02040503050406030204" pitchFamily="18" charset="0"/>
                              </a:rPr>
                              <m:t>𝜋</m:t>
                            </m:r>
                            <m:r>
                              <a:rPr lang="en-US" i="1">
                                <a:solidFill>
                                  <a:schemeClr val="tx1"/>
                                </a:solidFill>
                                <a:latin typeface="Cambria Math" panose="02040503050406030204" pitchFamily="18" charset="0"/>
                                <a:ea typeface="Cambria Math" panose="02040503050406030204" pitchFamily="18" charset="0"/>
                              </a:rPr>
                              <m:t>𝑒</m:t>
                            </m:r>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ea typeface="Cambria Math" panose="02040503050406030204" pitchFamily="18" charset="0"/>
                                  </a:rPr>
                                  <m:t>𝜎</m:t>
                                </m:r>
                              </m:e>
                              <m:sup>
                                <m:r>
                                  <a:rPr lang="en-US" i="1">
                                    <a:solidFill>
                                      <a:schemeClr val="tx1"/>
                                    </a:solidFill>
                                    <a:latin typeface="Cambria Math" panose="02040503050406030204" pitchFamily="18" charset="0"/>
                                    <a:ea typeface="Cambria Math" panose="02040503050406030204" pitchFamily="18" charset="0"/>
                                  </a:rPr>
                                  <m:t>2</m:t>
                                </m:r>
                              </m:sup>
                            </m:sSup>
                          </m:den>
                        </m:f>
                      </m:e>
                    </m:d>
                  </m:oMath>
                </a14:m>
                <a:endParaRPr lang="en-GB" b="0" dirty="0">
                  <a:solidFill>
                    <a:schemeClr val="tx1"/>
                  </a:solidFill>
                </a:endParaRPr>
              </a:p>
              <a:p>
                <a:pPr lvl="2">
                  <a:buFont typeface="Times New Roman" pitchFamily="16" charset="0"/>
                  <a:buChar char="•"/>
                </a:pPr>
                <a14:m>
                  <m:oMath xmlns:m="http://schemas.openxmlformats.org/officeDocument/2006/math">
                    <m:r>
                      <a:rPr lang="en-US" i="1">
                        <a:solidFill>
                          <a:schemeClr val="tx1"/>
                        </a:solidFill>
                        <a:latin typeface="Cambria Math" panose="02040503050406030204" pitchFamily="18" charset="0"/>
                      </a:rPr>
                      <m:t>𝐶</m:t>
                    </m:r>
                    <m:d>
                      <m:dPr>
                        <m:ctrlPr>
                          <a:rPr lang="en-US" i="1">
                            <a:solidFill>
                              <a:schemeClr val="tx1"/>
                            </a:solidFill>
                            <a:latin typeface="Cambria Math" panose="02040503050406030204" pitchFamily="18" charset="0"/>
                          </a:rPr>
                        </m:ctrlPr>
                      </m:dPr>
                      <m:e>
                        <m:r>
                          <a:rPr lang="en-US" i="1">
                            <a:solidFill>
                              <a:schemeClr val="tx1"/>
                            </a:solidFill>
                            <a:latin typeface="Cambria Math" panose="02040503050406030204" pitchFamily="18" charset="0"/>
                          </a:rPr>
                          <m:t>𝒜</m:t>
                        </m:r>
                        <m:r>
                          <a:rPr lang="en-US" i="1">
                            <a:solidFill>
                              <a:schemeClr val="tx1"/>
                            </a:solidFill>
                            <a:latin typeface="Cambria Math" panose="02040503050406030204" pitchFamily="18" charset="0"/>
                          </a:rPr>
                          <m:t>,</m:t>
                        </m:r>
                        <m:r>
                          <a:rPr lang="en-US" i="1">
                            <a:solidFill>
                              <a:schemeClr val="tx1"/>
                            </a:solidFill>
                            <a:latin typeface="Cambria Math" panose="02040503050406030204" pitchFamily="18" charset="0"/>
                          </a:rPr>
                          <m:t>ℰ</m:t>
                        </m:r>
                      </m:e>
                    </m:d>
                    <m:r>
                      <a:rPr lang="en-US" i="1" smtClean="0">
                        <a:solidFill>
                          <a:schemeClr val="tx1"/>
                        </a:solidFill>
                        <a:latin typeface="Cambria Math" panose="02040503050406030204" pitchFamily="18" charset="0"/>
                        <a:ea typeface="Cambria Math" panose="02040503050406030204" pitchFamily="18" charset="0"/>
                      </a:rPr>
                      <m:t>≤</m:t>
                    </m:r>
                    <m:f>
                      <m:fPr>
                        <m:ctrlPr>
                          <a:rPr lang="en-US" i="1">
                            <a:solidFill>
                              <a:schemeClr val="tx1"/>
                            </a:solidFill>
                            <a:latin typeface="Cambria Math" panose="02040503050406030204" pitchFamily="18" charset="0"/>
                            <a:ea typeface="Cambria Math" panose="02040503050406030204" pitchFamily="18" charset="0"/>
                          </a:rPr>
                        </m:ctrlPr>
                      </m:fPr>
                      <m:num>
                        <m:r>
                          <a:rPr lang="en-US" i="1">
                            <a:solidFill>
                              <a:schemeClr val="tx1"/>
                            </a:solidFill>
                            <a:latin typeface="Cambria Math" panose="02040503050406030204" pitchFamily="18" charset="0"/>
                            <a:ea typeface="Cambria Math" panose="02040503050406030204" pitchFamily="18" charset="0"/>
                          </a:rPr>
                          <m:t>1</m:t>
                        </m:r>
                      </m:num>
                      <m:den>
                        <m:r>
                          <a:rPr lang="en-US" i="1">
                            <a:solidFill>
                              <a:schemeClr val="tx1"/>
                            </a:solidFill>
                            <a:latin typeface="Cambria Math" panose="02040503050406030204" pitchFamily="18" charset="0"/>
                            <a:ea typeface="Cambria Math" panose="02040503050406030204" pitchFamily="18" charset="0"/>
                          </a:rPr>
                          <m:t>2</m:t>
                        </m:r>
                      </m:den>
                    </m:f>
                    <m:r>
                      <m:rPr>
                        <m:sty m:val="p"/>
                      </m:rPr>
                      <a:rPr lang="en-US">
                        <a:solidFill>
                          <a:schemeClr val="tx1"/>
                        </a:solidFill>
                        <a:latin typeface="Cambria Math" panose="02040503050406030204" pitchFamily="18" charset="0"/>
                        <a:ea typeface="Cambria Math" panose="02040503050406030204" pitchFamily="18" charset="0"/>
                      </a:rPr>
                      <m:t>log</m:t>
                    </m:r>
                    <m:d>
                      <m:dPr>
                        <m:ctrlPr>
                          <a:rPr lang="en-US" i="1">
                            <a:solidFill>
                              <a:schemeClr val="tx1"/>
                            </a:solidFill>
                            <a:latin typeface="Cambria Math" panose="02040503050406030204" pitchFamily="18" charset="0"/>
                            <a:ea typeface="Cambria Math" panose="02040503050406030204" pitchFamily="18" charset="0"/>
                          </a:rPr>
                        </m:ctrlPr>
                      </m:dPr>
                      <m:e>
                        <m:r>
                          <a:rPr lang="en-US" i="1">
                            <a:solidFill>
                              <a:schemeClr val="tx1"/>
                            </a:solidFill>
                            <a:latin typeface="Cambria Math" panose="02040503050406030204" pitchFamily="18" charset="0"/>
                            <a:ea typeface="Cambria Math" panose="02040503050406030204" pitchFamily="18" charset="0"/>
                          </a:rPr>
                          <m:t>1+</m:t>
                        </m:r>
                        <m:f>
                          <m:fPr>
                            <m:ctrlPr>
                              <a:rPr lang="en-US" i="1">
                                <a:solidFill>
                                  <a:schemeClr val="tx1"/>
                                </a:solidFill>
                                <a:latin typeface="Cambria Math" panose="02040503050406030204" pitchFamily="18" charset="0"/>
                                <a:ea typeface="Cambria Math" panose="02040503050406030204" pitchFamily="18" charset="0"/>
                              </a:rPr>
                            </m:ctrlPr>
                          </m:fPr>
                          <m:num>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rPr>
                                  <m:t>𝒜</m:t>
                                </m:r>
                              </m:e>
                              <m:sup>
                                <m:r>
                                  <a:rPr lang="en-US" i="1">
                                    <a:solidFill>
                                      <a:schemeClr val="tx1"/>
                                    </a:solidFill>
                                    <a:latin typeface="Cambria Math" panose="02040503050406030204" pitchFamily="18" charset="0"/>
                                    <a:ea typeface="Cambria Math" panose="02040503050406030204" pitchFamily="18" charset="0"/>
                                  </a:rPr>
                                  <m:t>2</m:t>
                                </m:r>
                              </m:sup>
                            </m:sSup>
                          </m:num>
                          <m:den>
                            <m:r>
                              <a:rPr lang="en-US" b="0" i="1" smtClean="0">
                                <a:solidFill>
                                  <a:schemeClr val="tx1"/>
                                </a:solidFill>
                                <a:latin typeface="Cambria Math" panose="02040503050406030204" pitchFamily="18" charset="0"/>
                                <a:ea typeface="Cambria Math" panose="02040503050406030204" pitchFamily="18" charset="0"/>
                              </a:rPr>
                              <m:t>4</m:t>
                            </m:r>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ea typeface="Cambria Math" panose="02040503050406030204" pitchFamily="18" charset="0"/>
                                  </a:rPr>
                                  <m:t>𝜎</m:t>
                                </m:r>
                              </m:e>
                              <m:sup>
                                <m:r>
                                  <a:rPr lang="en-US" i="1">
                                    <a:solidFill>
                                      <a:schemeClr val="tx1"/>
                                    </a:solidFill>
                                    <a:latin typeface="Cambria Math" panose="02040503050406030204" pitchFamily="18" charset="0"/>
                                    <a:ea typeface="Cambria Math" panose="02040503050406030204" pitchFamily="18" charset="0"/>
                                  </a:rPr>
                                  <m:t>2</m:t>
                                </m:r>
                              </m:sup>
                            </m:sSup>
                          </m:den>
                        </m:f>
                      </m:e>
                    </m:d>
                  </m:oMath>
                </a14:m>
                <a:endParaRPr lang="en-GB" b="0" dirty="0">
                  <a:solidFill>
                    <a:schemeClr val="tx1"/>
                  </a:solidFill>
                </a:endParaRPr>
              </a:p>
              <a:p>
                <a:pPr lvl="1">
                  <a:buFont typeface="Times New Roman" pitchFamily="16" charset="0"/>
                  <a:buChar char="•"/>
                </a:pPr>
                <a14:m>
                  <m:oMath xmlns:m="http://schemas.openxmlformats.org/officeDocument/2006/math">
                    <m:sSup>
                      <m:sSupPr>
                        <m:ctrlPr>
                          <a:rPr lang="en-US" i="1">
                            <a:solidFill>
                              <a:schemeClr val="tx1"/>
                            </a:solidFill>
                            <a:latin typeface="Cambria Math" panose="02040503050406030204" pitchFamily="18" charset="0"/>
                            <a:ea typeface="Cambria Math" panose="02040503050406030204" pitchFamily="18" charset="0"/>
                          </a:rPr>
                        </m:ctrlPr>
                      </m:sSupPr>
                      <m:e>
                        <m:r>
                          <a:rPr lang="en-US" i="1">
                            <a:solidFill>
                              <a:schemeClr val="tx1"/>
                            </a:solidFill>
                            <a:latin typeface="Cambria Math" panose="02040503050406030204" pitchFamily="18" charset="0"/>
                            <a:ea typeface="Cambria Math" panose="02040503050406030204" pitchFamily="18" charset="0"/>
                          </a:rPr>
                          <m:t>𝜎</m:t>
                        </m:r>
                      </m:e>
                      <m:sup>
                        <m:r>
                          <a:rPr lang="en-US" i="1">
                            <a:solidFill>
                              <a:schemeClr val="tx1"/>
                            </a:solidFill>
                            <a:latin typeface="Cambria Math" panose="02040503050406030204" pitchFamily="18" charset="0"/>
                            <a:ea typeface="Cambria Math" panose="02040503050406030204" pitchFamily="18" charset="0"/>
                          </a:rPr>
                          <m:t>2</m:t>
                        </m:r>
                      </m:sup>
                    </m:sSup>
                  </m:oMath>
                </a14:m>
                <a:r>
                  <a:rPr lang="en-GB" b="0" dirty="0">
                    <a:solidFill>
                      <a:schemeClr val="tx1"/>
                    </a:solidFill>
                  </a:rPr>
                  <a:t> is the variance of a zero mean Gaussia</a:t>
                </a:r>
                <a:r>
                  <a:rPr lang="en-GB" dirty="0">
                    <a:solidFill>
                      <a:schemeClr val="tx1"/>
                    </a:solidFill>
                  </a:rPr>
                  <a:t>n random variable (thermal and ambient noise).  </a:t>
                </a:r>
                <a:endParaRPr lang="en-GB" b="0" dirty="0">
                  <a:solidFill>
                    <a:schemeClr val="tx1"/>
                  </a:solidFill>
                </a:endParaRPr>
              </a:p>
              <a:p>
                <a:pPr lvl="2">
                  <a:buFont typeface="Times New Roman" pitchFamily="16" charset="0"/>
                  <a:buChar char="•"/>
                </a:pPr>
                <a:endParaRPr lang="en-GB" b="0" dirty="0">
                  <a:solidFill>
                    <a:schemeClr val="tx1"/>
                  </a:solidFill>
                </a:endParaRPr>
              </a:p>
              <a:p>
                <a:pPr lvl="1">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marL="457200" lvl="1" indent="0"/>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marL="457200" lvl="1" indent="0"/>
                <a:endParaRPr lang="en-US" b="0" i="1" dirty="0">
                  <a:solidFill>
                    <a:schemeClr val="tx1"/>
                  </a:solidFill>
                  <a:latin typeface="Cambria Math" panose="02040503050406030204" pitchFamily="18" charset="0"/>
                </a:endParaRPr>
              </a:p>
              <a:p>
                <a:pPr marL="457200" lvl="1" indent="0"/>
                <a:endParaRPr lang="en-GB" b="0" dirty="0">
                  <a:solidFill>
                    <a:schemeClr val="tx1"/>
                  </a:solidFill>
                </a:endParaRPr>
              </a:p>
              <a:p>
                <a:pPr marL="0" indent="0"/>
                <a:r>
                  <a:rPr lang="en-GB" dirty="0"/>
                  <a:t> </a:t>
                </a:r>
              </a:p>
            </p:txBody>
          </p:sp>
        </mc:Choice>
        <mc:Fallback xmlns="">
          <p:sp>
            <p:nvSpPr>
              <p:cNvPr id="9218" name="Rectangle 2"/>
              <p:cNvSpPr>
                <a:spLocks noGrp="1" noRot="1" noChangeAspect="1" noMove="1" noResize="1" noEditPoints="1" noAdjustHandles="1" noChangeArrowheads="1" noChangeShapeType="1" noTextEdit="1"/>
              </p:cNvSpPr>
              <p:nvPr>
                <p:ph type="body" idx="1"/>
              </p:nvPr>
            </p:nvSpPr>
            <p:spPr>
              <a:xfrm>
                <a:off x="298027" y="1194048"/>
                <a:ext cx="8820472" cy="4467200"/>
              </a:xfrm>
              <a:blipFill>
                <a:blip r:embed="rId3"/>
                <a:stretch>
                  <a:fillRect l="-553" t="-819" r="-760" b="-19918"/>
                </a:stretch>
              </a:blipFill>
              <a:ln/>
            </p:spPr>
            <p:txBody>
              <a:bodyPr/>
              <a:lstStyle/>
              <a:p>
                <a:r>
                  <a:rPr lang="en-US">
                    <a:noFill/>
                  </a:rPr>
                  <a:t> </a:t>
                </a:r>
              </a:p>
            </p:txBody>
          </p:sp>
        </mc:Fallback>
      </mc:AlternateContent>
    </p:spTree>
    <p:extLst>
      <p:ext uri="{BB962C8B-B14F-4D97-AF65-F5344CB8AC3E}">
        <p14:creationId xmlns:p14="http://schemas.microsoft.com/office/powerpoint/2010/main" val="4116576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9217" name="Rectangle 1"/>
          <p:cNvSpPr>
            <a:spLocks noGrp="1" noChangeArrowheads="1"/>
          </p:cNvSpPr>
          <p:nvPr>
            <p:ph type="title"/>
          </p:nvPr>
        </p:nvSpPr>
        <p:spPr>
          <a:xfrm>
            <a:off x="704230" y="699070"/>
            <a:ext cx="7557218" cy="918120"/>
          </a:xfrm>
          <a:ln/>
        </p:spPr>
        <p:txBody>
          <a:bodyPr lIns="90000" tIns="46800" rIns="90000" bIns="46800"/>
          <a:lstStyle/>
          <a:p>
            <a:r>
              <a:rPr lang="en-US" dirty="0">
                <a:solidFill>
                  <a:schemeClr val="tx1"/>
                </a:solidFill>
              </a:rPr>
              <a:t>An Approach for using the MIESM method in LC</a:t>
            </a:r>
          </a:p>
        </p:txBody>
      </p:sp>
      <mc:AlternateContent xmlns:mc="http://schemas.openxmlformats.org/markup-compatibility/2006" xmlns:a14="http://schemas.microsoft.com/office/drawing/2010/main">
        <mc:Choice Requires="a14">
          <p:sp>
            <p:nvSpPr>
              <p:cNvPr id="9218" name="Rectangle 2"/>
              <p:cNvSpPr>
                <a:spLocks noGrp="1" noChangeArrowheads="1"/>
              </p:cNvSpPr>
              <p:nvPr>
                <p:ph type="body" idx="1"/>
              </p:nvPr>
            </p:nvSpPr>
            <p:spPr>
              <a:xfrm>
                <a:off x="251519" y="1626096"/>
                <a:ext cx="8820472" cy="4467200"/>
              </a:xfrm>
              <a:ln/>
            </p:spPr>
            <p:txBody>
              <a:bodyPr/>
              <a:lstStyle/>
              <a:p>
                <a:pPr algn="just">
                  <a:buFont typeface="Times New Roman" pitchFamily="16" charset="0"/>
                  <a:buChar char="•"/>
                </a:pPr>
                <a:r>
                  <a:rPr lang="en-US" sz="2000" b="0" dirty="0">
                    <a:solidFill>
                      <a:schemeClr val="tx1"/>
                    </a:solidFill>
                  </a:rPr>
                  <a:t>In [4], the mutual information is bounded assuming an average power constraint, </a:t>
                </a:r>
                <a14:m>
                  <m:oMath xmlns:m="http://schemas.openxmlformats.org/officeDocument/2006/math">
                    <m:r>
                      <a:rPr lang="en-US" sz="2000" b="0">
                        <a:solidFill>
                          <a:schemeClr val="tx1"/>
                        </a:solidFill>
                        <a:latin typeface="Cambria Math" panose="02040503050406030204" pitchFamily="18" charset="0"/>
                      </a:rPr>
                      <m:t>𝒜</m:t>
                    </m:r>
                  </m:oMath>
                </a14:m>
                <a:r>
                  <a:rPr lang="en-US" sz="2000" b="0" dirty="0">
                    <a:solidFill>
                      <a:schemeClr val="tx1"/>
                    </a:solidFill>
                  </a:rPr>
                  <a:t>, and peak power constraint, </a:t>
                </a:r>
                <a14:m>
                  <m:oMath xmlns:m="http://schemas.openxmlformats.org/officeDocument/2006/math">
                    <m:r>
                      <a:rPr lang="en-US" sz="2000" b="0">
                        <a:solidFill>
                          <a:schemeClr val="tx1"/>
                        </a:solidFill>
                        <a:latin typeface="Cambria Math" panose="02040503050406030204" pitchFamily="18" charset="0"/>
                      </a:rPr>
                      <m:t>ℰ</m:t>
                    </m:r>
                  </m:oMath>
                </a14:m>
                <a:r>
                  <a:rPr lang="en-GB" sz="2000" b="0" dirty="0">
                    <a:solidFill>
                      <a:schemeClr val="tx1"/>
                    </a:solidFill>
                  </a:rPr>
                  <a:t>, (when the optical channel is considered) as:</a:t>
                </a:r>
              </a:p>
              <a:p>
                <a:pPr marL="0" indent="0" algn="just"/>
                <a14:m>
                  <m:oMathPara xmlns:m="http://schemas.openxmlformats.org/officeDocument/2006/math">
                    <m:oMathParaPr>
                      <m:jc m:val="centerGroup"/>
                    </m:oMathParaPr>
                    <m:oMath xmlns:m="http://schemas.openxmlformats.org/officeDocument/2006/math">
                      <m:r>
                        <a:rPr lang="en-US" sz="2000" b="0" i="1">
                          <a:latin typeface="Cambria Math" panose="02040503050406030204" pitchFamily="18" charset="0"/>
                        </a:rPr>
                        <m:t>𝕀</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𝑋</m:t>
                          </m:r>
                          <m:r>
                            <a:rPr lang="en-US" sz="2000" b="0" i="1" smtClean="0">
                              <a:latin typeface="Cambria Math" panose="02040503050406030204" pitchFamily="18" charset="0"/>
                            </a:rPr>
                            <m:t>;</m:t>
                          </m:r>
                          <m:r>
                            <a:rPr lang="en-US" sz="2000" b="0" i="1" smtClean="0">
                              <a:latin typeface="Cambria Math" panose="02040503050406030204" pitchFamily="18" charset="0"/>
                            </a:rPr>
                            <m:t>𝑌</m:t>
                          </m:r>
                        </m:e>
                      </m:d>
                      <m:r>
                        <a:rPr lang="en-US" sz="2000" b="0" i="1">
                          <a:latin typeface="Cambria Math" panose="02040503050406030204" pitchFamily="18" charset="0"/>
                          <a:ea typeface="Cambria Math" panose="02040503050406030204" pitchFamily="18" charset="0"/>
                        </a:rPr>
                        <m:t>≥</m:t>
                      </m:r>
                      <m:f>
                        <m:fPr>
                          <m:ctrlPr>
                            <a:rPr lang="en-US" sz="2000" b="0" i="1">
                              <a:latin typeface="Cambria Math" panose="02040503050406030204" pitchFamily="18" charset="0"/>
                            </a:rPr>
                          </m:ctrlPr>
                        </m:fPr>
                        <m:num>
                          <m:r>
                            <a:rPr lang="en-US" sz="2000" b="0" i="1">
                              <a:latin typeface="Cambria Math" panose="02040503050406030204" pitchFamily="18" charset="0"/>
                            </a:rPr>
                            <m:t>1</m:t>
                          </m:r>
                        </m:num>
                        <m:den>
                          <m:r>
                            <a:rPr lang="en-US" sz="2000" b="0" i="1">
                              <a:latin typeface="Cambria Math" panose="02040503050406030204" pitchFamily="18" charset="0"/>
                            </a:rPr>
                            <m:t>2</m:t>
                          </m:r>
                        </m:den>
                      </m:f>
                      <m:r>
                        <m:rPr>
                          <m:sty m:val="p"/>
                        </m:rPr>
                        <a:rPr lang="en-US" sz="2000" b="0" i="1">
                          <a:latin typeface="Cambria Math" panose="02040503050406030204" pitchFamily="18" charset="0"/>
                        </a:rPr>
                        <m:t>log</m:t>
                      </m:r>
                      <m:d>
                        <m:dPr>
                          <m:ctrlPr>
                            <a:rPr lang="en-US" sz="2000" b="0" i="1">
                              <a:latin typeface="Cambria Math" panose="02040503050406030204" pitchFamily="18" charset="0"/>
                            </a:rPr>
                          </m:ctrlPr>
                        </m:dPr>
                        <m:e>
                          <m:r>
                            <a:rPr lang="en-US" sz="2000" b="0" i="1">
                              <a:latin typeface="Cambria Math" panose="02040503050406030204" pitchFamily="18" charset="0"/>
                            </a:rPr>
                            <m:t>1+</m:t>
                          </m:r>
                          <m:f>
                            <m:fPr>
                              <m:ctrlPr>
                                <a:rPr lang="en-US" sz="2000" b="0" i="1">
                                  <a:latin typeface="Cambria Math" panose="02040503050406030204" pitchFamily="18" charset="0"/>
                                </a:rPr>
                              </m:ctrlPr>
                            </m:fPr>
                            <m:num>
                              <m:sSup>
                                <m:sSupPr>
                                  <m:ctrlPr>
                                    <a:rPr lang="en-US" sz="2000" b="0" i="1" smtClean="0">
                                      <a:latin typeface="Cambria Math" panose="02040503050406030204" pitchFamily="18" charset="0"/>
                                    </a:rPr>
                                  </m:ctrlPr>
                                </m:sSupPr>
                                <m:e>
                                  <m:r>
                                    <a:rPr lang="en-US" sz="2000" b="0" i="1" smtClean="0">
                                      <a:latin typeface="Cambria Math" panose="02040503050406030204" pitchFamily="18" charset="0"/>
                                    </a:rPr>
                                    <m:t>𝑒</m:t>
                                  </m:r>
                                </m:e>
                                <m:sup>
                                  <m:r>
                                    <a:rPr lang="en-US" sz="2000" b="0" i="1" smtClean="0">
                                      <a:latin typeface="Cambria Math" panose="02040503050406030204" pitchFamily="18" charset="0"/>
                                    </a:rPr>
                                    <m:t>2</m:t>
                                  </m:r>
                                  <m:r>
                                    <a:rPr lang="en-US" sz="2000" b="0" i="1" smtClean="0">
                                      <a:latin typeface="Cambria Math" panose="02040503050406030204" pitchFamily="18" charset="0"/>
                                    </a:rPr>
                                    <m:t>h</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𝑋</m:t>
                                      </m:r>
                                    </m:e>
                                  </m:d>
                                </m:sup>
                              </m:sSup>
                            </m:num>
                            <m:den>
                              <m:r>
                                <a:rPr lang="en-US" sz="2000" b="0" i="1">
                                  <a:latin typeface="Cambria Math" panose="02040503050406030204" pitchFamily="18" charset="0"/>
                                </a:rPr>
                                <m:t>2</m:t>
                              </m:r>
                              <m:r>
                                <a:rPr lang="en-US" sz="2000" b="0" i="1">
                                  <a:latin typeface="Cambria Math" panose="02040503050406030204" pitchFamily="18" charset="0"/>
                                </a:rPr>
                                <m:t>𝜋</m:t>
                              </m:r>
                              <m:r>
                                <a:rPr lang="en-US" sz="2000" b="0" i="1">
                                  <a:latin typeface="Cambria Math" panose="02040503050406030204" pitchFamily="18" charset="0"/>
                                </a:rPr>
                                <m:t>𝑒</m:t>
                              </m:r>
                              <m:sSup>
                                <m:sSupPr>
                                  <m:ctrlPr>
                                    <a:rPr lang="en-US" sz="2000" b="0" i="1">
                                      <a:latin typeface="Cambria Math" panose="02040503050406030204" pitchFamily="18" charset="0"/>
                                    </a:rPr>
                                  </m:ctrlPr>
                                </m:sSupPr>
                                <m:e>
                                  <m:r>
                                    <a:rPr lang="en-US" sz="2000" b="0" i="1">
                                      <a:latin typeface="Cambria Math" panose="02040503050406030204" pitchFamily="18" charset="0"/>
                                    </a:rPr>
                                    <m:t>𝜎</m:t>
                                  </m:r>
                                </m:e>
                                <m:sup>
                                  <m:r>
                                    <a:rPr lang="en-US" sz="2000" b="0" i="1">
                                      <a:latin typeface="Cambria Math" panose="02040503050406030204" pitchFamily="18" charset="0"/>
                                    </a:rPr>
                                    <m:t>2</m:t>
                                  </m:r>
                                </m:sup>
                              </m:sSup>
                            </m:den>
                          </m:f>
                        </m:e>
                      </m:d>
                      <m:r>
                        <a:rPr lang="en-US" sz="2000" b="0" i="1" smtClean="0">
                          <a:latin typeface="Cambria Math" panose="02040503050406030204" pitchFamily="18" charset="0"/>
                        </a:rPr>
                        <m:t>.</m:t>
                      </m:r>
                    </m:oMath>
                  </m:oMathPara>
                </a14:m>
                <a:endParaRPr lang="en-GB" sz="2000" b="0" dirty="0">
                  <a:solidFill>
                    <a:schemeClr val="tx1"/>
                  </a:solidFill>
                </a:endParaRPr>
              </a:p>
              <a:p>
                <a:pPr marL="0" indent="0" algn="just"/>
                <a:r>
                  <a:rPr lang="en-GB" sz="2000" b="0" dirty="0">
                    <a:solidFill>
                      <a:schemeClr val="tx1"/>
                    </a:solidFill>
                  </a:rPr>
                  <a:t>       Here, </a:t>
                </a:r>
                <a14:m>
                  <m:oMath xmlns:m="http://schemas.openxmlformats.org/officeDocument/2006/math">
                    <m:r>
                      <a:rPr lang="en-US" sz="2000" b="0" i="1">
                        <a:latin typeface="Cambria Math" panose="02040503050406030204" pitchFamily="18" charset="0"/>
                      </a:rPr>
                      <m:t>h</m:t>
                    </m:r>
                    <m:d>
                      <m:dPr>
                        <m:ctrlPr>
                          <a:rPr lang="en-US" sz="2000" b="0" i="1">
                            <a:latin typeface="Cambria Math" panose="02040503050406030204" pitchFamily="18" charset="0"/>
                          </a:rPr>
                        </m:ctrlPr>
                      </m:dPr>
                      <m:e>
                        <m:r>
                          <a:rPr lang="en-US" sz="2000" b="0" i="1">
                            <a:latin typeface="Cambria Math" panose="02040503050406030204" pitchFamily="18" charset="0"/>
                          </a:rPr>
                          <m:t>𝑋</m:t>
                        </m:r>
                      </m:e>
                    </m:d>
                    <m:r>
                      <a:rPr lang="en-US" sz="2000" b="0" i="1" smtClean="0">
                        <a:latin typeface="Cambria Math" panose="02040503050406030204" pitchFamily="18" charset="0"/>
                      </a:rPr>
                      <m:t>=−</m:t>
                    </m:r>
                    <m:r>
                      <m:rPr>
                        <m:sty m:val="p"/>
                      </m:rPr>
                      <a:rPr lang="en-US" sz="2000" b="0" i="0" smtClean="0">
                        <a:latin typeface="Cambria Math" panose="02040503050406030204" pitchFamily="18" charset="0"/>
                      </a:rPr>
                      <m:t>E</m:t>
                    </m:r>
                    <m:d>
                      <m:dPr>
                        <m:begChr m:val="["/>
                        <m:endChr m:val="]"/>
                        <m:ctrlPr>
                          <a:rPr lang="en-US" sz="2000" b="0" i="1" smtClean="0">
                            <a:latin typeface="Cambria Math" panose="02040503050406030204" pitchFamily="18" charset="0"/>
                          </a:rPr>
                        </m:ctrlPr>
                      </m:dPr>
                      <m:e>
                        <m:r>
                          <m:rPr>
                            <m:sty m:val="p"/>
                          </m:rPr>
                          <a:rPr lang="en-US" sz="2000" b="0" i="1">
                            <a:latin typeface="Cambria Math" panose="02040503050406030204" pitchFamily="18" charset="0"/>
                          </a:rPr>
                          <m:t>log</m:t>
                        </m:r>
                        <m:d>
                          <m:dPr>
                            <m:ctrlPr>
                              <a:rPr lang="en-US" sz="2000" b="0" i="1">
                                <a:latin typeface="Cambria Math" panose="02040503050406030204" pitchFamily="18" charset="0"/>
                              </a:rPr>
                            </m:ctrlPr>
                          </m:dPr>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𝑋</m:t>
                                </m:r>
                              </m:sub>
                            </m:sSub>
                            <m:r>
                              <a:rPr lang="en-US" sz="2000" b="0" i="1" smtClean="0">
                                <a:latin typeface="Cambria Math" panose="02040503050406030204" pitchFamily="18" charset="0"/>
                              </a:rPr>
                              <m:t>(</m:t>
                            </m:r>
                            <m:r>
                              <a:rPr lang="en-US" sz="2000" b="0" i="1" smtClean="0">
                                <a:latin typeface="Cambria Math" panose="02040503050406030204" pitchFamily="18" charset="0"/>
                              </a:rPr>
                              <m:t>𝑋</m:t>
                            </m:r>
                            <m:r>
                              <a:rPr lang="en-US" sz="2000" b="0" i="1" smtClean="0">
                                <a:latin typeface="Cambria Math" panose="02040503050406030204" pitchFamily="18" charset="0"/>
                              </a:rPr>
                              <m:t>)</m:t>
                            </m:r>
                          </m:e>
                        </m:d>
                      </m:e>
                    </m:d>
                  </m:oMath>
                </a14:m>
                <a:r>
                  <a:rPr lang="en-GB" sz="2000" b="0" dirty="0">
                    <a:solidFill>
                      <a:schemeClr val="tx1"/>
                    </a:solidFill>
                  </a:rPr>
                  <a:t> is the differential entropy and </a:t>
                </a:r>
                <a14:m>
                  <m:oMath xmlns:m="http://schemas.openxmlformats.org/officeDocument/2006/math">
                    <m:sSub>
                      <m:sSubPr>
                        <m:ctrlPr>
                          <a:rPr lang="en-US" sz="2000" b="0" i="1">
                            <a:latin typeface="Cambria Math" panose="02040503050406030204" pitchFamily="18" charset="0"/>
                          </a:rPr>
                        </m:ctrlPr>
                      </m:sSubPr>
                      <m:e>
                        <m:r>
                          <a:rPr lang="en-US" sz="2000" b="0" i="1">
                            <a:latin typeface="Cambria Math" panose="02040503050406030204" pitchFamily="18" charset="0"/>
                          </a:rPr>
                          <m:t>𝑓</m:t>
                        </m:r>
                      </m:e>
                      <m:sub>
                        <m:r>
                          <a:rPr lang="en-US" sz="2000" b="0" i="1">
                            <a:latin typeface="Cambria Math" panose="02040503050406030204" pitchFamily="18" charset="0"/>
                          </a:rPr>
                          <m:t>𝑋</m:t>
                        </m:r>
                      </m:sub>
                    </m:sSub>
                    <m:r>
                      <a:rPr lang="en-US" sz="2000" b="0" i="1">
                        <a:latin typeface="Cambria Math" panose="02040503050406030204" pitchFamily="18" charset="0"/>
                      </a:rPr>
                      <m:t>(</m:t>
                    </m:r>
                    <m:r>
                      <a:rPr lang="en-US" sz="2000" b="0" i="1">
                        <a:latin typeface="Cambria Math" panose="02040503050406030204" pitchFamily="18" charset="0"/>
                      </a:rPr>
                      <m:t>𝑥</m:t>
                    </m:r>
                    <m:r>
                      <a:rPr lang="en-US" sz="2000" b="0" i="1">
                        <a:latin typeface="Cambria Math" panose="02040503050406030204" pitchFamily="18" charset="0"/>
                      </a:rPr>
                      <m:t>)</m:t>
                    </m:r>
                  </m:oMath>
                </a14:m>
                <a:r>
                  <a:rPr lang="en-GB" sz="2000" b="0" dirty="0">
                    <a:solidFill>
                      <a:schemeClr val="tx1"/>
                    </a:solidFill>
                  </a:rPr>
                  <a:t> the 	probability density function (PDF) of </a:t>
                </a:r>
                <a14:m>
                  <m:oMath xmlns:m="http://schemas.openxmlformats.org/officeDocument/2006/math">
                    <m:r>
                      <a:rPr lang="en-US" sz="2000" b="0" i="1">
                        <a:solidFill>
                          <a:schemeClr val="tx1"/>
                        </a:solidFill>
                        <a:latin typeface="Cambria Math" panose="02040503050406030204" pitchFamily="18" charset="0"/>
                      </a:rPr>
                      <m:t>𝑋</m:t>
                    </m:r>
                  </m:oMath>
                </a14:m>
                <a:r>
                  <a:rPr lang="en-GB" sz="2000" b="0" dirty="0">
                    <a:solidFill>
                      <a:schemeClr val="tx1"/>
                    </a:solidFill>
                  </a:rPr>
                  <a:t>.</a:t>
                </a:r>
              </a:p>
              <a:p>
                <a:pPr algn="just">
                  <a:buFont typeface="Arial" panose="020B0604020202020204" pitchFamily="34" charset="0"/>
                  <a:buChar char="•"/>
                </a:pPr>
                <a:r>
                  <a:rPr lang="en-GB" sz="2000" b="0" dirty="0">
                    <a:solidFill>
                      <a:schemeClr val="tx1"/>
                    </a:solidFill>
                  </a:rPr>
                  <a:t>In [4], the provided capacity bounds are derived assuming different suboptimal PDFs for </a:t>
                </a:r>
                <a14:m>
                  <m:oMath xmlns:m="http://schemas.openxmlformats.org/officeDocument/2006/math">
                    <m:r>
                      <a:rPr lang="en-US" sz="2000" b="0" i="1" smtClean="0">
                        <a:solidFill>
                          <a:schemeClr val="tx1"/>
                        </a:solidFill>
                        <a:latin typeface="Cambria Math" panose="02040503050406030204" pitchFamily="18" charset="0"/>
                      </a:rPr>
                      <m:t>𝑋</m:t>
                    </m:r>
                    <m:r>
                      <a:rPr lang="en-US" sz="2000" b="0" i="1" smtClean="0">
                        <a:solidFill>
                          <a:schemeClr val="tx1"/>
                        </a:solidFill>
                        <a:latin typeface="Cambria Math" panose="02040503050406030204" pitchFamily="18" charset="0"/>
                      </a:rPr>
                      <m:t> </m:t>
                    </m:r>
                  </m:oMath>
                </a14:m>
                <a:r>
                  <a:rPr lang="en-GB" sz="2000" b="0" dirty="0">
                    <a:solidFill>
                      <a:schemeClr val="tx1"/>
                    </a:solidFill>
                  </a:rPr>
                  <a:t>(channel input).</a:t>
                </a:r>
              </a:p>
              <a:p>
                <a:pPr algn="just">
                  <a:buFont typeface="Arial" panose="020B0604020202020204" pitchFamily="34" charset="0"/>
                  <a:buChar char="•"/>
                </a:pPr>
                <a:r>
                  <a:rPr lang="en-GB" sz="2000" b="0" dirty="0">
                    <a:solidFill>
                      <a:schemeClr val="tx1"/>
                    </a:solidFill>
                  </a:rPr>
                  <a:t>Thereover, if </a:t>
                </a:r>
                <a14:m>
                  <m:oMath xmlns:m="http://schemas.openxmlformats.org/officeDocument/2006/math">
                    <m:r>
                      <a:rPr lang="en-US" sz="2000" b="0" i="1">
                        <a:latin typeface="Cambria Math" panose="02040503050406030204" pitchFamily="18" charset="0"/>
                      </a:rPr>
                      <m:t>𝕀</m:t>
                    </m:r>
                    <m:d>
                      <m:dPr>
                        <m:ctrlPr>
                          <a:rPr lang="en-US" sz="2000" b="0" i="1">
                            <a:latin typeface="Cambria Math" panose="02040503050406030204" pitchFamily="18" charset="0"/>
                          </a:rPr>
                        </m:ctrlPr>
                      </m:dPr>
                      <m:e>
                        <m:r>
                          <a:rPr lang="en-US" sz="2000" b="0" i="1">
                            <a:latin typeface="Cambria Math" panose="02040503050406030204" pitchFamily="18" charset="0"/>
                          </a:rPr>
                          <m:t>𝑋</m:t>
                        </m:r>
                        <m:r>
                          <a:rPr lang="en-US" sz="2000" b="0" i="1">
                            <a:latin typeface="Cambria Math" panose="02040503050406030204" pitchFamily="18" charset="0"/>
                          </a:rPr>
                          <m:t>;</m:t>
                        </m:r>
                        <m:r>
                          <a:rPr lang="en-US" sz="2000" b="0" i="1">
                            <a:latin typeface="Cambria Math" panose="02040503050406030204" pitchFamily="18" charset="0"/>
                          </a:rPr>
                          <m:t>𝑌</m:t>
                        </m:r>
                      </m:e>
                    </m:d>
                  </m:oMath>
                </a14:m>
                <a:r>
                  <a:rPr lang="en-GB" sz="2000" b="0" dirty="0">
                    <a:solidFill>
                      <a:schemeClr val="tx1"/>
                    </a:solidFill>
                  </a:rPr>
                  <a:t>, as given before, is used for quantifying (lower bounding) the  mutual information, the results obtained with CESM and MIESM will be the same for the same selection of PDFs of </a:t>
                </a:r>
                <a14:m>
                  <m:oMath xmlns:m="http://schemas.openxmlformats.org/officeDocument/2006/math">
                    <m:r>
                      <a:rPr lang="en-US" sz="2000" b="0" i="1">
                        <a:solidFill>
                          <a:schemeClr val="tx1"/>
                        </a:solidFill>
                        <a:latin typeface="Cambria Math" panose="02040503050406030204" pitchFamily="18" charset="0"/>
                      </a:rPr>
                      <m:t>𝑋</m:t>
                    </m:r>
                  </m:oMath>
                </a14:m>
                <a:r>
                  <a:rPr lang="en-GB" sz="2000" b="0" dirty="0">
                    <a:solidFill>
                      <a:schemeClr val="tx1"/>
                    </a:solidFill>
                  </a:rPr>
                  <a:t>.</a:t>
                </a:r>
              </a:p>
              <a:p>
                <a:pPr algn="just">
                  <a:buFont typeface="Arial" panose="020B0604020202020204" pitchFamily="34" charset="0"/>
                  <a:buChar char="•"/>
                </a:pPr>
                <a:r>
                  <a:rPr lang="en-GB" sz="2000" b="0" dirty="0">
                    <a:solidFill>
                      <a:schemeClr val="tx1"/>
                    </a:solidFill>
                  </a:rPr>
                  <a:t>A alternative approach is to use the mutual information per coded bit by considering a specific Modulation and Coding Scheme (MCS) and reception type. </a:t>
                </a:r>
              </a:p>
              <a:p>
                <a:pPr algn="just">
                  <a:buFont typeface="Arial" panose="020B0604020202020204" pitchFamily="34" charset="0"/>
                  <a:buChar char="•"/>
                </a:pPr>
                <a:endParaRPr lang="en-GB" sz="2000" b="0" dirty="0">
                  <a:solidFill>
                    <a:schemeClr val="tx1"/>
                  </a:solidFill>
                </a:endParaRPr>
              </a:p>
              <a:p>
                <a:pPr>
                  <a:buFont typeface="Times New Roman" pitchFamily="16" charset="0"/>
                  <a:buChar char="•"/>
                </a:pPr>
                <a:endParaRPr lang="en-GB" b="0" dirty="0">
                  <a:solidFill>
                    <a:schemeClr val="tx1"/>
                  </a:solidFill>
                </a:endParaRPr>
              </a:p>
              <a:p>
                <a:pPr marL="457200" lvl="1" indent="0"/>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marL="457200" lvl="1" indent="0"/>
                <a:endParaRPr lang="en-US" b="0" i="1" dirty="0">
                  <a:solidFill>
                    <a:schemeClr val="tx1"/>
                  </a:solidFill>
                  <a:latin typeface="Cambria Math" panose="02040503050406030204" pitchFamily="18" charset="0"/>
                </a:endParaRPr>
              </a:p>
              <a:p>
                <a:pPr marL="457200" lvl="1" indent="0"/>
                <a:endParaRPr lang="en-GB" b="0" dirty="0">
                  <a:solidFill>
                    <a:schemeClr val="tx1"/>
                  </a:solidFill>
                </a:endParaRPr>
              </a:p>
              <a:p>
                <a:pPr marL="0" indent="0"/>
                <a:r>
                  <a:rPr lang="en-GB" dirty="0"/>
                  <a:t> </a:t>
                </a:r>
              </a:p>
            </p:txBody>
          </p:sp>
        </mc:Choice>
        <mc:Fallback xmlns="">
          <p:sp>
            <p:nvSpPr>
              <p:cNvPr id="9218" name="Rectangle 2"/>
              <p:cNvSpPr>
                <a:spLocks noGrp="1" noRot="1" noChangeAspect="1" noMove="1" noResize="1" noEditPoints="1" noAdjustHandles="1" noChangeArrowheads="1" noChangeShapeType="1" noTextEdit="1"/>
              </p:cNvSpPr>
              <p:nvPr>
                <p:ph type="body" idx="1"/>
              </p:nvPr>
            </p:nvSpPr>
            <p:spPr>
              <a:xfrm>
                <a:off x="251519" y="1626096"/>
                <a:ext cx="8820472" cy="4467200"/>
              </a:xfrm>
              <a:blipFill>
                <a:blip r:embed="rId3"/>
                <a:stretch>
                  <a:fillRect l="-622" t="-819" r="-760" b="-10778"/>
                </a:stretch>
              </a:blipFill>
              <a:ln/>
            </p:spPr>
            <p:txBody>
              <a:bodyPr/>
              <a:lstStyle/>
              <a:p>
                <a:r>
                  <a:rPr lang="en-US">
                    <a:noFill/>
                  </a:rPr>
                  <a:t> </a:t>
                </a:r>
              </a:p>
            </p:txBody>
          </p:sp>
        </mc:Fallback>
      </mc:AlternateContent>
    </p:spTree>
    <p:extLst>
      <p:ext uri="{BB962C8B-B14F-4D97-AF65-F5344CB8AC3E}">
        <p14:creationId xmlns:p14="http://schemas.microsoft.com/office/powerpoint/2010/main" val="14247643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9217" name="Rectangle 1"/>
          <p:cNvSpPr>
            <a:spLocks noGrp="1" noChangeArrowheads="1"/>
          </p:cNvSpPr>
          <p:nvPr>
            <p:ph type="title"/>
          </p:nvPr>
        </p:nvSpPr>
        <p:spPr>
          <a:xfrm>
            <a:off x="35496" y="699070"/>
            <a:ext cx="8225952" cy="918120"/>
          </a:xfrm>
          <a:ln/>
        </p:spPr>
        <p:txBody>
          <a:bodyPr lIns="90000" tIns="46800" rIns="90000" bIns="46800"/>
          <a:lstStyle/>
          <a:p>
            <a:r>
              <a:rPr lang="en-US" dirty="0">
                <a:solidFill>
                  <a:schemeClr val="tx1"/>
                </a:solidFill>
              </a:rPr>
              <a:t>Why the EESM Approach is Directly Applicable to LC</a:t>
            </a:r>
          </a:p>
        </p:txBody>
      </p:sp>
      <mc:AlternateContent xmlns:mc="http://schemas.openxmlformats.org/markup-compatibility/2006" xmlns:a14="http://schemas.microsoft.com/office/drawing/2010/main">
        <mc:Choice Requires="a14">
          <p:sp>
            <p:nvSpPr>
              <p:cNvPr id="9218" name="Rectangle 2"/>
              <p:cNvSpPr>
                <a:spLocks noGrp="1" noChangeArrowheads="1"/>
              </p:cNvSpPr>
              <p:nvPr>
                <p:ph type="body" idx="1"/>
              </p:nvPr>
            </p:nvSpPr>
            <p:spPr>
              <a:xfrm>
                <a:off x="251519" y="1626096"/>
                <a:ext cx="8820472" cy="4467200"/>
              </a:xfrm>
              <a:ln/>
            </p:spPr>
            <p:txBody>
              <a:bodyPr/>
              <a:lstStyle/>
              <a:p>
                <a:pPr algn="just">
                  <a:buFont typeface="Times New Roman" pitchFamily="16" charset="0"/>
                  <a:buChar char="•"/>
                </a:pPr>
                <a:r>
                  <a:rPr lang="en-US" sz="2000" b="0" dirty="0">
                    <a:solidFill>
                      <a:schemeClr val="tx1"/>
                    </a:solidFill>
                  </a:rPr>
                  <a:t>The derivation of the </a:t>
                </a:r>
                <a14:m>
                  <m:oMath xmlns:m="http://schemas.openxmlformats.org/officeDocument/2006/math">
                    <m:sSub>
                      <m:sSubPr>
                        <m:ctrlPr>
                          <a:rPr lang="en-GB" sz="2000" b="0" i="1">
                            <a:solidFill>
                              <a:schemeClr val="tx1"/>
                            </a:solidFill>
                            <a:latin typeface="Cambria Math" panose="02040503050406030204" pitchFamily="18" charset="0"/>
                          </a:rPr>
                        </m:ctrlPr>
                      </m:sSubPr>
                      <m:e>
                        <m:r>
                          <a:rPr lang="en-US" sz="2000" b="0">
                            <a:solidFill>
                              <a:schemeClr val="tx1"/>
                            </a:solidFill>
                            <a:latin typeface="Cambria Math" panose="02040503050406030204" pitchFamily="18" charset="0"/>
                          </a:rPr>
                          <m:t> </m:t>
                        </m:r>
                        <m:r>
                          <m:rPr>
                            <m:sty m:val="p"/>
                          </m:rPr>
                          <a:rPr lang="en-US" sz="2000" b="0">
                            <a:solidFill>
                              <a:schemeClr val="tx1"/>
                            </a:solidFill>
                            <a:latin typeface="Cambria Math" panose="02040503050406030204" pitchFamily="18" charset="0"/>
                          </a:rPr>
                          <m:t>SINR</m:t>
                        </m:r>
                      </m:e>
                      <m:sub>
                        <m:r>
                          <m:rPr>
                            <m:sty m:val="p"/>
                          </m:rPr>
                          <a:rPr lang="en-US" sz="2000" b="0">
                            <a:solidFill>
                              <a:schemeClr val="tx1"/>
                            </a:solidFill>
                            <a:latin typeface="Cambria Math" panose="02040503050406030204" pitchFamily="18" charset="0"/>
                          </a:rPr>
                          <m:t>eff</m:t>
                        </m:r>
                      </m:sub>
                    </m:sSub>
                  </m:oMath>
                </a14:m>
                <a:r>
                  <a:rPr lang="en-GB" sz="2000" b="0" dirty="0">
                    <a:solidFill>
                      <a:schemeClr val="tx1"/>
                    </a:solidFill>
                  </a:rPr>
                  <a:t> for the EESM approach is based on the [2,5]:</a:t>
                </a:r>
              </a:p>
              <a:p>
                <a:pPr lvl="1" algn="just">
                  <a:buFont typeface="Times New Roman" pitchFamily="16" charset="0"/>
                  <a:buChar char="•"/>
                </a:pPr>
                <a:r>
                  <a:rPr lang="en-GB" sz="1600" b="0" dirty="0">
                    <a:solidFill>
                      <a:schemeClr val="tx1"/>
                    </a:solidFill>
                  </a:rPr>
                  <a:t> Chernoff bound</a:t>
                </a:r>
              </a:p>
              <a:p>
                <a:pPr lvl="1" algn="just">
                  <a:buFont typeface="Times New Roman" pitchFamily="16" charset="0"/>
                  <a:buChar char="•"/>
                </a:pPr>
                <a:r>
                  <a:rPr lang="en-GB" sz="1600" b="0" dirty="0">
                    <a:solidFill>
                      <a:schemeClr val="tx1"/>
                    </a:solidFill>
                  </a:rPr>
                  <a:t> </a:t>
                </a:r>
                <a:r>
                  <a:rPr lang="en-GB" sz="1600" dirty="0">
                    <a:solidFill>
                      <a:schemeClr val="tx1"/>
                    </a:solidFill>
                  </a:rPr>
                  <a:t>U</a:t>
                </a:r>
                <a:r>
                  <a:rPr lang="en-GB" sz="1600" b="0" dirty="0">
                    <a:solidFill>
                      <a:schemeClr val="tx1"/>
                    </a:solidFill>
                  </a:rPr>
                  <a:t>nion bound method for calculating the error probability of coded transmission.</a:t>
                </a:r>
              </a:p>
              <a:p>
                <a:pPr algn="just">
                  <a:buFont typeface="Times New Roman" pitchFamily="16" charset="0"/>
                  <a:buChar char="•"/>
                </a:pPr>
                <a:endParaRPr lang="en-GB" sz="2000" b="0" dirty="0">
                  <a:solidFill>
                    <a:schemeClr val="tx1"/>
                  </a:solidFill>
                </a:endParaRPr>
              </a:p>
              <a:p>
                <a:pPr algn="just">
                  <a:buFont typeface="Times New Roman" pitchFamily="16" charset="0"/>
                  <a:buChar char="•"/>
                </a:pPr>
                <a:r>
                  <a:rPr lang="en-GB" sz="2000" b="0" dirty="0">
                    <a:solidFill>
                      <a:schemeClr val="tx1"/>
                    </a:solidFill>
                  </a:rPr>
                  <a:t>Using the previous basis, the authors of [2,5] express the calculations of the </a:t>
                </a:r>
                <a14:m>
                  <m:oMath xmlns:m="http://schemas.openxmlformats.org/officeDocument/2006/math">
                    <m:sSub>
                      <m:sSubPr>
                        <m:ctrlPr>
                          <a:rPr lang="en-GB" sz="2000" b="0" i="1">
                            <a:solidFill>
                              <a:schemeClr val="tx1"/>
                            </a:solidFill>
                            <a:latin typeface="Cambria Math" panose="02040503050406030204" pitchFamily="18" charset="0"/>
                          </a:rPr>
                        </m:ctrlPr>
                      </m:sSubPr>
                      <m:e>
                        <m:r>
                          <a:rPr lang="en-US" sz="2000" b="0">
                            <a:solidFill>
                              <a:schemeClr val="tx1"/>
                            </a:solidFill>
                            <a:latin typeface="Cambria Math" panose="02040503050406030204" pitchFamily="18" charset="0"/>
                          </a:rPr>
                          <m:t> </m:t>
                        </m:r>
                        <m:r>
                          <m:rPr>
                            <m:sty m:val="p"/>
                          </m:rPr>
                          <a:rPr lang="en-US" sz="2000" b="0">
                            <a:solidFill>
                              <a:schemeClr val="tx1"/>
                            </a:solidFill>
                            <a:latin typeface="Cambria Math" panose="02040503050406030204" pitchFamily="18" charset="0"/>
                          </a:rPr>
                          <m:t>SINR</m:t>
                        </m:r>
                      </m:e>
                      <m:sub>
                        <m:r>
                          <m:rPr>
                            <m:sty m:val="p"/>
                          </m:rPr>
                          <a:rPr lang="en-US" sz="2000" b="0">
                            <a:solidFill>
                              <a:schemeClr val="tx1"/>
                            </a:solidFill>
                            <a:latin typeface="Cambria Math" panose="02040503050406030204" pitchFamily="18" charset="0"/>
                          </a:rPr>
                          <m:t>eff</m:t>
                        </m:r>
                      </m:sub>
                    </m:sSub>
                  </m:oMath>
                </a14:m>
                <a:r>
                  <a:rPr lang="en-GB" sz="2000" b="0" dirty="0">
                    <a:solidFill>
                      <a:schemeClr val="tx1"/>
                    </a:solidFill>
                  </a:rPr>
                  <a:t>  as:</a:t>
                </a:r>
              </a:p>
              <a:p>
                <a:pPr marL="0" indent="0" algn="just"/>
                <a14:m>
                  <m:oMathPara xmlns:m="http://schemas.openxmlformats.org/officeDocument/2006/math">
                    <m:oMathParaPr>
                      <m:jc m:val="centerGroup"/>
                    </m:oMathParaPr>
                    <m:oMath xmlns:m="http://schemas.openxmlformats.org/officeDocument/2006/math">
                      <m:sSub>
                        <m:sSubPr>
                          <m:ctrlPr>
                            <a:rPr lang="en-US" sz="2000" i="1" dirty="0">
                              <a:solidFill>
                                <a:schemeClr val="tx1"/>
                              </a:solidFill>
                              <a:latin typeface="Cambria Math" panose="02040503050406030204" pitchFamily="18" charset="0"/>
                            </a:rPr>
                          </m:ctrlPr>
                        </m:sSubPr>
                        <m:e>
                          <m:r>
                            <m:rPr>
                              <m:sty m:val="p"/>
                            </m:rPr>
                            <a:rPr lang="en-US" sz="2000" dirty="0">
                              <a:solidFill>
                                <a:schemeClr val="tx1"/>
                              </a:solidFill>
                              <a:latin typeface="Cambria Math" panose="02040503050406030204" pitchFamily="18" charset="0"/>
                            </a:rPr>
                            <m:t>SINR</m:t>
                          </m:r>
                        </m:e>
                        <m:sub>
                          <m:r>
                            <m:rPr>
                              <m:sty m:val="p"/>
                            </m:rPr>
                            <a:rPr lang="en-US" sz="2000" dirty="0">
                              <a:solidFill>
                                <a:schemeClr val="tx1"/>
                              </a:solidFill>
                              <a:latin typeface="Cambria Math" panose="02040503050406030204" pitchFamily="18" charset="0"/>
                            </a:rPr>
                            <m:t>eff</m:t>
                          </m:r>
                        </m:sub>
                      </m:sSub>
                      <m:r>
                        <a:rPr lang="en-US" sz="2000" i="1" dirty="0">
                          <a:solidFill>
                            <a:schemeClr val="tx1"/>
                          </a:solidFill>
                          <a:latin typeface="Cambria Math" panose="02040503050406030204" pitchFamily="18" charset="0"/>
                        </a:rPr>
                        <m:t>=</m:t>
                      </m:r>
                      <m:sSub>
                        <m:sSubPr>
                          <m:ctrlPr>
                            <a:rPr lang="en-US" sz="2000" i="1" dirty="0">
                              <a:solidFill>
                                <a:schemeClr val="tx1"/>
                              </a:solidFill>
                              <a:latin typeface="Cambria Math" panose="02040503050406030204" pitchFamily="18" charset="0"/>
                            </a:rPr>
                          </m:ctrlPr>
                        </m:sSubPr>
                        <m:e>
                          <m:r>
                            <m:rPr>
                              <m:sty m:val="p"/>
                            </m:rPr>
                            <a:rPr lang="en-US" sz="2000" b="0" dirty="0">
                              <a:solidFill>
                                <a:schemeClr val="tx1"/>
                              </a:solidFill>
                              <a:latin typeface="Cambria Math" panose="02040503050406030204" pitchFamily="18" charset="0"/>
                            </a:rPr>
                            <m:t>a</m:t>
                          </m:r>
                        </m:e>
                        <m:sub>
                          <m:r>
                            <m:rPr>
                              <m:sty m:val="p"/>
                            </m:rPr>
                            <a:rPr lang="en-US" sz="2000" b="0" dirty="0">
                              <a:solidFill>
                                <a:schemeClr val="tx1"/>
                              </a:solidFill>
                              <a:latin typeface="Cambria Math" panose="02040503050406030204" pitchFamily="18" charset="0"/>
                            </a:rPr>
                            <m:t>m</m:t>
                          </m:r>
                        </m:sub>
                      </m:sSub>
                      <m:sSub>
                        <m:sSubPr>
                          <m:ctrlPr>
                            <a:rPr lang="en-US" sz="2000" i="1" dirty="0">
                              <a:solidFill>
                                <a:schemeClr val="tx1"/>
                              </a:solidFill>
                              <a:latin typeface="Cambria Math" panose="02040503050406030204" pitchFamily="18" charset="0"/>
                            </a:rPr>
                          </m:ctrlPr>
                        </m:sSubPr>
                        <m:e>
                          <m:r>
                            <m:rPr>
                              <m:sty m:val="p"/>
                            </m:rPr>
                            <a:rPr lang="en-US" sz="2000" dirty="0">
                              <a:solidFill>
                                <a:schemeClr val="tx1"/>
                              </a:solidFill>
                              <a:latin typeface="Cambria Math" panose="02040503050406030204" pitchFamily="18" charset="0"/>
                            </a:rPr>
                            <m:t>a</m:t>
                          </m:r>
                        </m:e>
                        <m:sub>
                          <m:r>
                            <m:rPr>
                              <m:sty m:val="p"/>
                            </m:rPr>
                            <a:rPr lang="en-US" sz="2000" b="0" dirty="0">
                              <a:solidFill>
                                <a:schemeClr val="tx1"/>
                              </a:solidFill>
                              <a:latin typeface="Cambria Math" panose="02040503050406030204" pitchFamily="18" charset="0"/>
                            </a:rPr>
                            <m:t>c</m:t>
                          </m:r>
                        </m:sub>
                      </m:sSub>
                      <m:func>
                        <m:funcPr>
                          <m:ctrlPr>
                            <a:rPr lang="en-US" sz="2000" i="1" dirty="0">
                              <a:solidFill>
                                <a:schemeClr val="tx1"/>
                              </a:solidFill>
                              <a:latin typeface="Cambria Math" panose="02040503050406030204" pitchFamily="18" charset="0"/>
                            </a:rPr>
                          </m:ctrlPr>
                        </m:funcPr>
                        <m:fName>
                          <m:r>
                            <m:rPr>
                              <m:sty m:val="p"/>
                            </m:rPr>
                            <a:rPr lang="en-US" sz="2000" dirty="0">
                              <a:solidFill>
                                <a:schemeClr val="tx1"/>
                              </a:solidFill>
                              <a:latin typeface="Cambria Math" panose="02040503050406030204" pitchFamily="18" charset="0"/>
                            </a:rPr>
                            <m:t>ln</m:t>
                          </m:r>
                        </m:fName>
                        <m:e>
                          <m:d>
                            <m:dPr>
                              <m:ctrlPr>
                                <a:rPr lang="en-US" sz="2000" i="1" dirty="0">
                                  <a:solidFill>
                                    <a:schemeClr val="tx1"/>
                                  </a:solidFill>
                                  <a:latin typeface="Cambria Math" panose="02040503050406030204" pitchFamily="18" charset="0"/>
                                </a:rPr>
                              </m:ctrlPr>
                            </m:dPr>
                            <m:e>
                              <m:f>
                                <m:fPr>
                                  <m:ctrlPr>
                                    <a:rPr lang="en-US" sz="2000" i="1" dirty="0">
                                      <a:solidFill>
                                        <a:schemeClr val="tx1"/>
                                      </a:solidFill>
                                      <a:latin typeface="Cambria Math" panose="02040503050406030204" pitchFamily="18" charset="0"/>
                                    </a:rPr>
                                  </m:ctrlPr>
                                </m:fPr>
                                <m:num>
                                  <m:r>
                                    <a:rPr lang="en-US" sz="2000" i="1" dirty="0">
                                      <a:solidFill>
                                        <a:schemeClr val="tx1"/>
                                      </a:solidFill>
                                      <a:latin typeface="Cambria Math" panose="02040503050406030204" pitchFamily="18" charset="0"/>
                                    </a:rPr>
                                    <m:t>1</m:t>
                                  </m:r>
                                </m:num>
                                <m:den>
                                  <m:r>
                                    <a:rPr lang="en-US" sz="2000" i="1" dirty="0">
                                      <a:solidFill>
                                        <a:schemeClr val="tx1"/>
                                      </a:solidFill>
                                      <a:latin typeface="Cambria Math" panose="02040503050406030204" pitchFamily="18" charset="0"/>
                                    </a:rPr>
                                    <m:t>𝑃</m:t>
                                  </m:r>
                                </m:den>
                              </m:f>
                              <m:nary>
                                <m:naryPr>
                                  <m:chr m:val="∑"/>
                                  <m:ctrlPr>
                                    <a:rPr lang="en-US" sz="2000" i="1" dirty="0">
                                      <a:solidFill>
                                        <a:schemeClr val="tx1"/>
                                      </a:solidFill>
                                      <a:latin typeface="Cambria Math" panose="02040503050406030204" pitchFamily="18" charset="0"/>
                                    </a:rPr>
                                  </m:ctrlPr>
                                </m:naryPr>
                                <m:sub>
                                  <m:r>
                                    <m:rPr>
                                      <m:brk m:alnAt="23"/>
                                    </m:rPr>
                                    <a:rPr lang="en-US" sz="2000" i="1" dirty="0">
                                      <a:solidFill>
                                        <a:schemeClr val="tx1"/>
                                      </a:solidFill>
                                      <a:latin typeface="Cambria Math" panose="02040503050406030204" pitchFamily="18" charset="0"/>
                                    </a:rPr>
                                    <m:t>𝑝</m:t>
                                  </m:r>
                                  <m:r>
                                    <a:rPr lang="en-US" sz="2000" i="1" dirty="0">
                                      <a:solidFill>
                                        <a:schemeClr val="tx1"/>
                                      </a:solidFill>
                                      <a:latin typeface="Cambria Math" panose="02040503050406030204" pitchFamily="18" charset="0"/>
                                    </a:rPr>
                                    <m:t>=1</m:t>
                                  </m:r>
                                </m:sub>
                                <m:sup>
                                  <m:r>
                                    <a:rPr lang="en-US" sz="2000" i="1" dirty="0">
                                      <a:solidFill>
                                        <a:schemeClr val="tx1"/>
                                      </a:solidFill>
                                      <a:latin typeface="Cambria Math" panose="02040503050406030204" pitchFamily="18" charset="0"/>
                                    </a:rPr>
                                    <m:t>𝑃</m:t>
                                  </m:r>
                                </m:sup>
                                <m:e>
                                  <m:sSup>
                                    <m:sSupPr>
                                      <m:ctrlPr>
                                        <a:rPr lang="en-US" sz="2000" i="1" dirty="0">
                                          <a:solidFill>
                                            <a:schemeClr val="tx1"/>
                                          </a:solidFill>
                                          <a:latin typeface="Cambria Math" panose="02040503050406030204" pitchFamily="18" charset="0"/>
                                        </a:rPr>
                                      </m:ctrlPr>
                                    </m:sSupPr>
                                    <m:e>
                                      <m:r>
                                        <a:rPr lang="en-US" sz="2000" b="0" i="1" dirty="0">
                                          <a:solidFill>
                                            <a:schemeClr val="tx1"/>
                                          </a:solidFill>
                                          <a:latin typeface="Cambria Math" panose="02040503050406030204" pitchFamily="18" charset="0"/>
                                        </a:rPr>
                                        <m:t>𝑒</m:t>
                                      </m:r>
                                    </m:e>
                                    <m:sup>
                                      <m:f>
                                        <m:fPr>
                                          <m:ctrlPr>
                                            <a:rPr lang="en-US" sz="2000" i="1" dirty="0">
                                              <a:solidFill>
                                                <a:schemeClr val="tx1"/>
                                              </a:solidFill>
                                              <a:latin typeface="Cambria Math" panose="02040503050406030204" pitchFamily="18" charset="0"/>
                                            </a:rPr>
                                          </m:ctrlPr>
                                        </m:fPr>
                                        <m:num>
                                          <m:sSub>
                                            <m:sSubPr>
                                              <m:ctrlPr>
                                                <a:rPr lang="en-US" sz="2000" i="1" dirty="0">
                                                  <a:solidFill>
                                                    <a:schemeClr val="tx1"/>
                                                  </a:solidFill>
                                                  <a:latin typeface="Cambria Math" panose="02040503050406030204" pitchFamily="18" charset="0"/>
                                                </a:rPr>
                                              </m:ctrlPr>
                                            </m:sSubPr>
                                            <m:e>
                                              <m:r>
                                                <m:rPr>
                                                  <m:sty m:val="p"/>
                                                </m:rPr>
                                                <a:rPr lang="en-US" sz="2000" dirty="0">
                                                  <a:solidFill>
                                                    <a:schemeClr val="tx1"/>
                                                  </a:solidFill>
                                                  <a:latin typeface="Cambria Math" panose="02040503050406030204" pitchFamily="18" charset="0"/>
                                                </a:rPr>
                                                <m:t>SINR</m:t>
                                              </m:r>
                                            </m:e>
                                            <m:sub>
                                              <m:r>
                                                <a:rPr lang="en-US" sz="2000" i="1" dirty="0">
                                                  <a:solidFill>
                                                    <a:schemeClr val="tx1"/>
                                                  </a:solidFill>
                                                  <a:latin typeface="Cambria Math" panose="02040503050406030204" pitchFamily="18" charset="0"/>
                                                </a:rPr>
                                                <m:t>𝑝</m:t>
                                              </m:r>
                                            </m:sub>
                                          </m:sSub>
                                        </m:num>
                                        <m:den>
                                          <m:sSub>
                                            <m:sSubPr>
                                              <m:ctrlPr>
                                                <a:rPr lang="en-US" sz="2000" i="1" dirty="0">
                                                  <a:solidFill>
                                                    <a:schemeClr val="tx1"/>
                                                  </a:solidFill>
                                                  <a:latin typeface="Cambria Math" panose="02040503050406030204" pitchFamily="18" charset="0"/>
                                                </a:rPr>
                                              </m:ctrlPr>
                                            </m:sSubPr>
                                            <m:e>
                                              <m:r>
                                                <m:rPr>
                                                  <m:sty m:val="p"/>
                                                </m:rPr>
                                                <a:rPr lang="en-US" sz="2000" dirty="0">
                                                  <a:solidFill>
                                                    <a:schemeClr val="tx1"/>
                                                  </a:solidFill>
                                                  <a:latin typeface="Cambria Math" panose="02040503050406030204" pitchFamily="18" charset="0"/>
                                                </a:rPr>
                                                <m:t>a</m:t>
                                              </m:r>
                                            </m:e>
                                            <m:sub>
                                              <m:r>
                                                <m:rPr>
                                                  <m:sty m:val="p"/>
                                                </m:rPr>
                                                <a:rPr lang="en-US" sz="2000" dirty="0">
                                                  <a:solidFill>
                                                    <a:schemeClr val="tx1"/>
                                                  </a:solidFill>
                                                  <a:latin typeface="Cambria Math" panose="02040503050406030204" pitchFamily="18" charset="0"/>
                                                </a:rPr>
                                                <m:t>m</m:t>
                                              </m:r>
                                            </m:sub>
                                          </m:sSub>
                                          <m:sSub>
                                            <m:sSubPr>
                                              <m:ctrlPr>
                                                <a:rPr lang="en-US" sz="2000" i="1" dirty="0">
                                                  <a:solidFill>
                                                    <a:schemeClr val="tx1"/>
                                                  </a:solidFill>
                                                  <a:latin typeface="Cambria Math" panose="02040503050406030204" pitchFamily="18" charset="0"/>
                                                </a:rPr>
                                              </m:ctrlPr>
                                            </m:sSubPr>
                                            <m:e>
                                              <m:r>
                                                <m:rPr>
                                                  <m:sty m:val="p"/>
                                                </m:rPr>
                                                <a:rPr lang="en-US" sz="2000" dirty="0">
                                                  <a:solidFill>
                                                    <a:schemeClr val="tx1"/>
                                                  </a:solidFill>
                                                  <a:latin typeface="Cambria Math" panose="02040503050406030204" pitchFamily="18" charset="0"/>
                                                </a:rPr>
                                                <m:t>a</m:t>
                                              </m:r>
                                            </m:e>
                                            <m:sub>
                                              <m:r>
                                                <m:rPr>
                                                  <m:sty m:val="p"/>
                                                </m:rPr>
                                                <a:rPr lang="en-US" sz="2000" dirty="0">
                                                  <a:solidFill>
                                                    <a:schemeClr val="tx1"/>
                                                  </a:solidFill>
                                                  <a:latin typeface="Cambria Math" panose="02040503050406030204" pitchFamily="18" charset="0"/>
                                                </a:rPr>
                                                <m:t>c</m:t>
                                              </m:r>
                                            </m:sub>
                                          </m:sSub>
                                        </m:den>
                                      </m:f>
                                    </m:sup>
                                  </m:sSup>
                                </m:e>
                              </m:nary>
                            </m:e>
                          </m:d>
                        </m:e>
                      </m:func>
                      <m:r>
                        <a:rPr lang="en-US" sz="2000" i="1" dirty="0">
                          <a:solidFill>
                            <a:schemeClr val="tx1"/>
                          </a:solidFill>
                          <a:latin typeface="Cambria Math" panose="02040503050406030204" pitchFamily="18" charset="0"/>
                        </a:rPr>
                        <m:t>,</m:t>
                      </m:r>
                    </m:oMath>
                  </m:oMathPara>
                </a14:m>
                <a:endParaRPr lang="en-GB" sz="2000" dirty="0">
                  <a:solidFill>
                    <a:schemeClr val="tx1"/>
                  </a:solidFill>
                </a:endParaRPr>
              </a:p>
              <a:p>
                <a:pPr algn="just">
                  <a:buFont typeface="Times New Roman" pitchFamily="16" charset="0"/>
                  <a:buChar char="•"/>
                </a:pPr>
                <a:r>
                  <a:rPr lang="en-GB" sz="2000" b="0" dirty="0">
                    <a:solidFill>
                      <a:schemeClr val="tx1"/>
                    </a:solidFill>
                  </a:rPr>
                  <a:t>where, </a:t>
                </a:r>
                <a14:m>
                  <m:oMath xmlns:m="http://schemas.openxmlformats.org/officeDocument/2006/math">
                    <m:sSub>
                      <m:sSubPr>
                        <m:ctrlPr>
                          <a:rPr lang="en-US" sz="2000" i="1" dirty="0">
                            <a:solidFill>
                              <a:schemeClr val="tx1"/>
                            </a:solidFill>
                            <a:latin typeface="Cambria Math" panose="02040503050406030204" pitchFamily="18" charset="0"/>
                          </a:rPr>
                        </m:ctrlPr>
                      </m:sSubPr>
                      <m:e>
                        <m:r>
                          <m:rPr>
                            <m:sty m:val="p"/>
                          </m:rPr>
                          <a:rPr lang="en-US" sz="2000" b="0" dirty="0">
                            <a:solidFill>
                              <a:schemeClr val="tx1"/>
                            </a:solidFill>
                            <a:latin typeface="Cambria Math" panose="02040503050406030204" pitchFamily="18" charset="0"/>
                          </a:rPr>
                          <m:t>a</m:t>
                        </m:r>
                      </m:e>
                      <m:sub>
                        <m:r>
                          <m:rPr>
                            <m:sty m:val="p"/>
                          </m:rPr>
                          <a:rPr lang="en-US" sz="2000" b="0" dirty="0">
                            <a:solidFill>
                              <a:schemeClr val="tx1"/>
                            </a:solidFill>
                            <a:latin typeface="Cambria Math" panose="02040503050406030204" pitchFamily="18" charset="0"/>
                          </a:rPr>
                          <m:t>m</m:t>
                        </m:r>
                      </m:sub>
                    </m:sSub>
                    <m:r>
                      <a:rPr lang="en-US" sz="2000" b="0" i="1" dirty="0" smtClean="0">
                        <a:solidFill>
                          <a:schemeClr val="tx1"/>
                        </a:solidFill>
                        <a:latin typeface="Cambria Math" panose="02040503050406030204" pitchFamily="18" charset="0"/>
                      </a:rPr>
                      <m:t>,</m:t>
                    </m:r>
                  </m:oMath>
                </a14:m>
                <a:r>
                  <a:rPr lang="en-GB" sz="2000" b="0" dirty="0">
                    <a:solidFill>
                      <a:schemeClr val="tx1"/>
                    </a:solidFill>
                  </a:rPr>
                  <a:t> and, </a:t>
                </a:r>
                <a14:m>
                  <m:oMath xmlns:m="http://schemas.openxmlformats.org/officeDocument/2006/math">
                    <m:sSub>
                      <m:sSubPr>
                        <m:ctrlPr>
                          <a:rPr lang="en-US" sz="2000" i="1" dirty="0">
                            <a:solidFill>
                              <a:schemeClr val="tx1"/>
                            </a:solidFill>
                            <a:latin typeface="Cambria Math" panose="02040503050406030204" pitchFamily="18" charset="0"/>
                          </a:rPr>
                        </m:ctrlPr>
                      </m:sSubPr>
                      <m:e>
                        <m:r>
                          <m:rPr>
                            <m:sty m:val="p"/>
                          </m:rPr>
                          <a:rPr lang="en-US" sz="2000" dirty="0">
                            <a:solidFill>
                              <a:schemeClr val="tx1"/>
                            </a:solidFill>
                            <a:latin typeface="Cambria Math" panose="02040503050406030204" pitchFamily="18" charset="0"/>
                          </a:rPr>
                          <m:t>a</m:t>
                        </m:r>
                      </m:e>
                      <m:sub>
                        <m:r>
                          <m:rPr>
                            <m:sty m:val="p"/>
                          </m:rPr>
                          <a:rPr lang="en-US" sz="2000" b="0" dirty="0">
                            <a:solidFill>
                              <a:schemeClr val="tx1"/>
                            </a:solidFill>
                            <a:latin typeface="Cambria Math" panose="02040503050406030204" pitchFamily="18" charset="0"/>
                          </a:rPr>
                          <m:t>c</m:t>
                        </m:r>
                      </m:sub>
                    </m:sSub>
                    <m:r>
                      <a:rPr lang="en-US" sz="2000" b="0" i="1" dirty="0" smtClean="0">
                        <a:solidFill>
                          <a:schemeClr val="tx1"/>
                        </a:solidFill>
                        <a:latin typeface="Cambria Math" panose="02040503050406030204" pitchFamily="18" charset="0"/>
                      </a:rPr>
                      <m:t>,</m:t>
                    </m:r>
                  </m:oMath>
                </a14:m>
                <a:r>
                  <a:rPr lang="en-GB" sz="2000" b="0" dirty="0">
                    <a:solidFill>
                      <a:schemeClr val="tx1"/>
                    </a:solidFill>
                  </a:rPr>
                  <a:t> are adjusting factors for the </a:t>
                </a:r>
                <a14:m>
                  <m:oMath xmlns:m="http://schemas.openxmlformats.org/officeDocument/2006/math">
                    <m:r>
                      <a:rPr lang="en-US" sz="2000" b="0" i="1" smtClean="0">
                        <a:solidFill>
                          <a:schemeClr val="tx1"/>
                        </a:solidFill>
                        <a:latin typeface="Cambria Math" panose="02040503050406030204" pitchFamily="18" charset="0"/>
                      </a:rPr>
                      <m:t>𝑀</m:t>
                    </m:r>
                  </m:oMath>
                </a14:m>
                <a:r>
                  <a:rPr lang="en-GB" sz="2000" b="0" dirty="0">
                    <a:solidFill>
                      <a:schemeClr val="tx1"/>
                    </a:solidFill>
                  </a:rPr>
                  <a:t>-</a:t>
                </a:r>
                <a:r>
                  <a:rPr lang="en-GB" sz="2000" b="0" dirty="0" err="1">
                    <a:solidFill>
                      <a:schemeClr val="tx1"/>
                    </a:solidFill>
                  </a:rPr>
                  <a:t>ary</a:t>
                </a:r>
                <a:r>
                  <a:rPr lang="en-GB" sz="2000" b="0" dirty="0">
                    <a:solidFill>
                      <a:schemeClr val="tx1"/>
                    </a:solidFill>
                  </a:rPr>
                  <a:t> constellation and coding rate, respectively.</a:t>
                </a:r>
              </a:p>
              <a:p>
                <a:pPr algn="just">
                  <a:buFont typeface="Times New Roman" pitchFamily="16" charset="0"/>
                  <a:buChar char="•"/>
                </a:pPr>
                <a:endParaRPr lang="en-GB" sz="2000" b="0" dirty="0">
                  <a:solidFill>
                    <a:schemeClr val="tx1"/>
                  </a:solidFill>
                </a:endParaRPr>
              </a:p>
              <a:p>
                <a:pPr algn="just">
                  <a:buFont typeface="Times New Roman" pitchFamily="16" charset="0"/>
                  <a:buChar char="•"/>
                </a:pPr>
                <a:r>
                  <a:rPr lang="en-GB" sz="2000" b="0" dirty="0">
                    <a:solidFill>
                      <a:schemeClr val="tx1"/>
                    </a:solidFill>
                  </a:rPr>
                  <a:t>Clearly, the previous steps are directly applicable to any intensity modulation scheme and thus to LC.</a:t>
                </a:r>
              </a:p>
              <a:p>
                <a:pPr marL="457200" lvl="1" indent="0"/>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marL="457200" lvl="1" indent="0"/>
                <a:endParaRPr lang="en-US" b="0" i="1" dirty="0">
                  <a:solidFill>
                    <a:schemeClr val="tx1"/>
                  </a:solidFill>
                  <a:latin typeface="Cambria Math" panose="02040503050406030204" pitchFamily="18" charset="0"/>
                </a:endParaRPr>
              </a:p>
              <a:p>
                <a:pPr marL="457200" lvl="1" indent="0"/>
                <a:endParaRPr lang="en-GB" b="0" dirty="0">
                  <a:solidFill>
                    <a:schemeClr val="tx1"/>
                  </a:solidFill>
                </a:endParaRPr>
              </a:p>
              <a:p>
                <a:pPr marL="0" indent="0"/>
                <a:r>
                  <a:rPr lang="en-GB" dirty="0"/>
                  <a:t> </a:t>
                </a:r>
              </a:p>
            </p:txBody>
          </p:sp>
        </mc:Choice>
        <mc:Fallback xmlns="">
          <p:sp>
            <p:nvSpPr>
              <p:cNvPr id="9218" name="Rectangle 2"/>
              <p:cNvSpPr>
                <a:spLocks noGrp="1" noRot="1" noChangeAspect="1" noMove="1" noResize="1" noEditPoints="1" noAdjustHandles="1" noChangeArrowheads="1" noChangeShapeType="1" noTextEdit="1"/>
              </p:cNvSpPr>
              <p:nvPr>
                <p:ph type="body" idx="1"/>
              </p:nvPr>
            </p:nvSpPr>
            <p:spPr>
              <a:xfrm>
                <a:off x="251519" y="1626096"/>
                <a:ext cx="8820472" cy="4467200"/>
              </a:xfrm>
              <a:blipFill>
                <a:blip r:embed="rId3"/>
                <a:stretch>
                  <a:fillRect l="-553" t="-819" r="-760" b="-10232"/>
                </a:stretch>
              </a:blipFill>
              <a:ln/>
            </p:spPr>
            <p:txBody>
              <a:bodyPr/>
              <a:lstStyle/>
              <a:p>
                <a:r>
                  <a:rPr lang="en-US">
                    <a:noFill/>
                  </a:rPr>
                  <a:t> </a:t>
                </a:r>
              </a:p>
            </p:txBody>
          </p:sp>
        </mc:Fallback>
      </mc:AlternateContent>
    </p:spTree>
    <p:extLst>
      <p:ext uri="{BB962C8B-B14F-4D97-AF65-F5344CB8AC3E}">
        <p14:creationId xmlns:p14="http://schemas.microsoft.com/office/powerpoint/2010/main" val="1388688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9217" name="Rectangle 1"/>
          <p:cNvSpPr>
            <a:spLocks noGrp="1" noChangeArrowheads="1"/>
          </p:cNvSpPr>
          <p:nvPr>
            <p:ph type="title"/>
          </p:nvPr>
        </p:nvSpPr>
        <p:spPr>
          <a:xfrm>
            <a:off x="704230" y="404664"/>
            <a:ext cx="7557218" cy="918120"/>
          </a:xfrm>
          <a:ln/>
        </p:spPr>
        <p:txBody>
          <a:bodyPr lIns="90000" tIns="46800" rIns="90000" bIns="46800"/>
          <a:lstStyle/>
          <a:p>
            <a:r>
              <a:rPr lang="en-US" dirty="0">
                <a:solidFill>
                  <a:schemeClr val="tx1"/>
                </a:solidFill>
              </a:rPr>
              <a:t>Conclusions</a:t>
            </a:r>
          </a:p>
        </p:txBody>
      </p:sp>
      <p:sp>
        <p:nvSpPr>
          <p:cNvPr id="9218" name="Rectangle 2"/>
          <p:cNvSpPr>
            <a:spLocks noGrp="1" noChangeArrowheads="1"/>
          </p:cNvSpPr>
          <p:nvPr>
            <p:ph type="body" idx="1"/>
          </p:nvPr>
        </p:nvSpPr>
        <p:spPr>
          <a:xfrm>
            <a:off x="199070" y="1124744"/>
            <a:ext cx="8820472" cy="4467200"/>
          </a:xfrm>
          <a:ln/>
        </p:spPr>
        <p:txBody>
          <a:bodyPr/>
          <a:lstStyle/>
          <a:p>
            <a:pPr algn="just">
              <a:buFont typeface="Times New Roman" pitchFamily="16" charset="0"/>
              <a:buChar char="•"/>
            </a:pPr>
            <a:r>
              <a:rPr lang="en-US" sz="2000" b="0" dirty="0">
                <a:solidFill>
                  <a:schemeClr val="tx1"/>
                </a:solidFill>
              </a:rPr>
              <a:t>The time acceleration and computational simplification of the heavy system level simulations of a LC system can be done via the PHY layer abstraction.</a:t>
            </a:r>
          </a:p>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In this contribution, the well known methods for PHY abstraction, CESM, EESM, and MIESM were presented. It was concluded that only the methods of EESM can be directly migrated from the evaluation of an RF system to the evaluation of a LC system.</a:t>
            </a:r>
          </a:p>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The evaluation of a LC system using the methods of CESM and MIESM requires the careful use of the corresponding information-theoretic results for LC. </a:t>
            </a:r>
          </a:p>
          <a:p>
            <a:pPr algn="just">
              <a:buFont typeface="Times New Roman" pitchFamily="16" charset="0"/>
              <a:buChar char="•"/>
            </a:pPr>
            <a:endParaRPr lang="en-US" sz="2000" b="0" dirty="0">
              <a:solidFill>
                <a:schemeClr val="tx1"/>
              </a:solidFill>
            </a:endParaRPr>
          </a:p>
          <a:p>
            <a:pPr marL="457200" lvl="1" indent="0"/>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marL="457200" lvl="1" indent="0"/>
            <a:endParaRPr lang="en-US" b="0" i="1" dirty="0">
              <a:solidFill>
                <a:schemeClr val="tx1"/>
              </a:solidFill>
              <a:latin typeface="Cambria Math" panose="02040503050406030204" pitchFamily="18" charset="0"/>
            </a:endParaRPr>
          </a:p>
          <a:p>
            <a:pPr marL="457200" lvl="1" indent="0"/>
            <a:endParaRPr lang="en-GB" b="0" dirty="0">
              <a:solidFill>
                <a:schemeClr val="tx1"/>
              </a:solidFill>
            </a:endParaRPr>
          </a:p>
          <a:p>
            <a:pPr marL="0" indent="0"/>
            <a:r>
              <a:rPr lang="en-GB" dirty="0"/>
              <a:t> </a:t>
            </a:r>
          </a:p>
        </p:txBody>
      </p:sp>
    </p:spTree>
    <p:extLst>
      <p:ext uri="{BB962C8B-B14F-4D97-AF65-F5344CB8AC3E}">
        <p14:creationId xmlns:p14="http://schemas.microsoft.com/office/powerpoint/2010/main" val="3253357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14</a:t>
            </a:fld>
            <a:endParaRPr lang="en-GB" dirty="0"/>
          </a:p>
        </p:txBody>
      </p:sp>
      <p:sp>
        <p:nvSpPr>
          <p:cNvPr id="11265" name="Rectangle 1"/>
          <p:cNvSpPr>
            <a:spLocks noGrp="1" noChangeArrowheads="1"/>
          </p:cNvSpPr>
          <p:nvPr>
            <p:ph type="title"/>
          </p:nvPr>
        </p:nvSpPr>
        <p:spPr>
          <a:xfrm>
            <a:off x="657252" y="275109"/>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179512" y="1316409"/>
            <a:ext cx="8712968" cy="4704879"/>
          </a:xfrm>
          <a:ln/>
        </p:spPr>
        <p:txBody>
          <a:bodyPr/>
          <a:lstStyle/>
          <a:p>
            <a:pPr algn="just"/>
            <a:r>
              <a:rPr lang="en-US" sz="2000" b="0" dirty="0"/>
              <a:t>[1] </a:t>
            </a:r>
            <a:r>
              <a:rPr lang="en-GB" sz="2000" b="0" dirty="0"/>
              <a:t>802.11-14/0571r12, “11ax Evaluation Methodology”, </a:t>
            </a:r>
            <a:r>
              <a:rPr lang="en-US" sz="2000" b="0" dirty="0"/>
              <a:t>Ron </a:t>
            </a:r>
            <a:r>
              <a:rPr lang="en-US" sz="2000" b="0" dirty="0" err="1"/>
              <a:t>Porat</a:t>
            </a:r>
            <a:r>
              <a:rPr lang="en-US" sz="2000" b="0" dirty="0"/>
              <a:t>, et al.</a:t>
            </a:r>
          </a:p>
          <a:p>
            <a:pPr algn="just"/>
            <a:r>
              <a:rPr lang="en-US" sz="2000" b="0" dirty="0">
                <a:solidFill>
                  <a:schemeClr val="tx1"/>
                </a:solidFill>
              </a:rPr>
              <a:t>[2] Lei Wan, </a:t>
            </a:r>
            <a:r>
              <a:rPr lang="en-US" sz="2000" b="0" dirty="0" err="1">
                <a:solidFill>
                  <a:schemeClr val="tx1"/>
                </a:solidFill>
              </a:rPr>
              <a:t>Shiauhe</a:t>
            </a:r>
            <a:r>
              <a:rPr lang="en-US" sz="2000" b="0" dirty="0">
                <a:solidFill>
                  <a:schemeClr val="tx1"/>
                </a:solidFill>
              </a:rPr>
              <a:t> Tsai and M. Almgren, "A fading-insensitive performance metric for a unified link quality model," </a:t>
            </a:r>
            <a:r>
              <a:rPr lang="en-US" sz="2000" b="0" i="1" dirty="0">
                <a:solidFill>
                  <a:schemeClr val="tx1"/>
                </a:solidFill>
              </a:rPr>
              <a:t>IEEE Wireless Communications and Networking Conference</a:t>
            </a:r>
            <a:r>
              <a:rPr lang="en-US" sz="2000" b="0" dirty="0">
                <a:solidFill>
                  <a:schemeClr val="tx1"/>
                </a:solidFill>
              </a:rPr>
              <a:t>, 2006, Las Vegas, NV.</a:t>
            </a:r>
          </a:p>
          <a:p>
            <a:pPr algn="just"/>
            <a:r>
              <a:rPr lang="en-US" sz="2000" b="0" dirty="0">
                <a:solidFill>
                  <a:schemeClr val="tx1"/>
                </a:solidFill>
              </a:rPr>
              <a:t>[3]	K. </a:t>
            </a:r>
            <a:r>
              <a:rPr lang="en-US" sz="2000" b="0" dirty="0" err="1">
                <a:solidFill>
                  <a:schemeClr val="tx1"/>
                </a:solidFill>
              </a:rPr>
              <a:t>Brueninghaus</a:t>
            </a:r>
            <a:r>
              <a:rPr lang="en-US" sz="2000" b="0" dirty="0">
                <a:solidFill>
                  <a:schemeClr val="tx1"/>
                </a:solidFill>
              </a:rPr>
              <a:t> et al., "Link performance models for system level simulations of broadband radio access systems," </a:t>
            </a:r>
            <a:r>
              <a:rPr lang="en-US" sz="2000" b="0" i="1" dirty="0">
                <a:solidFill>
                  <a:schemeClr val="tx1"/>
                </a:solidFill>
              </a:rPr>
              <a:t>2005 IEEE 16th International Symposium on Personal, Indoor and Mobile Radio Communications</a:t>
            </a:r>
            <a:r>
              <a:rPr lang="en-US" sz="2000" b="0" dirty="0">
                <a:solidFill>
                  <a:schemeClr val="tx1"/>
                </a:solidFill>
              </a:rPr>
              <a:t>, Berlin, 2005.</a:t>
            </a:r>
          </a:p>
          <a:p>
            <a:pPr algn="just"/>
            <a:r>
              <a:rPr lang="en-US" sz="2000" b="0" dirty="0">
                <a:solidFill>
                  <a:schemeClr val="tx1"/>
                </a:solidFill>
              </a:rPr>
              <a:t>[4] A. </a:t>
            </a:r>
            <a:r>
              <a:rPr lang="en-US" sz="2000" b="0" dirty="0" err="1">
                <a:solidFill>
                  <a:schemeClr val="tx1"/>
                </a:solidFill>
              </a:rPr>
              <a:t>Lapidoth</a:t>
            </a:r>
            <a:r>
              <a:rPr lang="en-US" sz="2000" b="0" dirty="0">
                <a:solidFill>
                  <a:schemeClr val="tx1"/>
                </a:solidFill>
              </a:rPr>
              <a:t>, S. M. Moser and M. A. </a:t>
            </a:r>
            <a:r>
              <a:rPr lang="en-US" sz="2000" b="0" dirty="0" err="1">
                <a:solidFill>
                  <a:schemeClr val="tx1"/>
                </a:solidFill>
              </a:rPr>
              <a:t>Wigger</a:t>
            </a:r>
            <a:r>
              <a:rPr lang="en-US" sz="2000" b="0" dirty="0">
                <a:solidFill>
                  <a:schemeClr val="tx1"/>
                </a:solidFill>
              </a:rPr>
              <a:t>, "On the Capacity of Free-Space Optical Intensity Channels," in IEEE Trans. on Information Theory, vol. 55, no. 10, pp. 4449-4461, Oct. 2009.</a:t>
            </a:r>
          </a:p>
          <a:p>
            <a:pPr algn="just"/>
            <a:r>
              <a:rPr lang="en-US" sz="2000" b="0" dirty="0">
                <a:solidFill>
                  <a:schemeClr val="tx1"/>
                </a:solidFill>
              </a:rPr>
              <a:t>[5] Ericsson, “Effective-SNR Mapping for Modeling Frame Error Rates in Multiple-State Channels”, 3GPP2-C30-20030429-010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July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333375"/>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mc:AlternateContent xmlns:mc="http://schemas.openxmlformats.org/markup-compatibility/2006" xmlns:a14="http://schemas.microsoft.com/office/drawing/2010/main">
        <mc:Choice Requires="a14">
          <p:sp>
            <p:nvSpPr>
              <p:cNvPr id="4098" name="Rectangle 2"/>
              <p:cNvSpPr>
                <a:spLocks noGrp="1" noChangeArrowheads="1"/>
              </p:cNvSpPr>
              <p:nvPr>
                <p:ph type="body" idx="1"/>
              </p:nvPr>
            </p:nvSpPr>
            <p:spPr>
              <a:xfrm>
                <a:off x="395536" y="1052736"/>
                <a:ext cx="8062664" cy="504056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solidFill>
                    <a:schemeClr val="tx1"/>
                  </a:solidFill>
                </a:endParaRP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solidFill>
                      <a:schemeClr val="tx1"/>
                    </a:solidFill>
                  </a:rPr>
                  <a:t>The objective of this presentation is to describe an efficient approach for obtaining system level simulation results using a PHY layer abstraction in a timely and computationally efficient fashion.</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solidFill>
                    <a:schemeClr val="tx1"/>
                  </a:solidFill>
                </a:endParaRP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solidFill>
                      <a:schemeClr val="tx1"/>
                    </a:solidFill>
                  </a:rPr>
                  <a:t>The considered approach is focused on an OFDM-based system and relies on the accurate mapping of the SINRs of the used sub-carriers during an OFDM symbol to an effective SINR denoted as</a:t>
                </a:r>
                <a14:m>
                  <m:oMath xmlns:m="http://schemas.openxmlformats.org/officeDocument/2006/math">
                    <m:sSub>
                      <m:sSubPr>
                        <m:ctrlPr>
                          <a:rPr lang="en-GB" sz="2000" i="1" smtClean="0">
                            <a:solidFill>
                              <a:schemeClr val="tx1"/>
                            </a:solidFill>
                            <a:latin typeface="Cambria Math" panose="02040503050406030204" pitchFamily="18" charset="0"/>
                          </a:rPr>
                        </m:ctrlPr>
                      </m:sSubPr>
                      <m:e>
                        <m:r>
                          <a:rPr lang="en-US" sz="2000" b="1" i="1" smtClean="0">
                            <a:solidFill>
                              <a:schemeClr val="tx1"/>
                            </a:solidFill>
                            <a:latin typeface="Cambria Math" panose="02040503050406030204" pitchFamily="18" charset="0"/>
                          </a:rPr>
                          <m:t> </m:t>
                        </m:r>
                        <m:r>
                          <a:rPr lang="en-US" sz="2000" b="1" i="0" smtClean="0">
                            <a:solidFill>
                              <a:schemeClr val="tx1"/>
                            </a:solidFill>
                            <a:latin typeface="Cambria Math" panose="02040503050406030204" pitchFamily="18" charset="0"/>
                          </a:rPr>
                          <m:t>𝐒𝐈𝐍𝐑</m:t>
                        </m:r>
                      </m:e>
                      <m:sub>
                        <m:r>
                          <a:rPr lang="en-US" sz="2000" b="1" i="0" smtClean="0">
                            <a:solidFill>
                              <a:schemeClr val="tx1"/>
                            </a:solidFill>
                            <a:latin typeface="Cambria Math" panose="02040503050406030204" pitchFamily="18" charset="0"/>
                          </a:rPr>
                          <m:t>𝐞𝐟𝐟</m:t>
                        </m:r>
                      </m:sub>
                    </m:sSub>
                  </m:oMath>
                </a14:m>
                <a:r>
                  <a:rPr lang="en-GB" sz="2000" dirty="0">
                    <a:solidFill>
                      <a:schemeClr val="tx1"/>
                    </a:solidFill>
                  </a:rPr>
                  <a:t>. </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solidFill>
                    <a:schemeClr val="tx1"/>
                  </a:solidFill>
                </a:endParaRP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solidFill>
                      <a:schemeClr val="tx1"/>
                    </a:solidFill>
                  </a:rPr>
                  <a:t>The</a:t>
                </a:r>
                <a14:m>
                  <m:oMath xmlns:m="http://schemas.openxmlformats.org/officeDocument/2006/math">
                    <m:sSub>
                      <m:sSubPr>
                        <m:ctrlPr>
                          <a:rPr lang="en-GB" sz="2000" i="1">
                            <a:solidFill>
                              <a:schemeClr val="tx1"/>
                            </a:solidFill>
                            <a:latin typeface="Cambria Math" panose="02040503050406030204" pitchFamily="18" charset="0"/>
                          </a:rPr>
                        </m:ctrlPr>
                      </m:sSubPr>
                      <m:e>
                        <m:r>
                          <a:rPr lang="en-US" sz="2000">
                            <a:solidFill>
                              <a:schemeClr val="tx1"/>
                            </a:solidFill>
                            <a:latin typeface="Cambria Math" panose="02040503050406030204" pitchFamily="18" charset="0"/>
                          </a:rPr>
                          <m:t> </m:t>
                        </m:r>
                        <m:r>
                          <a:rPr lang="en-US" sz="2000">
                            <a:solidFill>
                              <a:schemeClr val="tx1"/>
                            </a:solidFill>
                            <a:latin typeface="Cambria Math" panose="02040503050406030204" pitchFamily="18" charset="0"/>
                          </a:rPr>
                          <m:t>𝐒𝐈𝐍𝐑</m:t>
                        </m:r>
                      </m:e>
                      <m:sub>
                        <m:r>
                          <a:rPr lang="en-US" sz="2000">
                            <a:solidFill>
                              <a:schemeClr val="tx1"/>
                            </a:solidFill>
                            <a:latin typeface="Cambria Math" panose="02040503050406030204" pitchFamily="18" charset="0"/>
                          </a:rPr>
                          <m:t>𝐞𝐟𝐟</m:t>
                        </m:r>
                      </m:sub>
                    </m:sSub>
                  </m:oMath>
                </a14:m>
                <a:r>
                  <a:rPr lang="en-GB" sz="2000" dirty="0">
                    <a:solidFill>
                      <a:schemeClr val="tx1"/>
                    </a:solidFill>
                  </a:rPr>
                  <a:t> accurately captures/approximates the PER performance metric based on a predetermined table which maps the</a:t>
                </a:r>
                <a14:m>
                  <m:oMath xmlns:m="http://schemas.openxmlformats.org/officeDocument/2006/math">
                    <m:sSub>
                      <m:sSubPr>
                        <m:ctrlPr>
                          <a:rPr lang="en-GB" sz="2000" i="1" smtClean="0">
                            <a:solidFill>
                              <a:schemeClr val="tx1"/>
                            </a:solidFill>
                            <a:latin typeface="Cambria Math" panose="02040503050406030204" pitchFamily="18" charset="0"/>
                          </a:rPr>
                        </m:ctrlPr>
                      </m:sSubPr>
                      <m:e>
                        <m:r>
                          <a:rPr lang="en-US" sz="2000" smtClean="0">
                            <a:solidFill>
                              <a:schemeClr val="tx1"/>
                            </a:solidFill>
                            <a:latin typeface="Cambria Math" panose="02040503050406030204" pitchFamily="18" charset="0"/>
                          </a:rPr>
                          <m:t> </m:t>
                        </m:r>
                        <m:r>
                          <a:rPr lang="en-US" sz="2000">
                            <a:solidFill>
                              <a:schemeClr val="tx1"/>
                            </a:solidFill>
                            <a:latin typeface="Cambria Math" panose="02040503050406030204" pitchFamily="18" charset="0"/>
                          </a:rPr>
                          <m:t>𝐒𝐈𝐍𝐑</m:t>
                        </m:r>
                      </m:e>
                      <m:sub>
                        <m:r>
                          <a:rPr lang="en-US" sz="2000">
                            <a:solidFill>
                              <a:schemeClr val="tx1"/>
                            </a:solidFill>
                            <a:latin typeface="Cambria Math" panose="02040503050406030204" pitchFamily="18" charset="0"/>
                          </a:rPr>
                          <m:t>𝐞𝐟𝐟</m:t>
                        </m:r>
                      </m:sub>
                    </m:sSub>
                  </m:oMath>
                </a14:m>
                <a:r>
                  <a:rPr lang="en-GB" sz="2000" dirty="0">
                    <a:solidFill>
                      <a:schemeClr val="tx1"/>
                    </a:solidFill>
                  </a:rPr>
                  <a:t> to a value of PER for a AWGN channel.</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solidFill>
                    <a:schemeClr val="tx1"/>
                  </a:solidFill>
                </a:endParaRP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solidFill>
                    <a:schemeClr val="tx1"/>
                  </a:solidFill>
                </a:endParaRP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solidFill>
                    <a:schemeClr val="tx1"/>
                  </a:solidFill>
                </a:endParaRPr>
              </a:p>
            </p:txBody>
          </p:sp>
        </mc:Choice>
        <mc:Fallback xmlns="">
          <p:sp>
            <p:nvSpPr>
              <p:cNvPr id="4098" name="Rectangle 2"/>
              <p:cNvSpPr>
                <a:spLocks noGrp="1" noRot="1" noChangeAspect="1" noMove="1" noResize="1" noEditPoints="1" noAdjustHandles="1" noChangeArrowheads="1" noChangeShapeType="1" noTextEdit="1"/>
              </p:cNvSpPr>
              <p:nvPr>
                <p:ph type="body" idx="1"/>
              </p:nvPr>
            </p:nvSpPr>
            <p:spPr>
              <a:xfrm>
                <a:off x="395536" y="1052736"/>
                <a:ext cx="8062664" cy="5040560"/>
              </a:xfrm>
              <a:blipFill>
                <a:blip r:embed="rId3"/>
                <a:stretch>
                  <a:fillRect l="-680" r="-756"/>
                </a:stretch>
              </a:blipFill>
              <a:ln/>
            </p:spPr>
            <p:txBody>
              <a:bodyPr/>
              <a:lstStyle/>
              <a:p>
                <a:r>
                  <a:rPr lang="en-US">
                    <a:noFill/>
                  </a:rPr>
                  <a:t> </a:t>
                </a:r>
              </a:p>
            </p:txBody>
          </p:sp>
        </mc:Fallback>
      </mc:AlternateContent>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789438"/>
            <a:ext cx="7772400" cy="1160462"/>
          </a:xfrm>
          <a:ln/>
        </p:spPr>
        <p:txBody>
          <a:bodyPr lIns="90000" tIns="46800" rIns="90000" bIns="46800"/>
          <a:lstStyle/>
          <a:p>
            <a:r>
              <a:rPr lang="en-US" dirty="0"/>
              <a:t>Outline</a:t>
            </a:r>
          </a:p>
        </p:txBody>
      </p:sp>
      <mc:AlternateContent xmlns:mc="http://schemas.openxmlformats.org/markup-compatibility/2006" xmlns:a14="http://schemas.microsoft.com/office/drawing/2010/main">
        <mc:Choice Requires="a14">
          <p:sp>
            <p:nvSpPr>
              <p:cNvPr id="9218" name="Rectangle 2"/>
              <p:cNvSpPr>
                <a:spLocks noGrp="1" noChangeArrowheads="1"/>
              </p:cNvSpPr>
              <p:nvPr>
                <p:ph type="body" idx="1"/>
              </p:nvPr>
            </p:nvSpPr>
            <p:spPr>
              <a:xfrm>
                <a:off x="685800" y="1628800"/>
                <a:ext cx="7772400" cy="4107160"/>
              </a:xfrm>
              <a:ln/>
            </p:spPr>
            <p:txBody>
              <a:bodyPr/>
              <a:lstStyle/>
              <a:p>
                <a:pPr algn="just">
                  <a:buFont typeface="Times New Roman" pitchFamily="16" charset="0"/>
                  <a:buChar char="•"/>
                </a:pPr>
                <a:r>
                  <a:rPr lang="en-US" sz="2000" b="0" dirty="0">
                    <a:solidFill>
                      <a:schemeClr val="tx1"/>
                    </a:solidFill>
                  </a:rPr>
                  <a:t>Introduction</a:t>
                </a:r>
              </a:p>
              <a:p>
                <a:pPr algn="just">
                  <a:buFont typeface="Times New Roman" pitchFamily="16" charset="0"/>
                  <a:buChar char="•"/>
                </a:pPr>
                <a:r>
                  <a:rPr lang="en-US" sz="2000" b="0" dirty="0">
                    <a:solidFill>
                      <a:schemeClr val="tx1"/>
                    </a:solidFill>
                  </a:rPr>
                  <a:t>A Generic System Level Simulator</a:t>
                </a:r>
                <a:endParaRPr lang="en-GB" sz="2000" b="0" dirty="0">
                  <a:solidFill>
                    <a:schemeClr val="tx1"/>
                  </a:solidFill>
                </a:endParaRPr>
              </a:p>
              <a:p>
                <a:pPr algn="just">
                  <a:buFont typeface="Times New Roman" pitchFamily="16" charset="0"/>
                  <a:buChar char="•"/>
                </a:pPr>
                <a:r>
                  <a:rPr lang="en-GB" sz="2000" b="0" dirty="0">
                    <a:solidFill>
                      <a:schemeClr val="tx1"/>
                    </a:solidFill>
                  </a:rPr>
                  <a:t>A Generic Link Level Simulator</a:t>
                </a:r>
              </a:p>
              <a:p>
                <a:pPr algn="just">
                  <a:buFont typeface="Times New Roman" pitchFamily="16" charset="0"/>
                  <a:buChar char="•"/>
                </a:pPr>
                <a:r>
                  <a:rPr lang="en-GB" sz="2000" b="0" dirty="0">
                    <a:solidFill>
                      <a:schemeClr val="tx1"/>
                    </a:solidFill>
                  </a:rPr>
                  <a:t>Calculation of the </a:t>
                </a:r>
                <a14:m>
                  <m:oMath xmlns:m="http://schemas.openxmlformats.org/officeDocument/2006/math">
                    <m:sSub>
                      <m:sSubPr>
                        <m:ctrlPr>
                          <a:rPr lang="en-GB" sz="2000" b="0" i="1">
                            <a:solidFill>
                              <a:schemeClr val="tx1"/>
                            </a:solidFill>
                            <a:latin typeface="Cambria Math" panose="02040503050406030204" pitchFamily="18" charset="0"/>
                          </a:rPr>
                        </m:ctrlPr>
                      </m:sSubPr>
                      <m:e>
                        <m:r>
                          <a:rPr lang="en-US" sz="2000" b="0">
                            <a:solidFill>
                              <a:schemeClr val="tx1"/>
                            </a:solidFill>
                            <a:latin typeface="Cambria Math" panose="02040503050406030204" pitchFamily="18" charset="0"/>
                          </a:rPr>
                          <m:t> </m:t>
                        </m:r>
                        <m:r>
                          <m:rPr>
                            <m:sty m:val="p"/>
                          </m:rPr>
                          <a:rPr lang="en-US" sz="2000" b="0">
                            <a:solidFill>
                              <a:schemeClr val="tx1"/>
                            </a:solidFill>
                            <a:latin typeface="Cambria Math" panose="02040503050406030204" pitchFamily="18" charset="0"/>
                          </a:rPr>
                          <m:t>SINR</m:t>
                        </m:r>
                      </m:e>
                      <m:sub>
                        <m:r>
                          <m:rPr>
                            <m:sty m:val="p"/>
                          </m:rPr>
                          <a:rPr lang="en-US" sz="2000" b="0">
                            <a:solidFill>
                              <a:schemeClr val="tx1"/>
                            </a:solidFill>
                            <a:latin typeface="Cambria Math" panose="02040503050406030204" pitchFamily="18" charset="0"/>
                          </a:rPr>
                          <m:t>eff</m:t>
                        </m:r>
                      </m:sub>
                    </m:sSub>
                  </m:oMath>
                </a14:m>
                <a:endParaRPr lang="en-GB" sz="2000" b="0" dirty="0">
                  <a:solidFill>
                    <a:schemeClr val="tx1"/>
                  </a:solidFill>
                </a:endParaRPr>
              </a:p>
              <a:p>
                <a:pPr algn="just">
                  <a:buFont typeface="Times New Roman" pitchFamily="16" charset="0"/>
                  <a:buChar char="•"/>
                </a:pPr>
                <a:r>
                  <a:rPr lang="en-GB" sz="2000" b="0" dirty="0">
                    <a:solidFill>
                      <a:schemeClr val="tx1"/>
                    </a:solidFill>
                  </a:rPr>
                  <a:t>Model Functions</a:t>
                </a:r>
              </a:p>
              <a:p>
                <a:pPr algn="just">
                  <a:buFont typeface="Times New Roman" pitchFamily="16" charset="0"/>
                  <a:buChar char="•"/>
                </a:pPr>
                <a:r>
                  <a:rPr lang="en-US" sz="2000" b="0" dirty="0">
                    <a:solidFill>
                      <a:schemeClr val="tx1"/>
                    </a:solidFill>
                  </a:rPr>
                  <a:t>An Approach for Using the CESM method in LC</a:t>
                </a:r>
              </a:p>
              <a:p>
                <a:pPr algn="just">
                  <a:buFont typeface="Times New Roman" pitchFamily="16" charset="0"/>
                  <a:buChar char="•"/>
                </a:pPr>
                <a:r>
                  <a:rPr lang="en-US" sz="2000" b="0" dirty="0">
                    <a:solidFill>
                      <a:schemeClr val="tx1"/>
                    </a:solidFill>
                  </a:rPr>
                  <a:t>An Approach for Using the MIESM method in LC</a:t>
                </a:r>
              </a:p>
              <a:p>
                <a:pPr algn="just">
                  <a:buFont typeface="Times New Roman" pitchFamily="16" charset="0"/>
                  <a:buChar char="•"/>
                </a:pPr>
                <a:r>
                  <a:rPr lang="en-US" sz="2000" b="0" dirty="0">
                    <a:solidFill>
                      <a:schemeClr val="tx1"/>
                    </a:solidFill>
                  </a:rPr>
                  <a:t>Why the EESM Approach is Directly Applicable to LC</a:t>
                </a:r>
                <a:endParaRPr lang="en-GB" sz="2000" b="0" dirty="0">
                  <a:solidFill>
                    <a:schemeClr val="tx1"/>
                  </a:solidFill>
                </a:endParaRPr>
              </a:p>
              <a:p>
                <a:pPr algn="just">
                  <a:buFont typeface="Times New Roman" pitchFamily="16" charset="0"/>
                  <a:buChar char="•"/>
                </a:pPr>
                <a:r>
                  <a:rPr lang="en-GB" sz="2000" b="0" dirty="0">
                    <a:solidFill>
                      <a:schemeClr val="tx1"/>
                    </a:solidFill>
                  </a:rPr>
                  <a:t>Conclusions </a:t>
                </a:r>
              </a:p>
              <a:p>
                <a:pPr algn="just">
                  <a:buFont typeface="Times New Roman" pitchFamily="16" charset="0"/>
                  <a:buChar char="•"/>
                </a:pPr>
                <a:endParaRPr lang="en-GB" sz="2000" b="0" dirty="0">
                  <a:solidFill>
                    <a:schemeClr val="tx1"/>
                  </a:solidFill>
                </a:endParaRPr>
              </a:p>
              <a:p>
                <a:pPr algn="just">
                  <a:buFont typeface="Times New Roman" pitchFamily="16" charset="0"/>
                  <a:buChar char="•"/>
                </a:pPr>
                <a:endParaRPr lang="en-GB" sz="2000" b="0" dirty="0">
                  <a:solidFill>
                    <a:schemeClr val="tx1"/>
                  </a:solidFill>
                </a:endParaRPr>
              </a:p>
            </p:txBody>
          </p:sp>
        </mc:Choice>
        <mc:Fallback xmlns="">
          <p:sp>
            <p:nvSpPr>
              <p:cNvPr id="9218" name="Rectangle 2"/>
              <p:cNvSpPr>
                <a:spLocks noGrp="1" noRot="1" noChangeAspect="1" noMove="1" noResize="1" noEditPoints="1" noAdjustHandles="1" noChangeArrowheads="1" noChangeShapeType="1" noTextEdit="1"/>
              </p:cNvSpPr>
              <p:nvPr>
                <p:ph type="body" idx="1"/>
              </p:nvPr>
            </p:nvSpPr>
            <p:spPr>
              <a:xfrm>
                <a:off x="685800" y="1628800"/>
                <a:ext cx="7772400" cy="4107160"/>
              </a:xfrm>
              <a:blipFill>
                <a:blip r:embed="rId3"/>
                <a:stretch>
                  <a:fillRect l="-706" t="-742"/>
                </a:stretch>
              </a:blipFill>
              <a:ln/>
            </p:spPr>
            <p:txBody>
              <a:bodyPr/>
              <a:lstStyle/>
              <a:p>
                <a:r>
                  <a:rPr lang="en-US">
                    <a:noFill/>
                  </a:rPr>
                  <a:t> </a:t>
                </a:r>
              </a:p>
            </p:txBody>
          </p:sp>
        </mc:Fallback>
      </mc:AlternateContent>
    </p:spTree>
    <p:extLst>
      <p:ext uri="{BB962C8B-B14F-4D97-AF65-F5344CB8AC3E}">
        <p14:creationId xmlns:p14="http://schemas.microsoft.com/office/powerpoint/2010/main" val="3450424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9217" name="Rectangle 1"/>
          <p:cNvSpPr>
            <a:spLocks noGrp="1" noChangeArrowheads="1"/>
          </p:cNvSpPr>
          <p:nvPr>
            <p:ph type="title"/>
          </p:nvPr>
        </p:nvSpPr>
        <p:spPr>
          <a:xfrm>
            <a:off x="683391" y="260648"/>
            <a:ext cx="7772400" cy="1160462"/>
          </a:xfrm>
          <a:ln/>
        </p:spPr>
        <p:txBody>
          <a:bodyPr lIns="90000" tIns="46800" rIns="90000" bIns="46800"/>
          <a:lstStyle/>
          <a:p>
            <a:r>
              <a:rPr lang="en-US" dirty="0">
                <a:solidFill>
                  <a:schemeClr val="tx1"/>
                </a:solidFill>
              </a:rPr>
              <a:t>Introduction (1)</a:t>
            </a:r>
          </a:p>
        </p:txBody>
      </p:sp>
      <p:sp>
        <p:nvSpPr>
          <p:cNvPr id="9218" name="Rectangle 2"/>
          <p:cNvSpPr>
            <a:spLocks noGrp="1" noChangeArrowheads="1"/>
          </p:cNvSpPr>
          <p:nvPr>
            <p:ph type="body" idx="1"/>
          </p:nvPr>
        </p:nvSpPr>
        <p:spPr>
          <a:xfrm>
            <a:off x="199070" y="1124744"/>
            <a:ext cx="8820472" cy="4896544"/>
          </a:xfrm>
          <a:ln/>
        </p:spPr>
        <p:txBody>
          <a:bodyPr/>
          <a:lstStyle/>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The complete characterization of the performance of a LC system involves both link and system level simulation results.</a:t>
            </a:r>
          </a:p>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In a </a:t>
            </a:r>
            <a:r>
              <a:rPr lang="en-US" sz="2000" dirty="0">
                <a:solidFill>
                  <a:schemeClr val="tx1"/>
                </a:solidFill>
              </a:rPr>
              <a:t>link level</a:t>
            </a:r>
            <a:r>
              <a:rPr lang="en-US" sz="2000" b="0" dirty="0">
                <a:solidFill>
                  <a:schemeClr val="tx1"/>
                </a:solidFill>
              </a:rPr>
              <a:t> simulator, the performance of a transceiver (or a small number of transceivers) is obtained by considering a detailed description of the underlying PHY layer architecture. This is undertaken for a number of channel realizations.</a:t>
            </a:r>
          </a:p>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In contrasts, </a:t>
            </a:r>
            <a:r>
              <a:rPr lang="en-US" sz="2000" dirty="0">
                <a:solidFill>
                  <a:schemeClr val="tx1"/>
                </a:solidFill>
              </a:rPr>
              <a:t>a system level </a:t>
            </a:r>
            <a:r>
              <a:rPr lang="en-US" sz="2000" b="0" dirty="0">
                <a:solidFill>
                  <a:schemeClr val="tx1"/>
                </a:solidFill>
              </a:rPr>
              <a:t>simulator produces results that characterize the whole system performance of a network of Access Points (APs) serving a large number of STAs  assuming a holistic approach. In practice, a metrics, such as AP throughput, for multiple APs (with multiple transceivers) are produced for the whole system performance characterization.</a:t>
            </a:r>
          </a:p>
          <a:p>
            <a:pPr algn="just">
              <a:buFont typeface="Times New Roman" pitchFamily="16" charset="0"/>
              <a:buChar char="•"/>
            </a:pPr>
            <a:endParaRPr lang="en-GB" b="0" dirty="0">
              <a:solidFill>
                <a:schemeClr val="tx1"/>
              </a:solidFill>
            </a:endParaRPr>
          </a:p>
          <a:p>
            <a:pPr algn="just">
              <a:buFont typeface="Times New Roman" pitchFamily="16" charset="0"/>
              <a:buChar char="•"/>
            </a:pPr>
            <a:endParaRPr lang="en-GB" b="0" dirty="0">
              <a:solidFill>
                <a:schemeClr val="tx1"/>
              </a:solidFill>
            </a:endParaRPr>
          </a:p>
          <a:p>
            <a:pPr marL="457200" lvl="1" indent="0" algn="just"/>
            <a:endParaRPr lang="en-US" b="0" i="1" dirty="0">
              <a:solidFill>
                <a:schemeClr val="tx1"/>
              </a:solidFill>
              <a:latin typeface="Cambria Math" panose="02040503050406030204" pitchFamily="18" charset="0"/>
            </a:endParaRPr>
          </a:p>
          <a:p>
            <a:pPr marL="457200" lvl="1" indent="0" algn="just"/>
            <a:endParaRPr lang="en-GB" b="0" dirty="0">
              <a:solidFill>
                <a:schemeClr val="tx1"/>
              </a:solidFill>
            </a:endParaRPr>
          </a:p>
          <a:p>
            <a:pPr marL="0" indent="0" algn="just"/>
            <a:r>
              <a:rPr lang="en-GB" dirty="0"/>
              <a:t> </a:t>
            </a:r>
          </a:p>
        </p:txBody>
      </p:sp>
    </p:spTree>
    <p:extLst>
      <p:ext uri="{BB962C8B-B14F-4D97-AF65-F5344CB8AC3E}">
        <p14:creationId xmlns:p14="http://schemas.microsoft.com/office/powerpoint/2010/main" val="477954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9217" name="Rectangle 1"/>
          <p:cNvSpPr>
            <a:spLocks noGrp="1" noChangeArrowheads="1"/>
          </p:cNvSpPr>
          <p:nvPr>
            <p:ph type="title"/>
          </p:nvPr>
        </p:nvSpPr>
        <p:spPr>
          <a:xfrm>
            <a:off x="683391" y="260648"/>
            <a:ext cx="7772400" cy="1160462"/>
          </a:xfrm>
          <a:ln/>
        </p:spPr>
        <p:txBody>
          <a:bodyPr lIns="90000" tIns="46800" rIns="90000" bIns="46800"/>
          <a:lstStyle/>
          <a:p>
            <a:r>
              <a:rPr lang="en-US" dirty="0">
                <a:solidFill>
                  <a:schemeClr val="tx1"/>
                </a:solidFill>
              </a:rPr>
              <a:t>Introduction (2)</a:t>
            </a:r>
          </a:p>
        </p:txBody>
      </p:sp>
      <p:sp>
        <p:nvSpPr>
          <p:cNvPr id="9218" name="Rectangle 2"/>
          <p:cNvSpPr>
            <a:spLocks noGrp="1" noChangeArrowheads="1"/>
          </p:cNvSpPr>
          <p:nvPr>
            <p:ph type="body" idx="1"/>
          </p:nvPr>
        </p:nvSpPr>
        <p:spPr>
          <a:xfrm>
            <a:off x="199070" y="1124744"/>
            <a:ext cx="8820472" cy="4896544"/>
          </a:xfrm>
          <a:ln/>
        </p:spPr>
        <p:txBody>
          <a:bodyPr/>
          <a:lstStyle/>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Clearly, the complete link level performance characterization of the multiple transceivers of a system level simulator is only possible via massive computational resources in a lengthy process.</a:t>
            </a:r>
          </a:p>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Thus, an accurate abstraction of the link level performance is required for reducing the required computational and time resources in a system level simulator.</a:t>
            </a:r>
          </a:p>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The presented approach has been used extensively from IEEE 802.11. The most recent example is the Mutual Information Effective SINR Metric (MIESM) method used for the evaluation of 802.11ax [1].</a:t>
            </a:r>
          </a:p>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The rest of this contribution aims to provide a methodology for accelerating the system level simulations of a LC system by assuming PHY layer abstractions.</a:t>
            </a:r>
            <a:endParaRPr lang="en-GB" b="0" dirty="0">
              <a:solidFill>
                <a:schemeClr val="tx1"/>
              </a:solidFill>
            </a:endParaRPr>
          </a:p>
          <a:p>
            <a:pPr algn="just">
              <a:buFont typeface="Times New Roman" pitchFamily="16" charset="0"/>
              <a:buChar char="•"/>
            </a:pPr>
            <a:endParaRPr lang="en-GB" b="0" dirty="0">
              <a:solidFill>
                <a:schemeClr val="tx1"/>
              </a:solidFill>
            </a:endParaRPr>
          </a:p>
          <a:p>
            <a:pPr algn="just">
              <a:buFont typeface="Times New Roman" pitchFamily="16" charset="0"/>
              <a:buChar char="•"/>
            </a:pPr>
            <a:endParaRPr lang="en-GB" b="0" dirty="0">
              <a:solidFill>
                <a:schemeClr val="tx1"/>
              </a:solidFill>
            </a:endParaRPr>
          </a:p>
          <a:p>
            <a:pPr marL="457200" lvl="1" indent="0" algn="just"/>
            <a:endParaRPr lang="en-US" b="0" i="1" dirty="0">
              <a:solidFill>
                <a:schemeClr val="tx1"/>
              </a:solidFill>
              <a:latin typeface="Cambria Math" panose="02040503050406030204" pitchFamily="18" charset="0"/>
            </a:endParaRPr>
          </a:p>
          <a:p>
            <a:pPr marL="457200" lvl="1" indent="0" algn="just"/>
            <a:endParaRPr lang="en-GB" b="0" dirty="0">
              <a:solidFill>
                <a:schemeClr val="tx1"/>
              </a:solidFill>
            </a:endParaRPr>
          </a:p>
          <a:p>
            <a:pPr marL="0" indent="0" algn="just"/>
            <a:r>
              <a:rPr lang="en-GB" dirty="0"/>
              <a:t> </a:t>
            </a:r>
          </a:p>
        </p:txBody>
      </p:sp>
    </p:spTree>
    <p:extLst>
      <p:ext uri="{BB962C8B-B14F-4D97-AF65-F5344CB8AC3E}">
        <p14:creationId xmlns:p14="http://schemas.microsoft.com/office/powerpoint/2010/main" val="9554720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9217" name="Rectangle 1"/>
          <p:cNvSpPr>
            <a:spLocks noGrp="1" noChangeArrowheads="1"/>
          </p:cNvSpPr>
          <p:nvPr>
            <p:ph type="title"/>
          </p:nvPr>
        </p:nvSpPr>
        <p:spPr>
          <a:xfrm>
            <a:off x="683391" y="549277"/>
            <a:ext cx="7772400" cy="1160462"/>
          </a:xfrm>
          <a:ln/>
        </p:spPr>
        <p:txBody>
          <a:bodyPr lIns="90000" tIns="46800" rIns="90000" bIns="46800"/>
          <a:lstStyle/>
          <a:p>
            <a:r>
              <a:rPr lang="en-US" dirty="0">
                <a:solidFill>
                  <a:schemeClr val="tx1"/>
                </a:solidFill>
              </a:rPr>
              <a:t>A Generic System Level Simulator</a:t>
            </a:r>
          </a:p>
        </p:txBody>
      </p:sp>
      <p:sp>
        <p:nvSpPr>
          <p:cNvPr id="9218" name="Rectangle 2"/>
          <p:cNvSpPr>
            <a:spLocks noGrp="1" noChangeArrowheads="1"/>
          </p:cNvSpPr>
          <p:nvPr>
            <p:ph type="body" idx="1"/>
          </p:nvPr>
        </p:nvSpPr>
        <p:spPr>
          <a:xfrm>
            <a:off x="199070" y="1484784"/>
            <a:ext cx="8820472" cy="4896544"/>
          </a:xfrm>
          <a:ln/>
        </p:spPr>
        <p:txBody>
          <a:bodyPr/>
          <a:lstStyle/>
          <a:p>
            <a:pPr>
              <a:buFont typeface="Times New Roman" pitchFamily="16" charset="0"/>
              <a:buChar char="•"/>
            </a:pPr>
            <a:r>
              <a:rPr lang="en-US" sz="2000" b="0" dirty="0">
                <a:solidFill>
                  <a:schemeClr val="tx1"/>
                </a:solidFill>
              </a:rPr>
              <a:t>In </a:t>
            </a:r>
            <a:r>
              <a:rPr lang="en-GB" b="0" dirty="0">
                <a:solidFill>
                  <a:schemeClr val="tx1"/>
                </a:solidFill>
              </a:rPr>
              <a:t>[3], the following schematic for an RF dynamic system level simulator is presented:</a:t>
            </a: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marL="0" indent="0"/>
            <a:endParaRPr lang="en-GB" b="0" dirty="0">
              <a:solidFill>
                <a:schemeClr val="tx1"/>
              </a:solidFill>
            </a:endParaRPr>
          </a:p>
          <a:p>
            <a:pPr marL="0" indent="0"/>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marL="457200" lvl="1" indent="0"/>
            <a:endParaRPr lang="en-US" b="0" i="1" dirty="0">
              <a:solidFill>
                <a:schemeClr val="tx1"/>
              </a:solidFill>
              <a:latin typeface="Cambria Math" panose="02040503050406030204" pitchFamily="18" charset="0"/>
            </a:endParaRPr>
          </a:p>
          <a:p>
            <a:pPr marL="457200" lvl="1" indent="0"/>
            <a:endParaRPr lang="en-GB" b="0" dirty="0">
              <a:solidFill>
                <a:schemeClr val="tx1"/>
              </a:solidFill>
            </a:endParaRPr>
          </a:p>
          <a:p>
            <a:pPr marL="0" indent="0"/>
            <a:r>
              <a:rPr lang="en-GB" dirty="0"/>
              <a:t> </a:t>
            </a:r>
          </a:p>
        </p:txBody>
      </p:sp>
      <p:pic>
        <p:nvPicPr>
          <p:cNvPr id="2" name="Picture 1">
            <a:extLst>
              <a:ext uri="{FF2B5EF4-FFF2-40B4-BE49-F238E27FC236}">
                <a16:creationId xmlns:a16="http://schemas.microsoft.com/office/drawing/2014/main" id="{5E4F78E3-D0EA-40CF-BA41-788E87307F33}"/>
              </a:ext>
            </a:extLst>
          </p:cNvPr>
          <p:cNvPicPr>
            <a:picLocks noChangeAspect="1"/>
          </p:cNvPicPr>
          <p:nvPr/>
        </p:nvPicPr>
        <p:blipFill>
          <a:blip r:embed="rId3"/>
          <a:stretch>
            <a:fillRect/>
          </a:stretch>
        </p:blipFill>
        <p:spPr>
          <a:xfrm>
            <a:off x="2411760" y="1901850"/>
            <a:ext cx="5633472" cy="3784080"/>
          </a:xfrm>
          <a:prstGeom prst="rect">
            <a:avLst/>
          </a:prstGeom>
        </p:spPr>
      </p:pic>
      <p:sp>
        <p:nvSpPr>
          <p:cNvPr id="3" name="Oval 2">
            <a:extLst>
              <a:ext uri="{FF2B5EF4-FFF2-40B4-BE49-F238E27FC236}">
                <a16:creationId xmlns:a16="http://schemas.microsoft.com/office/drawing/2014/main" id="{D0AF067C-6CE9-46FF-B793-0C2BDC9D5399}"/>
              </a:ext>
            </a:extLst>
          </p:cNvPr>
          <p:cNvSpPr/>
          <p:nvPr/>
        </p:nvSpPr>
        <p:spPr bwMode="auto">
          <a:xfrm>
            <a:off x="4211960" y="4941168"/>
            <a:ext cx="1368152" cy="809257"/>
          </a:xfrm>
          <a:prstGeom prst="ellipse">
            <a:avLst/>
          </a:prstGeom>
          <a:solidFill>
            <a:schemeClr val="accent2">
              <a:lumMod val="75000"/>
              <a:alpha val="2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 name="Straight Arrow Connector 7">
            <a:extLst>
              <a:ext uri="{FF2B5EF4-FFF2-40B4-BE49-F238E27FC236}">
                <a16:creationId xmlns:a16="http://schemas.microsoft.com/office/drawing/2014/main" id="{3951DDFA-F625-49D1-9548-751B85806416}"/>
              </a:ext>
            </a:extLst>
          </p:cNvPr>
          <p:cNvCxnSpPr/>
          <p:nvPr/>
        </p:nvCxnSpPr>
        <p:spPr bwMode="auto">
          <a:xfrm>
            <a:off x="4873625" y="5750425"/>
            <a:ext cx="0" cy="3007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TextBox 8">
            <a:extLst>
              <a:ext uri="{FF2B5EF4-FFF2-40B4-BE49-F238E27FC236}">
                <a16:creationId xmlns:a16="http://schemas.microsoft.com/office/drawing/2014/main" id="{3B7A9037-2ED4-4617-AC6E-815984920D97}"/>
              </a:ext>
            </a:extLst>
          </p:cNvPr>
          <p:cNvSpPr txBox="1"/>
          <p:nvPr/>
        </p:nvSpPr>
        <p:spPr>
          <a:xfrm>
            <a:off x="3291981" y="5939277"/>
            <a:ext cx="3024336" cy="553998"/>
          </a:xfrm>
          <a:prstGeom prst="rect">
            <a:avLst/>
          </a:prstGeom>
          <a:noFill/>
        </p:spPr>
        <p:txBody>
          <a:bodyPr wrap="square" rtlCol="0">
            <a:spAutoFit/>
          </a:bodyPr>
          <a:lstStyle/>
          <a:p>
            <a:pPr algn="ctr"/>
            <a:r>
              <a:rPr lang="en-US" sz="1500" dirty="0">
                <a:solidFill>
                  <a:schemeClr val="tx1"/>
                </a:solidFill>
              </a:rPr>
              <a:t>Connection between the link and system level simulators</a:t>
            </a:r>
          </a:p>
        </p:txBody>
      </p:sp>
    </p:spTree>
    <p:extLst>
      <p:ext uri="{BB962C8B-B14F-4D97-AF65-F5344CB8AC3E}">
        <p14:creationId xmlns:p14="http://schemas.microsoft.com/office/powerpoint/2010/main" val="59524587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9217" name="Rectangle 1"/>
          <p:cNvSpPr>
            <a:spLocks noGrp="1" noChangeArrowheads="1"/>
          </p:cNvSpPr>
          <p:nvPr>
            <p:ph type="title"/>
          </p:nvPr>
        </p:nvSpPr>
        <p:spPr>
          <a:xfrm>
            <a:off x="683391" y="549277"/>
            <a:ext cx="7772400" cy="1160462"/>
          </a:xfrm>
          <a:ln/>
        </p:spPr>
        <p:txBody>
          <a:bodyPr lIns="90000" tIns="46800" rIns="90000" bIns="46800"/>
          <a:lstStyle/>
          <a:p>
            <a:r>
              <a:rPr lang="en-US" dirty="0">
                <a:solidFill>
                  <a:schemeClr val="tx1"/>
                </a:solidFill>
              </a:rPr>
              <a:t>A Generic Link Level Simulator</a:t>
            </a:r>
          </a:p>
        </p:txBody>
      </p:sp>
      <mc:AlternateContent xmlns:mc="http://schemas.openxmlformats.org/markup-compatibility/2006" xmlns:a14="http://schemas.microsoft.com/office/drawing/2010/main">
        <mc:Choice Requires="a14">
          <p:sp>
            <p:nvSpPr>
              <p:cNvPr id="9218" name="Rectangle 2"/>
              <p:cNvSpPr>
                <a:spLocks noGrp="1" noChangeArrowheads="1"/>
              </p:cNvSpPr>
              <p:nvPr>
                <p:ph type="body" idx="1"/>
              </p:nvPr>
            </p:nvSpPr>
            <p:spPr>
              <a:xfrm>
                <a:off x="199070" y="1340768"/>
                <a:ext cx="8820472" cy="4896544"/>
              </a:xfrm>
              <a:ln/>
            </p:spPr>
            <p:txBody>
              <a:bodyPr/>
              <a:lstStyle/>
              <a:p>
                <a:pPr algn="just">
                  <a:buFont typeface="Times New Roman" pitchFamily="16" charset="0"/>
                  <a:buChar char="•"/>
                </a:pPr>
                <a:r>
                  <a:rPr lang="en-US" sz="2000" b="0" dirty="0">
                    <a:solidFill>
                      <a:schemeClr val="tx1"/>
                    </a:solidFill>
                  </a:rPr>
                  <a:t>In </a:t>
                </a:r>
                <a:r>
                  <a:rPr lang="en-GB" b="0" dirty="0">
                    <a:solidFill>
                      <a:schemeClr val="tx1"/>
                    </a:solidFill>
                  </a:rPr>
                  <a:t>[3], the following general performance model for RF communication has been adopted:</a:t>
                </a:r>
              </a:p>
              <a:p>
                <a:pPr algn="just">
                  <a:buFont typeface="Times New Roman" pitchFamily="16" charset="0"/>
                  <a:buChar char="•"/>
                </a:pPr>
                <a:endParaRPr lang="en-GB" b="0" dirty="0">
                  <a:solidFill>
                    <a:schemeClr val="tx1"/>
                  </a:solidFill>
                </a:endParaRPr>
              </a:p>
              <a:p>
                <a:pPr algn="just">
                  <a:buFont typeface="Times New Roman" pitchFamily="16" charset="0"/>
                  <a:buChar char="•"/>
                </a:pPr>
                <a:endParaRPr lang="en-GB" b="0" dirty="0">
                  <a:solidFill>
                    <a:schemeClr val="tx1"/>
                  </a:solidFill>
                </a:endParaRPr>
              </a:p>
              <a:p>
                <a:pPr algn="just">
                  <a:buFont typeface="Times New Roman" pitchFamily="16" charset="0"/>
                  <a:buChar char="•"/>
                </a:pPr>
                <a:endParaRPr lang="en-GB" b="0" dirty="0">
                  <a:solidFill>
                    <a:schemeClr val="tx1"/>
                  </a:solidFill>
                </a:endParaRPr>
              </a:p>
              <a:p>
                <a:pPr algn="just">
                  <a:buFont typeface="Times New Roman" pitchFamily="16" charset="0"/>
                  <a:buChar char="•"/>
                </a:pPr>
                <a:endParaRPr lang="en-GB" b="0" dirty="0">
                  <a:solidFill>
                    <a:schemeClr val="tx1"/>
                  </a:solidFill>
                </a:endParaRPr>
              </a:p>
              <a:p>
                <a:pPr algn="just">
                  <a:buFont typeface="Times New Roman" pitchFamily="16" charset="0"/>
                  <a:buChar char="•"/>
                </a:pPr>
                <a:r>
                  <a:rPr lang="en-GB" b="0" dirty="0">
                    <a:solidFill>
                      <a:schemeClr val="tx1"/>
                    </a:solidFill>
                  </a:rPr>
                  <a:t>A model for LC needs to consider only the characteristics of an optical channel.</a:t>
                </a:r>
              </a:p>
              <a:p>
                <a:pPr algn="just">
                  <a:buFont typeface="Times New Roman" pitchFamily="16" charset="0"/>
                  <a:buChar char="•"/>
                </a:pPr>
                <a:r>
                  <a:rPr lang="en-GB" b="0" dirty="0">
                    <a:solidFill>
                      <a:schemeClr val="tx1"/>
                    </a:solidFill>
                  </a:rPr>
                  <a:t>In an OFDM-based system, a natural selection for the quantities of </a:t>
                </a:r>
                <a14:m>
                  <m:oMath xmlns:m="http://schemas.openxmlformats.org/officeDocument/2006/math">
                    <m:sSub>
                      <m:sSubPr>
                        <m:ctrlPr>
                          <a:rPr lang="en-GB" b="0" i="1" smtClean="0">
                            <a:solidFill>
                              <a:schemeClr val="tx1"/>
                            </a:solidFill>
                            <a:latin typeface="Cambria Math" panose="02040503050406030204" pitchFamily="18" charset="0"/>
                          </a:rPr>
                        </m:ctrlPr>
                      </m:sSubPr>
                      <m:e>
                        <m:r>
                          <a:rPr lang="en-GB" b="0" i="1" smtClean="0">
                            <a:solidFill>
                              <a:schemeClr val="tx1"/>
                            </a:solidFill>
                            <a:latin typeface="Cambria Math" panose="02040503050406030204" pitchFamily="18" charset="0"/>
                            <a:ea typeface="Cambria Math" panose="02040503050406030204" pitchFamily="18" charset="0"/>
                          </a:rPr>
                          <m:t>𝜃</m:t>
                        </m:r>
                      </m:e>
                      <m:sub>
                        <m:r>
                          <a:rPr lang="en-US" b="0" i="1" smtClean="0">
                            <a:solidFill>
                              <a:schemeClr val="tx1"/>
                            </a:solidFill>
                            <a:latin typeface="Cambria Math" panose="02040503050406030204" pitchFamily="18" charset="0"/>
                          </a:rPr>
                          <m:t>𝑝</m:t>
                        </m:r>
                      </m:sub>
                    </m:sSub>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𝑝</m:t>
                    </m:r>
                    <m:r>
                      <a:rPr lang="en-US" b="0" i="1" smtClean="0">
                        <a:solidFill>
                          <a:schemeClr val="tx1"/>
                        </a:solidFill>
                        <a:latin typeface="Cambria Math" panose="02040503050406030204" pitchFamily="18" charset="0"/>
                      </a:rPr>
                      <m:t>=1,…,</m:t>
                    </m:r>
                    <m:r>
                      <a:rPr lang="en-US" b="0" i="1" smtClean="0">
                        <a:solidFill>
                          <a:schemeClr val="tx1"/>
                        </a:solidFill>
                        <a:latin typeface="Cambria Math" panose="02040503050406030204" pitchFamily="18" charset="0"/>
                      </a:rPr>
                      <m:t>𝑃</m:t>
                    </m:r>
                  </m:oMath>
                </a14:m>
                <a:r>
                  <a:rPr lang="en-GB" b="0" dirty="0">
                    <a:solidFill>
                      <a:schemeClr val="tx1"/>
                    </a:solidFill>
                  </a:rPr>
                  <a:t> is the </a:t>
                </a:r>
                <a14:m>
                  <m:oMath xmlns:m="http://schemas.openxmlformats.org/officeDocument/2006/math">
                    <m:sSub>
                      <m:sSubPr>
                        <m:ctrlPr>
                          <a:rPr lang="en-GB" b="0" i="1" smtClean="0">
                            <a:solidFill>
                              <a:schemeClr val="tx1"/>
                            </a:solidFill>
                            <a:latin typeface="Cambria Math" panose="02040503050406030204" pitchFamily="18" charset="0"/>
                          </a:rPr>
                        </m:ctrlPr>
                      </m:sSubPr>
                      <m:e>
                        <m:r>
                          <m:rPr>
                            <m:sty m:val="p"/>
                          </m:rPr>
                          <a:rPr lang="en-US" b="0" i="0" smtClean="0">
                            <a:solidFill>
                              <a:schemeClr val="tx1"/>
                            </a:solidFill>
                            <a:latin typeface="Cambria Math" panose="02040503050406030204" pitchFamily="18" charset="0"/>
                          </a:rPr>
                          <m:t>SINR</m:t>
                        </m:r>
                      </m:e>
                      <m:sub>
                        <m:r>
                          <a:rPr lang="en-US" b="0" i="1" smtClean="0">
                            <a:solidFill>
                              <a:schemeClr val="tx1"/>
                            </a:solidFill>
                            <a:latin typeface="Cambria Math" panose="02040503050406030204" pitchFamily="18" charset="0"/>
                          </a:rPr>
                          <m:t>𝑝</m:t>
                        </m:r>
                      </m:sub>
                    </m:sSub>
                  </m:oMath>
                </a14:m>
                <a:r>
                  <a:rPr lang="en-GB" b="0" dirty="0">
                    <a:solidFill>
                      <a:schemeClr val="tx1"/>
                    </a:solidFill>
                  </a:rPr>
                  <a:t> per subcarrier. </a:t>
                </a:r>
              </a:p>
              <a:p>
                <a:pPr algn="just">
                  <a:buFont typeface="Times New Roman" pitchFamily="16" charset="0"/>
                  <a:buChar char="•"/>
                </a:pPr>
                <a:r>
                  <a:rPr lang="en-GB" b="0" dirty="0">
                    <a:solidFill>
                      <a:schemeClr val="tx1"/>
                    </a:solidFill>
                  </a:rPr>
                  <a:t>Consequently, the effective </a:t>
                </a:r>
                <a14:m>
                  <m:oMath xmlns:m="http://schemas.openxmlformats.org/officeDocument/2006/math">
                    <m:sSub>
                      <m:sSubPr>
                        <m:ctrlPr>
                          <a:rPr lang="en-GB" b="0" i="1" smtClean="0">
                            <a:solidFill>
                              <a:schemeClr val="tx1"/>
                            </a:solidFill>
                            <a:latin typeface="Cambria Math" panose="02040503050406030204" pitchFamily="18" charset="0"/>
                          </a:rPr>
                        </m:ctrlPr>
                      </m:sSubPr>
                      <m:e>
                        <m:r>
                          <m:rPr>
                            <m:sty m:val="p"/>
                          </m:rPr>
                          <a:rPr lang="en-US" b="0" i="0" smtClean="0">
                            <a:solidFill>
                              <a:schemeClr val="tx1"/>
                            </a:solidFill>
                            <a:latin typeface="Cambria Math" panose="02040503050406030204" pitchFamily="18" charset="0"/>
                          </a:rPr>
                          <m:t>SINR</m:t>
                        </m:r>
                      </m:e>
                      <m:sub>
                        <m:r>
                          <m:rPr>
                            <m:sty m:val="p"/>
                          </m:rPr>
                          <a:rPr lang="en-US" b="0" i="0" smtClean="0">
                            <a:solidFill>
                              <a:schemeClr val="tx1"/>
                            </a:solidFill>
                            <a:latin typeface="Cambria Math" panose="02040503050406030204" pitchFamily="18" charset="0"/>
                          </a:rPr>
                          <m:t>eff</m:t>
                        </m:r>
                      </m:sub>
                    </m:sSub>
                  </m:oMath>
                </a14:m>
                <a:r>
                  <a:rPr lang="en-GB" b="0" dirty="0">
                    <a:solidFill>
                      <a:schemeClr val="tx1"/>
                    </a:solidFill>
                  </a:rPr>
                  <a:t> can be also a natural selection for the result of a compression process.</a:t>
                </a:r>
              </a:p>
              <a:p>
                <a:pPr marL="0" indent="0" algn="just"/>
                <a:r>
                  <a:rPr lang="en-GB" b="0" dirty="0">
                    <a:solidFill>
                      <a:schemeClr val="tx1"/>
                    </a:solidFill>
                  </a:rPr>
                  <a:t> </a:t>
                </a:r>
              </a:p>
              <a:p>
                <a:pPr marL="0" indent="0"/>
                <a:endParaRPr lang="en-GB" b="0" dirty="0">
                  <a:solidFill>
                    <a:schemeClr val="tx1"/>
                  </a:solidFill>
                </a:endParaRPr>
              </a:p>
              <a:p>
                <a:pPr marL="0" indent="0"/>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marL="457200" lvl="1" indent="0"/>
                <a:endParaRPr lang="en-US" b="0" i="1" dirty="0">
                  <a:solidFill>
                    <a:schemeClr val="tx1"/>
                  </a:solidFill>
                  <a:latin typeface="Cambria Math" panose="02040503050406030204" pitchFamily="18" charset="0"/>
                </a:endParaRPr>
              </a:p>
              <a:p>
                <a:pPr marL="457200" lvl="1" indent="0"/>
                <a:endParaRPr lang="en-GB" b="0" dirty="0">
                  <a:solidFill>
                    <a:schemeClr val="tx1"/>
                  </a:solidFill>
                </a:endParaRPr>
              </a:p>
              <a:p>
                <a:pPr marL="0" indent="0"/>
                <a:r>
                  <a:rPr lang="en-GB" dirty="0"/>
                  <a:t> </a:t>
                </a:r>
              </a:p>
            </p:txBody>
          </p:sp>
        </mc:Choice>
        <mc:Fallback xmlns="">
          <p:sp>
            <p:nvSpPr>
              <p:cNvPr id="9218" name="Rectangle 2"/>
              <p:cNvSpPr>
                <a:spLocks noGrp="1" noRot="1" noChangeAspect="1" noMove="1" noResize="1" noEditPoints="1" noAdjustHandles="1" noChangeArrowheads="1" noChangeShapeType="1" noTextEdit="1"/>
              </p:cNvSpPr>
              <p:nvPr>
                <p:ph type="body" idx="1"/>
              </p:nvPr>
            </p:nvSpPr>
            <p:spPr>
              <a:xfrm>
                <a:off x="199070" y="1340768"/>
                <a:ext cx="8820472" cy="4896544"/>
              </a:xfrm>
              <a:blipFill>
                <a:blip r:embed="rId3"/>
                <a:stretch>
                  <a:fillRect l="-968" t="-996" r="-1037" b="-5853"/>
                </a:stretch>
              </a:blipFill>
              <a:ln/>
            </p:spPr>
            <p:txBody>
              <a:bodyPr/>
              <a:lstStyle/>
              <a:p>
                <a:r>
                  <a:rPr lang="en-US">
                    <a:noFill/>
                  </a:rPr>
                  <a:t> </a:t>
                </a:r>
              </a:p>
            </p:txBody>
          </p:sp>
        </mc:Fallback>
      </mc:AlternateContent>
      <p:pic>
        <p:nvPicPr>
          <p:cNvPr id="2" name="Picture 1">
            <a:extLst>
              <a:ext uri="{FF2B5EF4-FFF2-40B4-BE49-F238E27FC236}">
                <a16:creationId xmlns:a16="http://schemas.microsoft.com/office/drawing/2014/main" id="{EE5059EA-E5D3-4744-8565-0FA7E1319587}"/>
              </a:ext>
            </a:extLst>
          </p:cNvPr>
          <p:cNvPicPr>
            <a:picLocks noChangeAspect="1"/>
          </p:cNvPicPr>
          <p:nvPr/>
        </p:nvPicPr>
        <p:blipFill>
          <a:blip r:embed="rId4"/>
          <a:stretch>
            <a:fillRect/>
          </a:stretch>
        </p:blipFill>
        <p:spPr>
          <a:xfrm>
            <a:off x="1728986" y="2060848"/>
            <a:ext cx="4557526" cy="1922369"/>
          </a:xfrm>
          <a:prstGeom prst="rect">
            <a:avLst/>
          </a:prstGeom>
        </p:spPr>
      </p:pic>
    </p:spTree>
    <p:extLst>
      <p:ext uri="{BB962C8B-B14F-4D97-AF65-F5344CB8AC3E}">
        <p14:creationId xmlns:p14="http://schemas.microsoft.com/office/powerpoint/2010/main" val="28208009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mc:AlternateContent xmlns:mc="http://schemas.openxmlformats.org/markup-compatibility/2006" xmlns:a14="http://schemas.microsoft.com/office/drawing/2010/main">
        <mc:Choice Requires="a14">
          <p:sp>
            <p:nvSpPr>
              <p:cNvPr id="9217" name="Rectangle 1"/>
              <p:cNvSpPr>
                <a:spLocks noGrp="1" noChangeArrowheads="1"/>
              </p:cNvSpPr>
              <p:nvPr>
                <p:ph type="title"/>
              </p:nvPr>
            </p:nvSpPr>
            <p:spPr>
              <a:xfrm>
                <a:off x="683391" y="549277"/>
                <a:ext cx="7772400" cy="1160462"/>
              </a:xfrm>
              <a:ln/>
            </p:spPr>
            <p:txBody>
              <a:bodyPr lIns="90000" tIns="46800" rIns="90000" bIns="46800"/>
              <a:lstStyle/>
              <a:p>
                <a:r>
                  <a:rPr lang="en-US" dirty="0">
                    <a:solidFill>
                      <a:schemeClr val="tx1"/>
                    </a:solidFill>
                  </a:rPr>
                  <a:t>Calculation of the Effective </a:t>
                </a:r>
                <a14:m>
                  <m:oMath xmlns:m="http://schemas.openxmlformats.org/officeDocument/2006/math">
                    <m:sSub>
                      <m:sSubPr>
                        <m:ctrlPr>
                          <a:rPr lang="en-GB" i="1">
                            <a:solidFill>
                              <a:schemeClr val="tx1"/>
                            </a:solidFill>
                            <a:latin typeface="Cambria Math" panose="02040503050406030204" pitchFamily="18" charset="0"/>
                          </a:rPr>
                        </m:ctrlPr>
                      </m:sSubPr>
                      <m:e>
                        <m:r>
                          <a:rPr lang="en-US">
                            <a:solidFill>
                              <a:schemeClr val="tx1"/>
                            </a:solidFill>
                            <a:latin typeface="Cambria Math" panose="02040503050406030204" pitchFamily="18" charset="0"/>
                          </a:rPr>
                          <m:t> </m:t>
                        </m:r>
                        <m:r>
                          <a:rPr lang="en-US">
                            <a:solidFill>
                              <a:schemeClr val="tx1"/>
                            </a:solidFill>
                            <a:latin typeface="Cambria Math" panose="02040503050406030204" pitchFamily="18" charset="0"/>
                          </a:rPr>
                          <m:t>𝐒𝐈𝐍𝐑</m:t>
                        </m:r>
                      </m:e>
                      <m:sub>
                        <m:r>
                          <a:rPr lang="en-US">
                            <a:solidFill>
                              <a:schemeClr val="tx1"/>
                            </a:solidFill>
                            <a:latin typeface="Cambria Math" panose="02040503050406030204" pitchFamily="18" charset="0"/>
                          </a:rPr>
                          <m:t>𝐞𝐟𝐟</m:t>
                        </m:r>
                      </m:sub>
                    </m:sSub>
                  </m:oMath>
                </a14:m>
                <a:endParaRPr lang="en-US" dirty="0">
                  <a:solidFill>
                    <a:schemeClr val="tx1"/>
                  </a:solidFill>
                </a:endParaRPr>
              </a:p>
            </p:txBody>
          </p:sp>
        </mc:Choice>
        <mc:Fallback xmlns="">
          <p:sp>
            <p:nvSpPr>
              <p:cNvPr id="9217" name="Rectangle 1"/>
              <p:cNvSpPr>
                <a:spLocks noGrp="1" noRot="1" noChangeAspect="1" noMove="1" noResize="1" noEditPoints="1" noAdjustHandles="1" noChangeArrowheads="1" noChangeShapeType="1" noTextEdit="1"/>
              </p:cNvSpPr>
              <p:nvPr>
                <p:ph type="title"/>
              </p:nvPr>
            </p:nvSpPr>
            <p:spPr>
              <a:xfrm>
                <a:off x="683391" y="549277"/>
                <a:ext cx="7772400" cy="1160462"/>
              </a:xfrm>
              <a:blipFill>
                <a:blip r:embed="rId3"/>
                <a:stretch>
                  <a:fillRect/>
                </a:stretch>
              </a:blip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218" name="Rectangle 2"/>
              <p:cNvSpPr>
                <a:spLocks noGrp="1" noChangeArrowheads="1"/>
              </p:cNvSpPr>
              <p:nvPr>
                <p:ph type="body" idx="1"/>
              </p:nvPr>
            </p:nvSpPr>
            <p:spPr>
              <a:xfrm>
                <a:off x="199070" y="1484784"/>
                <a:ext cx="8820472" cy="4467200"/>
              </a:xfrm>
              <a:ln/>
            </p:spPr>
            <p:txBody>
              <a:bodyPr/>
              <a:lstStyle/>
              <a:p>
                <a:pPr>
                  <a:buFont typeface="Times New Roman" pitchFamily="16" charset="0"/>
                  <a:buChar char="•"/>
                </a:pPr>
                <a:r>
                  <a:rPr lang="en-GB" sz="2000" b="0" dirty="0">
                    <a:solidFill>
                      <a:schemeClr val="tx1"/>
                    </a:solidFill>
                  </a:rPr>
                  <a:t>The most common approach in literature expresses the </a:t>
                </a:r>
                <a14:m>
                  <m:oMath xmlns:m="http://schemas.openxmlformats.org/officeDocument/2006/math">
                    <m:sSub>
                      <m:sSubPr>
                        <m:ctrlPr>
                          <a:rPr lang="en-GB" sz="2000" b="0" i="1">
                            <a:solidFill>
                              <a:schemeClr val="tx1"/>
                            </a:solidFill>
                            <a:latin typeface="Cambria Math" panose="02040503050406030204" pitchFamily="18" charset="0"/>
                          </a:rPr>
                        </m:ctrlPr>
                      </m:sSubPr>
                      <m:e>
                        <m:r>
                          <a:rPr lang="en-US" sz="2000" b="0" i="0">
                            <a:solidFill>
                              <a:schemeClr val="tx1"/>
                            </a:solidFill>
                            <a:latin typeface="Cambria Math" panose="02040503050406030204" pitchFamily="18" charset="0"/>
                          </a:rPr>
                          <m:t> </m:t>
                        </m:r>
                        <m:r>
                          <m:rPr>
                            <m:sty m:val="p"/>
                          </m:rPr>
                          <a:rPr lang="en-US" sz="2000" b="0" i="0">
                            <a:solidFill>
                              <a:schemeClr val="tx1"/>
                            </a:solidFill>
                            <a:latin typeface="Cambria Math" panose="02040503050406030204" pitchFamily="18" charset="0"/>
                          </a:rPr>
                          <m:t>SINR</m:t>
                        </m:r>
                      </m:e>
                      <m:sub>
                        <m:r>
                          <m:rPr>
                            <m:sty m:val="p"/>
                          </m:rPr>
                          <a:rPr lang="en-US" sz="2000" b="0" i="0">
                            <a:solidFill>
                              <a:schemeClr val="tx1"/>
                            </a:solidFill>
                            <a:latin typeface="Cambria Math" panose="02040503050406030204" pitchFamily="18" charset="0"/>
                          </a:rPr>
                          <m:t>eff</m:t>
                        </m:r>
                      </m:sub>
                    </m:sSub>
                  </m:oMath>
                </a14:m>
                <a:r>
                  <a:rPr lang="en-GB" b="0" dirty="0">
                    <a:solidFill>
                      <a:schemeClr val="tx1"/>
                    </a:solidFill>
                  </a:rPr>
                  <a:t> as [2,3]:</a:t>
                </a:r>
              </a:p>
              <a:p>
                <a:pPr marL="0" indent="0"/>
                <a:endParaRPr lang="en-US" b="0" i="1" dirty="0">
                  <a:solidFill>
                    <a:schemeClr val="tx1"/>
                  </a:solidFill>
                  <a:latin typeface="Cambria Math" panose="02040503050406030204" pitchFamily="18" charset="0"/>
                </a:endParaRPr>
              </a:p>
              <a:p>
                <a:pPr marL="0" indent="0"/>
                <a14:m>
                  <m:oMathPara xmlns:m="http://schemas.openxmlformats.org/officeDocument/2006/math">
                    <m:oMathParaPr>
                      <m:jc m:val="centerGroup"/>
                    </m:oMathParaPr>
                    <m:oMath xmlns:m="http://schemas.openxmlformats.org/officeDocument/2006/math">
                      <m:sSub>
                        <m:sSubPr>
                          <m:ctrlPr>
                            <a:rPr lang="en-US" b="0" i="1" dirty="0">
                              <a:solidFill>
                                <a:schemeClr val="tx1"/>
                              </a:solidFill>
                              <a:latin typeface="Cambria Math" panose="02040503050406030204" pitchFamily="18" charset="0"/>
                            </a:rPr>
                          </m:ctrlPr>
                        </m:sSubPr>
                        <m:e>
                          <m:r>
                            <m:rPr>
                              <m:sty m:val="p"/>
                            </m:rPr>
                            <a:rPr lang="en-US" b="0" dirty="0">
                              <a:solidFill>
                                <a:schemeClr val="tx1"/>
                              </a:solidFill>
                              <a:latin typeface="Cambria Math" panose="02040503050406030204" pitchFamily="18" charset="0"/>
                            </a:rPr>
                            <m:t>SINR</m:t>
                          </m:r>
                        </m:e>
                        <m:sub>
                          <m:r>
                            <m:rPr>
                              <m:sty m:val="p"/>
                            </m:rPr>
                            <a:rPr lang="en-US" b="0" dirty="0">
                              <a:solidFill>
                                <a:schemeClr val="tx1"/>
                              </a:solidFill>
                              <a:latin typeface="Cambria Math" panose="02040503050406030204" pitchFamily="18" charset="0"/>
                            </a:rPr>
                            <m:t>eff</m:t>
                          </m:r>
                        </m:sub>
                      </m:sSub>
                      <m:r>
                        <a:rPr lang="en-US" b="0" i="1" dirty="0">
                          <a:solidFill>
                            <a:schemeClr val="tx1"/>
                          </a:solidFill>
                          <a:latin typeface="Cambria Math" panose="02040503050406030204" pitchFamily="18" charset="0"/>
                        </a:rPr>
                        <m:t>=</m:t>
                      </m:r>
                      <m:r>
                        <a:rPr lang="en-US" b="0" i="1" dirty="0">
                          <a:solidFill>
                            <a:schemeClr val="tx1"/>
                          </a:solidFill>
                          <a:latin typeface="Cambria Math" panose="02040503050406030204" pitchFamily="18" charset="0"/>
                        </a:rPr>
                        <m:t>𝑎</m:t>
                      </m:r>
                      <m:sSup>
                        <m:sSupPr>
                          <m:ctrlPr>
                            <a:rPr lang="en-US" b="0" i="1" dirty="0">
                              <a:solidFill>
                                <a:schemeClr val="tx1"/>
                              </a:solidFill>
                              <a:latin typeface="Cambria Math" panose="02040503050406030204" pitchFamily="18" charset="0"/>
                            </a:rPr>
                          </m:ctrlPr>
                        </m:sSupPr>
                        <m:e>
                          <m:r>
                            <m:rPr>
                              <m:sty m:val="p"/>
                            </m:rPr>
                            <a:rPr lang="en-US" b="0" dirty="0">
                              <a:solidFill>
                                <a:schemeClr val="tx1"/>
                              </a:solidFill>
                              <a:latin typeface="Cambria Math" panose="02040503050406030204" pitchFamily="18" charset="0"/>
                            </a:rPr>
                            <m:t>I</m:t>
                          </m:r>
                        </m:e>
                        <m:sup>
                          <m:r>
                            <a:rPr lang="en-US" b="0" i="1" dirty="0">
                              <a:solidFill>
                                <a:schemeClr val="tx1"/>
                              </a:solidFill>
                              <a:latin typeface="Cambria Math" panose="02040503050406030204" pitchFamily="18" charset="0"/>
                            </a:rPr>
                            <m:t>−1</m:t>
                          </m:r>
                        </m:sup>
                      </m:sSup>
                      <m:d>
                        <m:dPr>
                          <m:ctrlPr>
                            <a:rPr lang="en-US" b="0" i="1" dirty="0">
                              <a:solidFill>
                                <a:schemeClr val="tx1"/>
                              </a:solidFill>
                              <a:latin typeface="Cambria Math" panose="02040503050406030204" pitchFamily="18" charset="0"/>
                            </a:rPr>
                          </m:ctrlPr>
                        </m:dPr>
                        <m:e>
                          <m:f>
                            <m:fPr>
                              <m:ctrlPr>
                                <a:rPr lang="en-US" b="0" i="1" dirty="0">
                                  <a:solidFill>
                                    <a:schemeClr val="tx1"/>
                                  </a:solidFill>
                                  <a:latin typeface="Cambria Math" panose="02040503050406030204" pitchFamily="18" charset="0"/>
                                </a:rPr>
                              </m:ctrlPr>
                            </m:fPr>
                            <m:num>
                              <m:r>
                                <a:rPr lang="en-US" b="0" i="1" dirty="0">
                                  <a:solidFill>
                                    <a:schemeClr val="tx1"/>
                                  </a:solidFill>
                                  <a:latin typeface="Cambria Math" panose="02040503050406030204" pitchFamily="18" charset="0"/>
                                </a:rPr>
                                <m:t>1</m:t>
                              </m:r>
                            </m:num>
                            <m:den>
                              <m:r>
                                <a:rPr lang="en-US" b="0" i="1" dirty="0" smtClean="0">
                                  <a:solidFill>
                                    <a:schemeClr val="tx1"/>
                                  </a:solidFill>
                                  <a:latin typeface="Cambria Math" panose="02040503050406030204" pitchFamily="18" charset="0"/>
                                </a:rPr>
                                <m:t>𝑃</m:t>
                              </m:r>
                            </m:den>
                          </m:f>
                          <m:nary>
                            <m:naryPr>
                              <m:chr m:val="∑"/>
                              <m:ctrlPr>
                                <a:rPr lang="en-US" b="0" i="1" dirty="0">
                                  <a:solidFill>
                                    <a:schemeClr val="tx1"/>
                                  </a:solidFill>
                                  <a:latin typeface="Cambria Math" panose="02040503050406030204" pitchFamily="18" charset="0"/>
                                </a:rPr>
                              </m:ctrlPr>
                            </m:naryPr>
                            <m:sub>
                              <m:r>
                                <m:rPr>
                                  <m:brk m:alnAt="23"/>
                                </m:rPr>
                                <a:rPr lang="en-US" b="0" i="1" dirty="0">
                                  <a:solidFill>
                                    <a:schemeClr val="tx1"/>
                                  </a:solidFill>
                                  <a:latin typeface="Cambria Math" panose="02040503050406030204" pitchFamily="18" charset="0"/>
                                </a:rPr>
                                <m:t>𝑝</m:t>
                              </m:r>
                              <m:r>
                                <a:rPr lang="en-US" b="0" i="1" dirty="0">
                                  <a:solidFill>
                                    <a:schemeClr val="tx1"/>
                                  </a:solidFill>
                                  <a:latin typeface="Cambria Math" panose="02040503050406030204" pitchFamily="18" charset="0"/>
                                </a:rPr>
                                <m:t>=1</m:t>
                              </m:r>
                            </m:sub>
                            <m:sup>
                              <m:r>
                                <a:rPr lang="en-US" b="0" i="1" dirty="0" smtClean="0">
                                  <a:solidFill>
                                    <a:schemeClr val="tx1"/>
                                  </a:solidFill>
                                  <a:latin typeface="Cambria Math" panose="02040503050406030204" pitchFamily="18" charset="0"/>
                                </a:rPr>
                                <m:t>𝑃</m:t>
                              </m:r>
                            </m:sup>
                            <m:e>
                              <m:r>
                                <m:rPr>
                                  <m:sty m:val="p"/>
                                </m:rPr>
                                <a:rPr lang="en-US" b="0" dirty="0">
                                  <a:solidFill>
                                    <a:schemeClr val="tx1"/>
                                  </a:solidFill>
                                  <a:latin typeface="Cambria Math" panose="02040503050406030204" pitchFamily="18" charset="0"/>
                                </a:rPr>
                                <m:t>I</m:t>
                              </m:r>
                              <m:d>
                                <m:dPr>
                                  <m:ctrlPr>
                                    <a:rPr lang="en-US" b="0" i="1" dirty="0">
                                      <a:solidFill>
                                        <a:schemeClr val="tx1"/>
                                      </a:solidFill>
                                      <a:latin typeface="Cambria Math" panose="02040503050406030204" pitchFamily="18" charset="0"/>
                                    </a:rPr>
                                  </m:ctrlPr>
                                </m:dPr>
                                <m:e>
                                  <m:f>
                                    <m:fPr>
                                      <m:ctrlPr>
                                        <a:rPr lang="en-US" b="0" i="1" dirty="0">
                                          <a:solidFill>
                                            <a:schemeClr val="tx1"/>
                                          </a:solidFill>
                                          <a:latin typeface="Cambria Math" panose="02040503050406030204" pitchFamily="18" charset="0"/>
                                        </a:rPr>
                                      </m:ctrlPr>
                                    </m:fPr>
                                    <m:num>
                                      <m:sSub>
                                        <m:sSubPr>
                                          <m:ctrlPr>
                                            <a:rPr lang="en-US" b="0" i="1" dirty="0">
                                              <a:solidFill>
                                                <a:schemeClr val="tx1"/>
                                              </a:solidFill>
                                              <a:latin typeface="Cambria Math" panose="02040503050406030204" pitchFamily="18" charset="0"/>
                                            </a:rPr>
                                          </m:ctrlPr>
                                        </m:sSubPr>
                                        <m:e>
                                          <m:r>
                                            <m:rPr>
                                              <m:sty m:val="p"/>
                                            </m:rPr>
                                            <a:rPr lang="en-US" b="0" dirty="0">
                                              <a:solidFill>
                                                <a:schemeClr val="tx1"/>
                                              </a:solidFill>
                                              <a:latin typeface="Cambria Math" panose="02040503050406030204" pitchFamily="18" charset="0"/>
                                            </a:rPr>
                                            <m:t>SINR</m:t>
                                          </m:r>
                                        </m:e>
                                        <m:sub>
                                          <m:r>
                                            <a:rPr lang="en-US" b="0" i="1" dirty="0">
                                              <a:solidFill>
                                                <a:schemeClr val="tx1"/>
                                              </a:solidFill>
                                              <a:latin typeface="Cambria Math" panose="02040503050406030204" pitchFamily="18" charset="0"/>
                                            </a:rPr>
                                            <m:t>𝑝</m:t>
                                          </m:r>
                                        </m:sub>
                                      </m:sSub>
                                    </m:num>
                                    <m:den>
                                      <m:r>
                                        <a:rPr lang="en-US" b="0" i="1" dirty="0">
                                          <a:solidFill>
                                            <a:schemeClr val="tx1"/>
                                          </a:solidFill>
                                          <a:latin typeface="Cambria Math" panose="02040503050406030204" pitchFamily="18" charset="0"/>
                                        </a:rPr>
                                        <m:t>𝑏</m:t>
                                      </m:r>
                                    </m:den>
                                  </m:f>
                                </m:e>
                              </m:d>
                            </m:e>
                          </m:nary>
                        </m:e>
                      </m:d>
                      <m:r>
                        <a:rPr lang="en-US" b="0" i="1" dirty="0" smtClean="0">
                          <a:solidFill>
                            <a:schemeClr val="tx1"/>
                          </a:solidFill>
                          <a:latin typeface="Cambria Math" panose="02040503050406030204" pitchFamily="18" charset="0"/>
                        </a:rPr>
                        <m:t>,</m:t>
                      </m:r>
                    </m:oMath>
                  </m:oMathPara>
                </a14:m>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r>
                  <a:rPr lang="en-GB" b="0" dirty="0">
                    <a:solidFill>
                      <a:schemeClr val="tx1"/>
                    </a:solidFill>
                  </a:rPr>
                  <a:t>where:  </a:t>
                </a:r>
                <a:endParaRPr lang="en-US" b="0" i="0" dirty="0">
                  <a:solidFill>
                    <a:schemeClr val="tx1"/>
                  </a:solidFill>
                  <a:latin typeface="Cambria Math" panose="02040503050406030204" pitchFamily="18" charset="0"/>
                </a:endParaRPr>
              </a:p>
              <a:p>
                <a:pPr lvl="1">
                  <a:buFont typeface="Times New Roman" pitchFamily="16" charset="0"/>
                  <a:buChar char="•"/>
                </a:pPr>
                <a14:m>
                  <m:oMath xmlns:m="http://schemas.openxmlformats.org/officeDocument/2006/math">
                    <m:r>
                      <m:rPr>
                        <m:sty m:val="p"/>
                      </m:rPr>
                      <a:rPr lang="en-US" b="0" i="0" smtClean="0">
                        <a:solidFill>
                          <a:schemeClr val="tx1"/>
                        </a:solidFill>
                        <a:latin typeface="Cambria Math" panose="02040503050406030204" pitchFamily="18" charset="0"/>
                      </a:rPr>
                      <m:t>I</m:t>
                    </m:r>
                    <m:d>
                      <m:dPr>
                        <m:ctrlPr>
                          <a:rPr lang="en-US" b="0" i="1" smtClean="0">
                            <a:solidFill>
                              <a:schemeClr val="tx1"/>
                            </a:solidFill>
                            <a:latin typeface="Cambria Math" panose="02040503050406030204" pitchFamily="18" charset="0"/>
                          </a:rPr>
                        </m:ctrlPr>
                      </m:dPr>
                      <m:e>
                        <m:r>
                          <a:rPr lang="en-US" b="0" i="1" smtClean="0">
                            <a:solidFill>
                              <a:schemeClr val="tx1"/>
                            </a:solidFill>
                            <a:latin typeface="Cambria Math" panose="02040503050406030204" pitchFamily="18" charset="0"/>
                          </a:rPr>
                          <m:t>.</m:t>
                        </m:r>
                      </m:e>
                    </m:d>
                  </m:oMath>
                </a14:m>
                <a:r>
                  <a:rPr lang="en-GB" b="0" dirty="0">
                    <a:solidFill>
                      <a:schemeClr val="tx1"/>
                    </a:solidFill>
                  </a:rPr>
                  <a:t> is a model specific function</a:t>
                </a:r>
              </a:p>
              <a:p>
                <a:pPr lvl="1">
                  <a:buFont typeface="Times New Roman" pitchFamily="16" charset="0"/>
                  <a:buChar char="•"/>
                </a:pPr>
                <a14:m>
                  <m:oMath xmlns:m="http://schemas.openxmlformats.org/officeDocument/2006/math">
                    <m:sSup>
                      <m:sSupPr>
                        <m:ctrlPr>
                          <a:rPr lang="en-US" i="1" smtClean="0">
                            <a:solidFill>
                              <a:schemeClr val="tx1"/>
                            </a:solidFill>
                            <a:latin typeface="Cambria Math" panose="02040503050406030204" pitchFamily="18" charset="0"/>
                          </a:rPr>
                        </m:ctrlPr>
                      </m:sSupPr>
                      <m:e>
                        <m:r>
                          <m:rPr>
                            <m:sty m:val="p"/>
                          </m:rPr>
                          <a:rPr lang="en-US">
                            <a:solidFill>
                              <a:schemeClr val="tx1"/>
                            </a:solidFill>
                            <a:latin typeface="Cambria Math" panose="02040503050406030204" pitchFamily="18" charset="0"/>
                          </a:rPr>
                          <m:t>I</m:t>
                        </m:r>
                      </m:e>
                      <m:sup>
                        <m:r>
                          <a:rPr lang="en-US" b="0" i="1" smtClean="0">
                            <a:solidFill>
                              <a:schemeClr val="tx1"/>
                            </a:solidFill>
                            <a:latin typeface="Cambria Math" panose="02040503050406030204" pitchFamily="18" charset="0"/>
                          </a:rPr>
                          <m:t>−1</m:t>
                        </m:r>
                      </m:sup>
                    </m:sSup>
                    <m:d>
                      <m:dPr>
                        <m:ctrlPr>
                          <a:rPr lang="en-US" i="1">
                            <a:solidFill>
                              <a:schemeClr val="tx1"/>
                            </a:solidFill>
                            <a:latin typeface="Cambria Math" panose="02040503050406030204" pitchFamily="18" charset="0"/>
                          </a:rPr>
                        </m:ctrlPr>
                      </m:dPr>
                      <m:e>
                        <m:r>
                          <a:rPr lang="en-US" i="1">
                            <a:solidFill>
                              <a:schemeClr val="tx1"/>
                            </a:solidFill>
                            <a:latin typeface="Cambria Math" panose="02040503050406030204" pitchFamily="18" charset="0"/>
                          </a:rPr>
                          <m:t>.</m:t>
                        </m:r>
                      </m:e>
                    </m:d>
                  </m:oMath>
                </a14:m>
                <a:r>
                  <a:rPr lang="en-GB" b="0" dirty="0">
                    <a:solidFill>
                      <a:schemeClr val="tx1"/>
                    </a:solidFill>
                  </a:rPr>
                  <a:t> is the inverse of I  </a:t>
                </a:r>
              </a:p>
              <a:p>
                <a:pPr lvl="1">
                  <a:buFont typeface="Times New Roman" pitchFamily="16" charset="0"/>
                  <a:buChar char="•"/>
                </a:pPr>
                <a14:m>
                  <m:oMath xmlns:m="http://schemas.openxmlformats.org/officeDocument/2006/math">
                    <m:r>
                      <a:rPr lang="en-US" b="0" i="1" smtClean="0">
                        <a:solidFill>
                          <a:schemeClr val="tx1"/>
                        </a:solidFill>
                        <a:latin typeface="Cambria Math" panose="02040503050406030204" pitchFamily="18" charset="0"/>
                      </a:rPr>
                      <m:t>𝑎</m:t>
                    </m:r>
                  </m:oMath>
                </a14:m>
                <a:r>
                  <a:rPr lang="en-GB" b="0" dirty="0">
                    <a:solidFill>
                      <a:schemeClr val="tx1"/>
                    </a:solidFill>
                  </a:rPr>
                  <a:t> and </a:t>
                </a:r>
                <a14:m>
                  <m:oMath xmlns:m="http://schemas.openxmlformats.org/officeDocument/2006/math">
                    <m:r>
                      <a:rPr lang="en-US" b="0" i="1" smtClean="0">
                        <a:solidFill>
                          <a:schemeClr val="tx1"/>
                        </a:solidFill>
                        <a:latin typeface="Cambria Math" panose="02040503050406030204" pitchFamily="18" charset="0"/>
                      </a:rPr>
                      <m:t>𝑏</m:t>
                    </m:r>
                  </m:oMath>
                </a14:m>
                <a:r>
                  <a:rPr lang="en-GB" b="0" dirty="0">
                    <a:solidFill>
                      <a:schemeClr val="tx1"/>
                    </a:solidFill>
                  </a:rPr>
                  <a:t> are parameters that allow the model adaption to consider MCS (modulation coding schem</a:t>
                </a:r>
                <a:r>
                  <a:rPr lang="en-GB" dirty="0">
                    <a:solidFill>
                      <a:schemeClr val="tx1"/>
                    </a:solidFill>
                  </a:rPr>
                  <a:t>e.</a:t>
                </a:r>
                <a:r>
                  <a:rPr lang="en-GB" b="0" dirty="0">
                    <a:solidFill>
                      <a:schemeClr val="tx1"/>
                    </a:solidFill>
                  </a:rPr>
                  <a:t>)</a:t>
                </a:r>
              </a:p>
              <a:p>
                <a:pPr marL="457200" lvl="1" indent="0"/>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a:buFont typeface="Times New Roman" pitchFamily="16" charset="0"/>
                  <a:buChar char="•"/>
                </a:pPr>
                <a:endParaRPr lang="en-GB" b="0" dirty="0">
                  <a:solidFill>
                    <a:schemeClr val="tx1"/>
                  </a:solidFill>
                </a:endParaRPr>
              </a:p>
              <a:p>
                <a:pPr marL="457200" lvl="1" indent="0"/>
                <a:endParaRPr lang="en-US" b="0" i="1" dirty="0">
                  <a:solidFill>
                    <a:schemeClr val="tx1"/>
                  </a:solidFill>
                  <a:latin typeface="Cambria Math" panose="02040503050406030204" pitchFamily="18" charset="0"/>
                </a:endParaRPr>
              </a:p>
              <a:p>
                <a:pPr marL="457200" lvl="1" indent="0"/>
                <a:endParaRPr lang="en-GB" b="0" dirty="0">
                  <a:solidFill>
                    <a:schemeClr val="tx1"/>
                  </a:solidFill>
                </a:endParaRPr>
              </a:p>
              <a:p>
                <a:pPr marL="0" indent="0"/>
                <a:r>
                  <a:rPr lang="en-GB" dirty="0"/>
                  <a:t> </a:t>
                </a:r>
              </a:p>
            </p:txBody>
          </p:sp>
        </mc:Choice>
        <mc:Fallback xmlns="">
          <p:sp>
            <p:nvSpPr>
              <p:cNvPr id="9218" name="Rectangle 2"/>
              <p:cNvSpPr>
                <a:spLocks noGrp="1" noRot="1" noChangeAspect="1" noMove="1" noResize="1" noEditPoints="1" noAdjustHandles="1" noChangeArrowheads="1" noChangeShapeType="1" noTextEdit="1"/>
              </p:cNvSpPr>
              <p:nvPr>
                <p:ph type="body" idx="1"/>
              </p:nvPr>
            </p:nvSpPr>
            <p:spPr>
              <a:xfrm>
                <a:off x="199070" y="1484784"/>
                <a:ext cx="8820472" cy="4467200"/>
              </a:xfrm>
              <a:blipFill>
                <a:blip r:embed="rId4"/>
                <a:stretch>
                  <a:fillRect l="-968" t="-1093" b="-410"/>
                </a:stretch>
              </a:blipFill>
              <a:ln/>
            </p:spPr>
            <p:txBody>
              <a:bodyPr/>
              <a:lstStyle/>
              <a:p>
                <a:r>
                  <a:rPr lang="en-US">
                    <a:noFill/>
                  </a:rPr>
                  <a:t> </a:t>
                </a:r>
              </a:p>
            </p:txBody>
          </p:sp>
        </mc:Fallback>
      </mc:AlternateContent>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2019</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Athanasios Stavridis, Ericsson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9217" name="Rectangle 1"/>
          <p:cNvSpPr>
            <a:spLocks noGrp="1" noChangeArrowheads="1"/>
          </p:cNvSpPr>
          <p:nvPr>
            <p:ph type="title"/>
          </p:nvPr>
        </p:nvSpPr>
        <p:spPr>
          <a:xfrm>
            <a:off x="683391" y="549277"/>
            <a:ext cx="7772400" cy="1160462"/>
          </a:xfrm>
          <a:ln/>
        </p:spPr>
        <p:txBody>
          <a:bodyPr lIns="90000" tIns="46800" rIns="90000" bIns="46800"/>
          <a:lstStyle/>
          <a:p>
            <a:r>
              <a:rPr lang="en-US" dirty="0">
                <a:solidFill>
                  <a:schemeClr val="tx1"/>
                </a:solidFill>
              </a:rPr>
              <a:t>Model Functions</a:t>
            </a:r>
          </a:p>
        </p:txBody>
      </p:sp>
      <p:sp>
        <p:nvSpPr>
          <p:cNvPr id="9218" name="Rectangle 2"/>
          <p:cNvSpPr>
            <a:spLocks noGrp="1" noChangeArrowheads="1"/>
          </p:cNvSpPr>
          <p:nvPr>
            <p:ph type="body" idx="1"/>
          </p:nvPr>
        </p:nvSpPr>
        <p:spPr>
          <a:xfrm>
            <a:off x="199070" y="1556792"/>
            <a:ext cx="8820472" cy="4467200"/>
          </a:xfrm>
          <a:ln/>
        </p:spPr>
        <p:txBody>
          <a:bodyPr/>
          <a:lstStyle/>
          <a:p>
            <a:pPr algn="just">
              <a:buFont typeface="Times New Roman" pitchFamily="16" charset="0"/>
              <a:buChar char="•"/>
            </a:pPr>
            <a:r>
              <a:rPr lang="en-US" sz="2000" b="0" dirty="0">
                <a:solidFill>
                  <a:schemeClr val="tx1"/>
                </a:solidFill>
              </a:rPr>
              <a:t>In literature, the following model functions have been considered for RF communication:</a:t>
            </a:r>
          </a:p>
          <a:p>
            <a:pPr algn="just">
              <a:buFont typeface="Times New Roman" pitchFamily="16" charset="0"/>
              <a:buChar char="•"/>
            </a:pPr>
            <a:endParaRPr lang="en-US" sz="2000" b="0" dirty="0">
              <a:solidFill>
                <a:schemeClr val="tx1"/>
              </a:solidFill>
            </a:endParaRPr>
          </a:p>
          <a:p>
            <a:pPr algn="just">
              <a:buFont typeface="Times New Roman" pitchFamily="16" charset="0"/>
              <a:buChar char="•"/>
            </a:pPr>
            <a:endParaRPr lang="en-US" sz="2000" b="0" dirty="0">
              <a:solidFill>
                <a:schemeClr val="tx1"/>
              </a:solidFill>
            </a:endParaRPr>
          </a:p>
          <a:p>
            <a:pPr algn="just">
              <a:buFont typeface="Times New Roman" pitchFamily="16" charset="0"/>
              <a:buChar char="•"/>
            </a:pPr>
            <a:endParaRPr lang="en-US" sz="2000" b="0" dirty="0">
              <a:solidFill>
                <a:schemeClr val="tx1"/>
              </a:solidFill>
            </a:endParaRPr>
          </a:p>
          <a:p>
            <a:pPr algn="just">
              <a:buFont typeface="Times New Roman" pitchFamily="16" charset="0"/>
              <a:buChar char="•"/>
            </a:pPr>
            <a:endParaRPr lang="en-US" sz="2000" b="0" dirty="0">
              <a:solidFill>
                <a:schemeClr val="tx1"/>
              </a:solidFill>
            </a:endParaRPr>
          </a:p>
          <a:p>
            <a:pPr algn="just">
              <a:buFont typeface="Times New Roman" pitchFamily="16" charset="0"/>
              <a:buChar char="•"/>
            </a:pPr>
            <a:endParaRPr lang="en-US" sz="2000" b="0" dirty="0">
              <a:solidFill>
                <a:schemeClr val="tx1"/>
              </a:solidFill>
            </a:endParaRPr>
          </a:p>
          <a:p>
            <a:pPr algn="just">
              <a:buFont typeface="Times New Roman" pitchFamily="16" charset="0"/>
              <a:buChar char="•"/>
            </a:pPr>
            <a:endParaRPr lang="en-US" sz="2000" b="0" dirty="0">
              <a:solidFill>
                <a:schemeClr val="tx1"/>
              </a:solidFill>
            </a:endParaRPr>
          </a:p>
          <a:p>
            <a:pPr algn="just">
              <a:buFont typeface="Times New Roman" pitchFamily="16" charset="0"/>
              <a:buChar char="•"/>
            </a:pPr>
            <a:endParaRPr lang="en-US" sz="2000" b="0" dirty="0">
              <a:solidFill>
                <a:schemeClr val="tx1"/>
              </a:solidFill>
            </a:endParaRPr>
          </a:p>
          <a:p>
            <a:pPr algn="just">
              <a:buFont typeface="Times New Roman" pitchFamily="16" charset="0"/>
              <a:buChar char="•"/>
            </a:pPr>
            <a:r>
              <a:rPr lang="en-US" sz="2000" b="0" dirty="0">
                <a:solidFill>
                  <a:schemeClr val="tx1"/>
                </a:solidFill>
              </a:rPr>
              <a:t>Obviously, the use of CESM and MIESM in LC </a:t>
            </a:r>
            <a:r>
              <a:rPr lang="en-US" sz="2000" dirty="0">
                <a:solidFill>
                  <a:schemeClr val="tx1"/>
                </a:solidFill>
              </a:rPr>
              <a:t>needs to consider the special characteristics of the wireless optical channel.</a:t>
            </a:r>
          </a:p>
          <a:p>
            <a:pPr algn="just">
              <a:buFont typeface="Times New Roman" pitchFamily="16" charset="0"/>
              <a:buChar char="•"/>
            </a:pPr>
            <a:r>
              <a:rPr lang="en-US" sz="2000" b="0" dirty="0">
                <a:solidFill>
                  <a:schemeClr val="tx1"/>
                </a:solidFill>
              </a:rPr>
              <a:t>In addition, in MIESM approach further details, such that the type of coding, reception method, </a:t>
            </a:r>
            <a:r>
              <a:rPr lang="en-US" sz="2000" b="0" dirty="0" err="1">
                <a:solidFill>
                  <a:schemeClr val="tx1"/>
                </a:solidFill>
              </a:rPr>
              <a:t>etc</a:t>
            </a:r>
            <a:r>
              <a:rPr lang="en-US" sz="2000" b="0" dirty="0">
                <a:solidFill>
                  <a:schemeClr val="tx1"/>
                </a:solidFill>
              </a:rPr>
              <a:t>, of the considered PHY needs to be taken into account.</a:t>
            </a:r>
          </a:p>
          <a:p>
            <a:pPr marL="0" indent="0" algn="just"/>
            <a:endParaRPr lang="en-US" sz="2000" b="0" dirty="0">
              <a:solidFill>
                <a:schemeClr val="tx1"/>
              </a:solidFill>
            </a:endParaRPr>
          </a:p>
          <a:p>
            <a:pPr algn="just">
              <a:buFont typeface="Times New Roman" pitchFamily="16" charset="0"/>
              <a:buChar char="•"/>
            </a:pPr>
            <a:endParaRPr lang="en-GB" b="0" dirty="0">
              <a:solidFill>
                <a:schemeClr val="tx1"/>
              </a:solidFill>
            </a:endParaRPr>
          </a:p>
          <a:p>
            <a:pPr marL="457200" lvl="1" indent="0" algn="just"/>
            <a:endParaRPr lang="en-GB" b="0" dirty="0">
              <a:solidFill>
                <a:schemeClr val="tx1"/>
              </a:solidFill>
            </a:endParaRPr>
          </a:p>
          <a:p>
            <a:pPr algn="just">
              <a:buFont typeface="Times New Roman" pitchFamily="16" charset="0"/>
              <a:buChar char="•"/>
            </a:pPr>
            <a:endParaRPr lang="en-GB" b="0" dirty="0">
              <a:solidFill>
                <a:schemeClr val="tx1"/>
              </a:solidFill>
            </a:endParaRPr>
          </a:p>
          <a:p>
            <a:pPr algn="just">
              <a:buFont typeface="Times New Roman" pitchFamily="16" charset="0"/>
              <a:buChar char="•"/>
            </a:pPr>
            <a:endParaRPr lang="en-GB" b="0" dirty="0">
              <a:solidFill>
                <a:schemeClr val="tx1"/>
              </a:solidFill>
            </a:endParaRPr>
          </a:p>
          <a:p>
            <a:pPr algn="just">
              <a:buFont typeface="Times New Roman" pitchFamily="16" charset="0"/>
              <a:buChar char="•"/>
            </a:pPr>
            <a:endParaRPr lang="en-GB" b="0" dirty="0">
              <a:solidFill>
                <a:schemeClr val="tx1"/>
              </a:solidFill>
            </a:endParaRPr>
          </a:p>
          <a:p>
            <a:pPr marL="457200" lvl="1" indent="0" algn="just"/>
            <a:endParaRPr lang="en-US" b="0" i="1" dirty="0">
              <a:solidFill>
                <a:schemeClr val="tx1"/>
              </a:solidFill>
              <a:latin typeface="Cambria Math" panose="02040503050406030204" pitchFamily="18" charset="0"/>
            </a:endParaRPr>
          </a:p>
          <a:p>
            <a:pPr marL="457200" lvl="1" indent="0" algn="just"/>
            <a:endParaRPr lang="en-GB" b="0" dirty="0">
              <a:solidFill>
                <a:schemeClr val="tx1"/>
              </a:solidFill>
            </a:endParaRPr>
          </a:p>
          <a:p>
            <a:pPr marL="0" indent="0" algn="just"/>
            <a:r>
              <a:rPr lang="en-GB" dirty="0"/>
              <a:t> </a:t>
            </a:r>
          </a:p>
        </p:txBody>
      </p:sp>
      <mc:AlternateContent xmlns:mc="http://schemas.openxmlformats.org/markup-compatibility/2006" xmlns:a14="http://schemas.microsoft.com/office/drawing/2010/main">
        <mc:Choice Requires="a14">
          <p:graphicFrame>
            <p:nvGraphicFramePr>
              <p:cNvPr id="2" name="Table 1">
                <a:extLst>
                  <a:ext uri="{FF2B5EF4-FFF2-40B4-BE49-F238E27FC236}">
                    <a16:creationId xmlns:a16="http://schemas.microsoft.com/office/drawing/2014/main" id="{9A85C295-3DBF-4F46-904F-4B5CB5BD0C67}"/>
                  </a:ext>
                </a:extLst>
              </p:cNvPr>
              <p:cNvGraphicFramePr>
                <a:graphicFrameLocks noGrp="1"/>
              </p:cNvGraphicFramePr>
              <p:nvPr>
                <p:extLst>
                  <p:ext uri="{D42A27DB-BD31-4B8C-83A1-F6EECF244321}">
                    <p14:modId xmlns:p14="http://schemas.microsoft.com/office/powerpoint/2010/main" val="2946638891"/>
                  </p:ext>
                </p:extLst>
              </p:nvPr>
            </p:nvGraphicFramePr>
            <p:xfrm>
              <a:off x="769938" y="2420888"/>
              <a:ext cx="7772400" cy="2291080"/>
            </p:xfrm>
            <a:graphic>
              <a:graphicData uri="http://schemas.openxmlformats.org/drawingml/2006/table">
                <a:tbl>
                  <a:tblPr firstRow="1" bandRow="1">
                    <a:tableStyleId>{5C22544A-7EE6-4342-B048-85BDC9FD1C3A}</a:tableStyleId>
                  </a:tblPr>
                  <a:tblGrid>
                    <a:gridCol w="2862622">
                      <a:extLst>
                        <a:ext uri="{9D8B030D-6E8A-4147-A177-3AD203B41FA5}">
                          <a16:colId xmlns:a16="http://schemas.microsoft.com/office/drawing/2014/main" val="3412906757"/>
                        </a:ext>
                      </a:extLst>
                    </a:gridCol>
                    <a:gridCol w="1309274">
                      <a:extLst>
                        <a:ext uri="{9D8B030D-6E8A-4147-A177-3AD203B41FA5}">
                          <a16:colId xmlns:a16="http://schemas.microsoft.com/office/drawing/2014/main" val="3747649841"/>
                        </a:ext>
                      </a:extLst>
                    </a:gridCol>
                    <a:gridCol w="3600504">
                      <a:extLst>
                        <a:ext uri="{9D8B030D-6E8A-4147-A177-3AD203B41FA5}">
                          <a16:colId xmlns:a16="http://schemas.microsoft.com/office/drawing/2014/main" val="1505014526"/>
                        </a:ext>
                      </a:extLst>
                    </a:gridCol>
                  </a:tblGrid>
                  <a:tr h="370840">
                    <a:tc>
                      <a:txBody>
                        <a:bodyPr/>
                        <a:lstStyle/>
                        <a:p>
                          <a:pPr algn="ctr"/>
                          <a:r>
                            <a:rPr lang="en-US" b="1" dirty="0"/>
                            <a:t>Name</a:t>
                          </a:r>
                        </a:p>
                      </a:txBody>
                      <a:tcPr/>
                    </a:tc>
                    <a:tc>
                      <a:txBody>
                        <a:bodyPr/>
                        <a:lstStyle/>
                        <a:p>
                          <a:pPr algn="ctr"/>
                          <a:r>
                            <a:rPr lang="en-US" b="1" dirty="0"/>
                            <a:t>Acronym</a:t>
                          </a:r>
                        </a:p>
                      </a:txBody>
                      <a:tcPr/>
                    </a:tc>
                    <a:tc>
                      <a:txBody>
                        <a:bodyPr/>
                        <a:lstStyle/>
                        <a:p>
                          <a:pPr algn="ctr"/>
                          <a:r>
                            <a:rPr lang="en-US" b="1" dirty="0"/>
                            <a:t>Formula</a:t>
                          </a:r>
                        </a:p>
                      </a:txBody>
                      <a:tcPr/>
                    </a:tc>
                    <a:extLst>
                      <a:ext uri="{0D108BD9-81ED-4DB2-BD59-A6C34878D82A}">
                        <a16:rowId xmlns:a16="http://schemas.microsoft.com/office/drawing/2014/main" val="2337628205"/>
                      </a:ext>
                    </a:extLst>
                  </a:tr>
                  <a:tr h="370840">
                    <a:tc>
                      <a:txBody>
                        <a:bodyPr/>
                        <a:lstStyle/>
                        <a:p>
                          <a:pPr algn="ctr"/>
                          <a:r>
                            <a:rPr lang="en-US" dirty="0"/>
                            <a:t>Capacity Effective SINR Metric</a:t>
                          </a:r>
                        </a:p>
                      </a:txBody>
                      <a:tcPr/>
                    </a:tc>
                    <a:tc>
                      <a:txBody>
                        <a:bodyPr/>
                        <a:lstStyle/>
                        <a:p>
                          <a:pPr algn="ctr"/>
                          <a:r>
                            <a:rPr lang="en-US" dirty="0"/>
                            <a:t>CESM</a:t>
                          </a:r>
                        </a:p>
                      </a:txBody>
                      <a:tcPr/>
                    </a:tc>
                    <a:tc>
                      <a:txBody>
                        <a:bodyPr/>
                        <a:lstStyle/>
                        <a:p>
                          <a:pPr algn="ct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I</m:t>
                                </m:r>
                                <m:d>
                                  <m:dPr>
                                    <m:ctrlPr>
                                      <a:rPr lang="en-US" b="0" i="1" smtClean="0">
                                        <a:latin typeface="Cambria Math" panose="02040503050406030204" pitchFamily="18" charset="0"/>
                                      </a:rPr>
                                    </m:ctrlPr>
                                  </m:dPr>
                                  <m:e>
                                    <m:r>
                                      <m:rPr>
                                        <m:sty m:val="p"/>
                                      </m:rPr>
                                      <a:rPr lang="el-GR" b="0" i="1" smtClean="0">
                                        <a:latin typeface="Cambria Math" panose="02040503050406030204" pitchFamily="18" charset="0"/>
                                        <a:ea typeface="Cambria Math" panose="02040503050406030204" pitchFamily="18" charset="0"/>
                                      </a:rPr>
                                      <m:t>γ</m:t>
                                    </m:r>
                                  </m:e>
                                </m:d>
                                <m:r>
                                  <a:rPr lang="en-US" b="0" i="0" smtClean="0">
                                    <a:latin typeface="Cambria Math" panose="02040503050406030204" pitchFamily="18" charset="0"/>
                                  </a:rPr>
                                  <m:t>=</m:t>
                                </m:r>
                                <m:func>
                                  <m:funcPr>
                                    <m:ctrlPr>
                                      <a:rPr lang="en-US" b="0" i="1" smtClean="0">
                                        <a:latin typeface="Cambria Math" panose="02040503050406030204" pitchFamily="18" charset="0"/>
                                      </a:rPr>
                                    </m:ctrlPr>
                                  </m:funcPr>
                                  <m:fName>
                                    <m:sSub>
                                      <m:sSubPr>
                                        <m:ctrlPr>
                                          <a:rPr lang="en-US" b="0" i="1" smtClean="0">
                                            <a:latin typeface="Cambria Math" panose="02040503050406030204" pitchFamily="18" charset="0"/>
                                          </a:rPr>
                                        </m:ctrlPr>
                                      </m:sSubPr>
                                      <m:e>
                                        <m:r>
                                          <m:rPr>
                                            <m:sty m:val="p"/>
                                          </m:rPr>
                                          <a:rPr lang="en-US" b="0" i="0" smtClean="0">
                                            <a:latin typeface="Cambria Math" panose="02040503050406030204" pitchFamily="18" charset="0"/>
                                          </a:rPr>
                                          <m:t>log</m:t>
                                        </m:r>
                                      </m:e>
                                      <m:sub>
                                        <m:r>
                                          <a:rPr lang="en-US" b="0" i="1" smtClean="0">
                                            <a:latin typeface="Cambria Math" panose="02040503050406030204" pitchFamily="18" charset="0"/>
                                          </a:rPr>
                                          <m:t>2</m:t>
                                        </m:r>
                                      </m:sub>
                                    </m:sSub>
                                  </m:fName>
                                  <m:e>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ea typeface="Cambria Math" panose="02040503050406030204" pitchFamily="18" charset="0"/>
                                          </a:rPr>
                                          <m:t>𝛾</m:t>
                                        </m:r>
                                      </m:e>
                                    </m:d>
                                  </m:e>
                                </m:func>
                              </m:oMath>
                            </m:oMathPara>
                          </a14:m>
                          <a:endParaRPr lang="en-US" i="0" dirty="0"/>
                        </a:p>
                      </a:txBody>
                      <a:tcPr/>
                    </a:tc>
                    <a:extLst>
                      <a:ext uri="{0D108BD9-81ED-4DB2-BD59-A6C34878D82A}">
                        <a16:rowId xmlns:a16="http://schemas.microsoft.com/office/drawing/2014/main" val="4243530806"/>
                      </a:ext>
                    </a:extLst>
                  </a:tr>
                  <a:tr h="370840">
                    <a:tc>
                      <a:txBody>
                        <a:bodyPr/>
                        <a:lstStyle/>
                        <a:p>
                          <a:pPr algn="ctr"/>
                          <a:r>
                            <a:rPr lang="en-US" dirty="0"/>
                            <a:t>Exponential Effective SINR Metric </a:t>
                          </a:r>
                        </a:p>
                      </a:txBody>
                      <a:tcPr/>
                    </a:tc>
                    <a:tc>
                      <a:txBody>
                        <a:bodyPr/>
                        <a:lstStyle/>
                        <a:p>
                          <a:pPr algn="ctr"/>
                          <a:r>
                            <a:rPr lang="en-US" dirty="0"/>
                            <a:t>EESM</a:t>
                          </a:r>
                        </a:p>
                      </a:txBody>
                      <a:tcPr/>
                    </a:tc>
                    <a:tc>
                      <a:txBody>
                        <a:bodyPr/>
                        <a:lstStyle/>
                        <a:p>
                          <a:pPr algn="ct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I</m:t>
                                </m:r>
                                <m:d>
                                  <m:dPr>
                                    <m:ctrlPr>
                                      <a:rPr lang="en-US" b="0" i="1" smtClean="0">
                                        <a:latin typeface="Cambria Math" panose="02040503050406030204" pitchFamily="18" charset="0"/>
                                      </a:rPr>
                                    </m:ctrlPr>
                                  </m:dPr>
                                  <m:e>
                                    <m:r>
                                      <m:rPr>
                                        <m:sty m:val="p"/>
                                      </m:rPr>
                                      <a:rPr lang="el-GR" b="0" i="1" smtClean="0">
                                        <a:latin typeface="Cambria Math" panose="02040503050406030204" pitchFamily="18" charset="0"/>
                                        <a:ea typeface="Cambria Math" panose="02040503050406030204" pitchFamily="18" charset="0"/>
                                      </a:rPr>
                                      <m:t>γ</m:t>
                                    </m:r>
                                  </m:e>
                                </m:d>
                                <m:r>
                                  <a:rPr lang="en-US" b="0" i="0" smtClean="0">
                                    <a:latin typeface="Cambria Math" panose="02040503050406030204" pitchFamily="18" charset="0"/>
                                  </a:rPr>
                                  <m:t>=</m:t>
                                </m:r>
                                <m:sSup>
                                  <m:sSupPr>
                                    <m:ctrlPr>
                                      <a:rPr lang="en-US" b="0" i="1" smtClean="0">
                                        <a:latin typeface="Cambria Math" panose="02040503050406030204" pitchFamily="18" charset="0"/>
                                      </a:rPr>
                                    </m:ctrlPr>
                                  </m:sSupPr>
                                  <m:e>
                                    <m:r>
                                      <m:rPr>
                                        <m:sty m:val="p"/>
                                      </m:rPr>
                                      <a:rPr lang="en-US" b="0" i="0" smtClean="0">
                                        <a:latin typeface="Cambria Math" panose="02040503050406030204" pitchFamily="18" charset="0"/>
                                      </a:rPr>
                                      <m:t>e</m:t>
                                    </m:r>
                                  </m:e>
                                  <m:sup>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𝛾</m:t>
                                    </m:r>
                                  </m:sup>
                                </m:sSup>
                              </m:oMath>
                            </m:oMathPara>
                          </a14:m>
                          <a:endParaRPr lang="en-US" dirty="0"/>
                        </a:p>
                      </a:txBody>
                      <a:tcPr/>
                    </a:tc>
                    <a:extLst>
                      <a:ext uri="{0D108BD9-81ED-4DB2-BD59-A6C34878D82A}">
                        <a16:rowId xmlns:a16="http://schemas.microsoft.com/office/drawing/2014/main" val="2492566740"/>
                      </a:ext>
                    </a:extLst>
                  </a:tr>
                  <a:tr h="370840">
                    <a:tc>
                      <a:txBody>
                        <a:bodyPr/>
                        <a:lstStyle/>
                        <a:p>
                          <a:pPr algn="ctr"/>
                          <a:r>
                            <a:rPr lang="en-US" dirty="0"/>
                            <a:t>Mutual Information Effective SINR Metric</a:t>
                          </a:r>
                        </a:p>
                      </a:txBody>
                      <a:tcPr/>
                    </a:tc>
                    <a:tc>
                      <a:txBody>
                        <a:bodyPr/>
                        <a:lstStyle/>
                        <a:p>
                          <a:pPr algn="ctr"/>
                          <a:r>
                            <a:rPr lang="en-US" dirty="0"/>
                            <a:t>MIESM</a:t>
                          </a:r>
                        </a:p>
                      </a:txBody>
                      <a:tcPr/>
                    </a:tc>
                    <a:tc>
                      <a:txBody>
                        <a:bodyPr/>
                        <a:lstStyle/>
                        <a:p>
                          <a:pPr algn="ct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I</m:t>
                                </m:r>
                                <m:d>
                                  <m:dPr>
                                    <m:ctrlPr>
                                      <a:rPr lang="en-US" b="0" i="1" smtClean="0">
                                        <a:latin typeface="Cambria Math" panose="02040503050406030204" pitchFamily="18" charset="0"/>
                                      </a:rPr>
                                    </m:ctrlPr>
                                  </m:dPr>
                                  <m:e>
                                    <m:r>
                                      <m:rPr>
                                        <m:sty m:val="p"/>
                                      </m:rPr>
                                      <a:rPr lang="el-GR" b="0" i="1" smtClean="0">
                                        <a:latin typeface="Cambria Math" panose="02040503050406030204" pitchFamily="18" charset="0"/>
                                        <a:ea typeface="Cambria Math" panose="02040503050406030204" pitchFamily="18" charset="0"/>
                                      </a:rPr>
                                      <m:t>γ</m:t>
                                    </m:r>
                                  </m:e>
                                </m:d>
                                <m:r>
                                  <a:rPr lang="en-US" b="0" i="0"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𝕀</m:t>
                                    </m:r>
                                  </m:e>
                                  <m:sub>
                                    <m:r>
                                      <a:rPr lang="en-US" b="0" i="1" smtClean="0">
                                        <a:latin typeface="Cambria Math" panose="02040503050406030204" pitchFamily="18" charset="0"/>
                                      </a:rPr>
                                      <m:t>𝑚</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𝛾</m:t>
                                </m:r>
                                <m:r>
                                  <a:rPr lang="en-US" b="0" i="1" smtClean="0">
                                    <a:latin typeface="Cambria Math" panose="02040503050406030204" pitchFamily="18" charset="0"/>
                                  </a:rPr>
                                  <m:t>)</m:t>
                                </m:r>
                              </m:oMath>
                            </m:oMathPara>
                          </a14:m>
                          <a:endParaRPr lang="en-US" dirty="0"/>
                        </a:p>
                      </a:txBody>
                      <a:tcPr/>
                    </a:tc>
                    <a:extLst>
                      <a:ext uri="{0D108BD9-81ED-4DB2-BD59-A6C34878D82A}">
                        <a16:rowId xmlns:a16="http://schemas.microsoft.com/office/drawing/2014/main" val="3171812702"/>
                      </a:ext>
                    </a:extLst>
                  </a:tr>
                </a:tbl>
              </a:graphicData>
            </a:graphic>
          </p:graphicFrame>
        </mc:Choice>
        <mc:Fallback xmlns="">
          <p:graphicFrame>
            <p:nvGraphicFramePr>
              <p:cNvPr id="2" name="Table 1">
                <a:extLst>
                  <a:ext uri="{FF2B5EF4-FFF2-40B4-BE49-F238E27FC236}">
                    <a16:creationId xmlns:a16="http://schemas.microsoft.com/office/drawing/2014/main" id="{9A85C295-3DBF-4F46-904F-4B5CB5BD0C67}"/>
                  </a:ext>
                </a:extLst>
              </p:cNvPr>
              <p:cNvGraphicFramePr>
                <a:graphicFrameLocks noGrp="1"/>
              </p:cNvGraphicFramePr>
              <p:nvPr>
                <p:extLst>
                  <p:ext uri="{D42A27DB-BD31-4B8C-83A1-F6EECF244321}">
                    <p14:modId xmlns:p14="http://schemas.microsoft.com/office/powerpoint/2010/main" val="2946638891"/>
                  </p:ext>
                </p:extLst>
              </p:nvPr>
            </p:nvGraphicFramePr>
            <p:xfrm>
              <a:off x="769938" y="2420888"/>
              <a:ext cx="7772400" cy="2291080"/>
            </p:xfrm>
            <a:graphic>
              <a:graphicData uri="http://schemas.openxmlformats.org/drawingml/2006/table">
                <a:tbl>
                  <a:tblPr firstRow="1" bandRow="1">
                    <a:tableStyleId>{5C22544A-7EE6-4342-B048-85BDC9FD1C3A}</a:tableStyleId>
                  </a:tblPr>
                  <a:tblGrid>
                    <a:gridCol w="2862622">
                      <a:extLst>
                        <a:ext uri="{9D8B030D-6E8A-4147-A177-3AD203B41FA5}">
                          <a16:colId xmlns:a16="http://schemas.microsoft.com/office/drawing/2014/main" val="3412906757"/>
                        </a:ext>
                      </a:extLst>
                    </a:gridCol>
                    <a:gridCol w="1309274">
                      <a:extLst>
                        <a:ext uri="{9D8B030D-6E8A-4147-A177-3AD203B41FA5}">
                          <a16:colId xmlns:a16="http://schemas.microsoft.com/office/drawing/2014/main" val="3747649841"/>
                        </a:ext>
                      </a:extLst>
                    </a:gridCol>
                    <a:gridCol w="3600504">
                      <a:extLst>
                        <a:ext uri="{9D8B030D-6E8A-4147-A177-3AD203B41FA5}">
                          <a16:colId xmlns:a16="http://schemas.microsoft.com/office/drawing/2014/main" val="1505014526"/>
                        </a:ext>
                      </a:extLst>
                    </a:gridCol>
                  </a:tblGrid>
                  <a:tr h="370840">
                    <a:tc>
                      <a:txBody>
                        <a:bodyPr/>
                        <a:lstStyle/>
                        <a:p>
                          <a:pPr algn="ctr"/>
                          <a:r>
                            <a:rPr lang="en-US" b="1" dirty="0"/>
                            <a:t>Name</a:t>
                          </a:r>
                        </a:p>
                      </a:txBody>
                      <a:tcPr/>
                    </a:tc>
                    <a:tc>
                      <a:txBody>
                        <a:bodyPr/>
                        <a:lstStyle/>
                        <a:p>
                          <a:pPr algn="ctr"/>
                          <a:r>
                            <a:rPr lang="en-US" b="1" dirty="0"/>
                            <a:t>Acronym</a:t>
                          </a:r>
                        </a:p>
                      </a:txBody>
                      <a:tcPr/>
                    </a:tc>
                    <a:tc>
                      <a:txBody>
                        <a:bodyPr/>
                        <a:lstStyle/>
                        <a:p>
                          <a:pPr algn="ctr"/>
                          <a:r>
                            <a:rPr lang="en-US" b="1" dirty="0"/>
                            <a:t>Formula</a:t>
                          </a:r>
                        </a:p>
                      </a:txBody>
                      <a:tcPr/>
                    </a:tc>
                    <a:extLst>
                      <a:ext uri="{0D108BD9-81ED-4DB2-BD59-A6C34878D82A}">
                        <a16:rowId xmlns:a16="http://schemas.microsoft.com/office/drawing/2014/main" val="2337628205"/>
                      </a:ext>
                    </a:extLst>
                  </a:tr>
                  <a:tr h="640080">
                    <a:tc>
                      <a:txBody>
                        <a:bodyPr/>
                        <a:lstStyle/>
                        <a:p>
                          <a:pPr algn="ctr"/>
                          <a:r>
                            <a:rPr lang="en-US" dirty="0"/>
                            <a:t>Capacity Effective SINR Metric</a:t>
                          </a:r>
                        </a:p>
                      </a:txBody>
                      <a:tcPr/>
                    </a:tc>
                    <a:tc>
                      <a:txBody>
                        <a:bodyPr/>
                        <a:lstStyle/>
                        <a:p>
                          <a:pPr algn="ctr"/>
                          <a:r>
                            <a:rPr lang="en-US" dirty="0"/>
                            <a:t>CESM</a:t>
                          </a:r>
                        </a:p>
                      </a:txBody>
                      <a:tcPr/>
                    </a:tc>
                    <a:tc>
                      <a:txBody>
                        <a:bodyPr/>
                        <a:lstStyle/>
                        <a:p>
                          <a:endParaRPr lang="en-US"/>
                        </a:p>
                      </a:txBody>
                      <a:tcPr>
                        <a:blipFill>
                          <a:blip r:embed="rId3"/>
                          <a:stretch>
                            <a:fillRect l="-116074" t="-62857" r="-677" b="-215238"/>
                          </a:stretch>
                        </a:blipFill>
                      </a:tcPr>
                    </a:tc>
                    <a:extLst>
                      <a:ext uri="{0D108BD9-81ED-4DB2-BD59-A6C34878D82A}">
                        <a16:rowId xmlns:a16="http://schemas.microsoft.com/office/drawing/2014/main" val="4243530806"/>
                      </a:ext>
                    </a:extLst>
                  </a:tr>
                  <a:tr h="640080">
                    <a:tc>
                      <a:txBody>
                        <a:bodyPr/>
                        <a:lstStyle/>
                        <a:p>
                          <a:pPr algn="ctr"/>
                          <a:r>
                            <a:rPr lang="en-US" dirty="0"/>
                            <a:t>Exponential Effective SINR Metric </a:t>
                          </a:r>
                        </a:p>
                      </a:txBody>
                      <a:tcPr/>
                    </a:tc>
                    <a:tc>
                      <a:txBody>
                        <a:bodyPr/>
                        <a:lstStyle/>
                        <a:p>
                          <a:pPr algn="ctr"/>
                          <a:r>
                            <a:rPr lang="en-US" dirty="0"/>
                            <a:t>EESM</a:t>
                          </a:r>
                        </a:p>
                      </a:txBody>
                      <a:tcPr/>
                    </a:tc>
                    <a:tc>
                      <a:txBody>
                        <a:bodyPr/>
                        <a:lstStyle/>
                        <a:p>
                          <a:endParaRPr lang="en-US"/>
                        </a:p>
                      </a:txBody>
                      <a:tcPr>
                        <a:blipFill>
                          <a:blip r:embed="rId3"/>
                          <a:stretch>
                            <a:fillRect l="-116074" t="-162857" r="-677" b="-115238"/>
                          </a:stretch>
                        </a:blipFill>
                      </a:tcPr>
                    </a:tc>
                    <a:extLst>
                      <a:ext uri="{0D108BD9-81ED-4DB2-BD59-A6C34878D82A}">
                        <a16:rowId xmlns:a16="http://schemas.microsoft.com/office/drawing/2014/main" val="2492566740"/>
                      </a:ext>
                    </a:extLst>
                  </a:tr>
                  <a:tr h="640080">
                    <a:tc>
                      <a:txBody>
                        <a:bodyPr/>
                        <a:lstStyle/>
                        <a:p>
                          <a:pPr algn="ctr"/>
                          <a:r>
                            <a:rPr lang="en-US" dirty="0"/>
                            <a:t>Mutual Information Effective SINR Metric</a:t>
                          </a:r>
                        </a:p>
                      </a:txBody>
                      <a:tcPr/>
                    </a:tc>
                    <a:tc>
                      <a:txBody>
                        <a:bodyPr/>
                        <a:lstStyle/>
                        <a:p>
                          <a:pPr algn="ctr"/>
                          <a:r>
                            <a:rPr lang="en-US" dirty="0"/>
                            <a:t>MIESM</a:t>
                          </a:r>
                        </a:p>
                      </a:txBody>
                      <a:tcPr/>
                    </a:tc>
                    <a:tc>
                      <a:txBody>
                        <a:bodyPr/>
                        <a:lstStyle/>
                        <a:p>
                          <a:endParaRPr lang="en-US"/>
                        </a:p>
                      </a:txBody>
                      <a:tcPr>
                        <a:blipFill>
                          <a:blip r:embed="rId3"/>
                          <a:stretch>
                            <a:fillRect l="-116074" t="-262857" r="-677" b="-15238"/>
                          </a:stretch>
                        </a:blipFill>
                      </a:tcPr>
                    </a:tc>
                    <a:extLst>
                      <a:ext uri="{0D108BD9-81ED-4DB2-BD59-A6C34878D82A}">
                        <a16:rowId xmlns:a16="http://schemas.microsoft.com/office/drawing/2014/main" val="3171812702"/>
                      </a:ext>
                    </a:extLst>
                  </a:tr>
                </a:tbl>
              </a:graphicData>
            </a:graphic>
          </p:graphicFrame>
        </mc:Fallback>
      </mc:AlternateContent>
    </p:spTree>
    <p:extLst>
      <p:ext uri="{BB962C8B-B14F-4D97-AF65-F5344CB8AC3E}">
        <p14:creationId xmlns:p14="http://schemas.microsoft.com/office/powerpoint/2010/main" val="3710050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3190</TotalTime>
  <Words>1438</Words>
  <Application>Microsoft Office PowerPoint</Application>
  <PresentationFormat>On-screen Show (4:3)</PresentationFormat>
  <Paragraphs>300</Paragraphs>
  <Slides>14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MS Gothic</vt:lpstr>
      <vt:lpstr>Arial</vt:lpstr>
      <vt:lpstr>Arial Unicode MS</vt:lpstr>
      <vt:lpstr>Cambria Math</vt:lpstr>
      <vt:lpstr>Times New Roman</vt:lpstr>
      <vt:lpstr>Office Theme</vt:lpstr>
      <vt:lpstr>Document</vt:lpstr>
      <vt:lpstr>Link Performance Models for System Level Simulations in LC</vt:lpstr>
      <vt:lpstr>Abstract</vt:lpstr>
      <vt:lpstr>Outline</vt:lpstr>
      <vt:lpstr>Introduction (1)</vt:lpstr>
      <vt:lpstr>Introduction (2)</vt:lpstr>
      <vt:lpstr>A Generic System Level Simulator</vt:lpstr>
      <vt:lpstr>A Generic Link Level Simulator</vt:lpstr>
      <vt:lpstr>Calculation of the Effective 〖 SINR〗_eff</vt:lpstr>
      <vt:lpstr>Model Functions</vt:lpstr>
      <vt:lpstr>An Approach for using the CESM method in LC</vt:lpstr>
      <vt:lpstr>An Approach for using the MIESM method in LC</vt:lpstr>
      <vt:lpstr>Why the EESM Approach is Directly Applicable to LC</vt:lpstr>
      <vt:lpstr>Conclusions</vt:lpstr>
      <vt:lpstr>References</vt:lpstr>
    </vt:vector>
  </TitlesOfParts>
  <Company>Ericsson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the Co-Existence of 802.11bb with the Family of  802.11 Standards</dc:title>
  <dc:creator>athanasios.stavridis@ericsson.com;leif.r.wilhelmsson@ericsson.com</dc:creator>
  <cp:lastModifiedBy>Athanasios Stavridis</cp:lastModifiedBy>
  <cp:revision>455</cp:revision>
  <cp:lastPrinted>1601-01-01T00:00:00Z</cp:lastPrinted>
  <dcterms:created xsi:type="dcterms:W3CDTF">2018-09-03T10:40:09Z</dcterms:created>
  <dcterms:modified xsi:type="dcterms:W3CDTF">2019-07-16T22:27:08Z</dcterms:modified>
</cp:coreProperties>
</file>