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57" r:id="rId1"/>
  </p:sldMasterIdLst>
  <p:notesMasterIdLst>
    <p:notesMasterId r:id="rId13"/>
  </p:notesMasterIdLst>
  <p:handoutMasterIdLst>
    <p:handoutMasterId r:id="rId14"/>
  </p:handoutMasterIdLst>
  <p:sldIdLst>
    <p:sldId id="256" r:id="rId2"/>
    <p:sldId id="257" r:id="rId3"/>
    <p:sldId id="336" r:id="rId4"/>
    <p:sldId id="337" r:id="rId5"/>
    <p:sldId id="338" r:id="rId6"/>
    <p:sldId id="339" r:id="rId7"/>
    <p:sldId id="340" r:id="rId8"/>
    <p:sldId id="341" r:id="rId9"/>
    <p:sldId id="342" r:id="rId10"/>
    <p:sldId id="343" r:id="rId11"/>
    <p:sldId id="335" r:id="rId12"/>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9" autoAdjust="0"/>
  </p:normalViewPr>
  <p:slideViewPr>
    <p:cSldViewPr>
      <p:cViewPr varScale="1">
        <p:scale>
          <a:sx n="134" d="100"/>
          <a:sy n="134" d="100"/>
        </p:scale>
        <p:origin x="138" y="31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107" d="100"/>
          <a:sy n="107" d="100"/>
        </p:scale>
        <p:origin x="3942" y="2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7/11/2019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July2019</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Thomas Derham, Broadcom</a:t>
            </a:r>
            <a:endParaRPr lang="en-US" dirty="0"/>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19/1215r0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r>
              <a:rPr lang="en-US" sz="2800" dirty="0" smtClean="0"/>
              <a:t>3GPP WLAN integration in 5G System – Release 17</a:t>
            </a:r>
            <a:endParaRPr lang="en-US" sz="1600" dirty="0"/>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2019-07-</a:t>
            </a:r>
            <a:r>
              <a:rPr lang="en-US" sz="2000" b="0" dirty="0" smtClean="0"/>
              <a:t>15</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Jul</a:t>
            </a:r>
            <a:r>
              <a:rPr lang="en-US" sz="1800" b="1" dirty="0" smtClean="0">
                <a:solidFill>
                  <a:srgbClr val="000000"/>
                </a:solidFill>
                <a:latin typeface="Times New Roman"/>
                <a:ea typeface="Times New Roman"/>
                <a:cs typeface="Times New Roman"/>
                <a:sym typeface="Times New Roman"/>
              </a:rPr>
              <a:t>y 2019</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472916383"/>
              </p:ext>
            </p:extLst>
          </p:nvPr>
        </p:nvGraphicFramePr>
        <p:xfrm>
          <a:off x="763588" y="2840038"/>
          <a:ext cx="10137775" cy="2478087"/>
        </p:xfrm>
        <a:graphic>
          <a:graphicData uri="http://schemas.openxmlformats.org/presentationml/2006/ole">
            <mc:AlternateContent xmlns:mc="http://schemas.openxmlformats.org/markup-compatibility/2006">
              <mc:Choice xmlns:v="urn:schemas-microsoft-com:vml" Requires="v">
                <p:oleObj spid="_x0000_s1602" name="Document" r:id="rId4" imgW="10490941" imgH="2569038" progId="Word.Document.8">
                  <p:embed/>
                </p:oleObj>
              </mc:Choice>
              <mc:Fallback>
                <p:oleObj name="Document" r:id="rId4" imgW="10490941" imgH="2569038" progId="Word.Document.8">
                  <p:embed/>
                  <p:pic>
                    <p:nvPicPr>
                      <p:cNvPr id="0" name="Object 3"/>
                      <p:cNvPicPr>
                        <a:picLocks noChangeAspect="1" noChangeArrowheads="1"/>
                      </p:cNvPicPr>
                      <p:nvPr/>
                    </p:nvPicPr>
                    <p:blipFill>
                      <a:blip r:embed="rId5"/>
                      <a:srcRect/>
                      <a:stretch>
                        <a:fillRect/>
                      </a:stretch>
                    </p:blipFill>
                    <p:spPr bwMode="auto">
                      <a:xfrm>
                        <a:off x="763588" y="2840038"/>
                        <a:ext cx="10137775" cy="247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idx="11"/>
          </p:nvPr>
        </p:nvSpPr>
        <p:spPr/>
        <p:txBody>
          <a:bodyPr/>
          <a:lstStyle/>
          <a:p>
            <a:r>
              <a:rPr lang="en-US" dirty="0" smtClean="0"/>
              <a:t>Thomas Derham, Broadcom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17:</a:t>
            </a:r>
            <a:br>
              <a:rPr lang="en-US" dirty="0" smtClean="0"/>
            </a:br>
            <a:r>
              <a:rPr lang="en-US" dirty="0" smtClean="0"/>
              <a:t>Further Integration of Managed WLAN in 5G System</a:t>
            </a:r>
            <a:endParaRPr lang="en-US" dirty="0"/>
          </a:p>
        </p:txBody>
      </p:sp>
      <p:sp>
        <p:nvSpPr>
          <p:cNvPr id="3" name="Text Placeholder 2"/>
          <p:cNvSpPr>
            <a:spLocks noGrp="1"/>
          </p:cNvSpPr>
          <p:nvPr>
            <p:ph type="body" idx="1"/>
          </p:nvPr>
        </p:nvSpPr>
        <p:spPr>
          <a:xfrm>
            <a:off x="914400" y="1677987"/>
            <a:ext cx="10972799" cy="4113213"/>
          </a:xfrm>
        </p:spPr>
        <p:txBody>
          <a:bodyPr/>
          <a:lstStyle/>
          <a:p>
            <a:pPr marL="0" indent="0"/>
            <a:r>
              <a:rPr lang="en-US" sz="2000" u="sng" dirty="0"/>
              <a:t>Access Traffic Steering, Switch and Split support in 5G System (ATSSS):</a:t>
            </a:r>
            <a:endParaRPr lang="en-US" sz="2000" dirty="0"/>
          </a:p>
          <a:p>
            <a:r>
              <a:rPr lang="en-US" sz="2000" dirty="0"/>
              <a:t>Objectives:</a:t>
            </a:r>
          </a:p>
          <a:p>
            <a:pPr hangingPunct="0">
              <a:buFont typeface="Arial" panose="020B0604020202020204" pitchFamily="34" charset="0"/>
              <a:buChar char="•"/>
            </a:pPr>
            <a:r>
              <a:rPr lang="en-US" sz="1400" b="0" dirty="0"/>
              <a:t>Whether and how to support </a:t>
            </a:r>
            <a:r>
              <a:rPr lang="x-none" sz="1400" b="0" dirty="0"/>
              <a:t>ATSSS without a </a:t>
            </a:r>
            <a:r>
              <a:rPr lang="en-US" sz="1400" b="0" dirty="0"/>
              <a:t>multi-access </a:t>
            </a:r>
            <a:r>
              <a:rPr lang="x-none" sz="1400" b="0" dirty="0"/>
              <a:t>PDU session. </a:t>
            </a:r>
            <a:endParaRPr lang="en-US" sz="1400" b="0" dirty="0"/>
          </a:p>
          <a:p>
            <a:pPr hangingPunct="0">
              <a:buFont typeface="Arial" panose="020B0604020202020204" pitchFamily="34" charset="0"/>
              <a:buChar char="•"/>
            </a:pPr>
            <a:r>
              <a:rPr lang="en-US" sz="1400" b="0" dirty="0" smtClean="0"/>
              <a:t>Whether </a:t>
            </a:r>
            <a:r>
              <a:rPr lang="en-US" sz="1400" b="0" dirty="0"/>
              <a:t>and how to support traffic splitting for GBR traffic. </a:t>
            </a:r>
          </a:p>
          <a:p>
            <a:pPr hangingPunct="0">
              <a:buFont typeface="Arial" panose="020B0604020202020204" pitchFamily="34" charset="0"/>
              <a:buChar char="•"/>
            </a:pPr>
            <a:r>
              <a:rPr lang="en-US" sz="1400" b="0" dirty="0" smtClean="0"/>
              <a:t>Whether </a:t>
            </a:r>
            <a:r>
              <a:rPr lang="en-US" sz="1400" b="0" dirty="0"/>
              <a:t>and how to support additional steering mode(s</a:t>
            </a:r>
            <a:r>
              <a:rPr lang="en-US" sz="1400" b="0" dirty="0" smtClean="0"/>
              <a:t>) and method(s).</a:t>
            </a:r>
          </a:p>
          <a:p>
            <a:pPr hangingPunct="0">
              <a:buFont typeface="Arial" panose="020B0604020202020204" pitchFamily="34" charset="0"/>
              <a:buChar char="•"/>
            </a:pPr>
            <a:r>
              <a:rPr lang="x-none" sz="1400" b="0" dirty="0"/>
              <a:t>Whether and how a UE, under both 3GPP and non-3GPP coverage, can switch traffic from one access to another access based on various conditions, e.g. access quality conditions</a:t>
            </a:r>
            <a:r>
              <a:rPr lang="x-none" sz="1400" b="0" dirty="0" smtClean="0"/>
              <a:t>.</a:t>
            </a:r>
            <a:r>
              <a:rPr lang="x-none" sz="1400" b="0" dirty="0"/>
              <a:t> </a:t>
            </a:r>
            <a:endParaRPr lang="en-US" sz="1400" b="0" dirty="0" smtClean="0"/>
          </a:p>
          <a:p>
            <a:pPr hangingPunct="0">
              <a:buFont typeface="Arial" panose="020B0604020202020204" pitchFamily="34" charset="0"/>
              <a:buChar char="•"/>
            </a:pPr>
            <a:r>
              <a:rPr lang="x-none" sz="1400" b="0" dirty="0" smtClean="0"/>
              <a:t>Whether </a:t>
            </a:r>
            <a:r>
              <a:rPr lang="x-none" sz="1400" b="0" dirty="0"/>
              <a:t>and how to support further differentiation of 3GPP accesses within the ATSSS rules and to improve ATSSS rules with conditions related with access quality</a:t>
            </a:r>
            <a:r>
              <a:rPr lang="x-none" sz="1400" b="0" dirty="0" smtClean="0"/>
              <a:t>.</a:t>
            </a:r>
            <a:endParaRPr lang="en-US" sz="1400" b="0" dirty="0"/>
          </a:p>
          <a:p>
            <a:pPr hangingPunct="0">
              <a:buFont typeface="Arial" panose="020B0604020202020204" pitchFamily="34" charset="0"/>
              <a:buChar char="•"/>
            </a:pPr>
            <a:r>
              <a:rPr lang="en-US" sz="1400" b="0" dirty="0" smtClean="0"/>
              <a:t>Whether </a:t>
            </a:r>
            <a:r>
              <a:rPr lang="en-US" sz="1400" b="0" dirty="0"/>
              <a:t>additional measurements of the performance of both paths of a multi-access PDU session are needed to better support existing and newly defined steering modes and how such measurements may be </a:t>
            </a:r>
            <a:r>
              <a:rPr lang="en-US" sz="1400" b="0" dirty="0" smtClean="0"/>
              <a:t>performed and improved.</a:t>
            </a:r>
            <a:r>
              <a:rPr lang="x-none" sz="1400" b="0" dirty="0" smtClean="0"/>
              <a:t>   </a:t>
            </a:r>
            <a:endParaRPr lang="en-US" sz="1400" b="0" dirty="0"/>
          </a:p>
          <a:p>
            <a:pPr lvl="0" hangingPunct="0">
              <a:buFont typeface="Arial" panose="020B0604020202020204" pitchFamily="34" charset="0"/>
              <a:buChar char="•"/>
            </a:pPr>
            <a:r>
              <a:rPr lang="en-US" sz="1400" b="0" dirty="0" smtClean="0"/>
              <a:t>Whether </a:t>
            </a:r>
            <a:r>
              <a:rPr lang="en-US" sz="1400" b="0" dirty="0"/>
              <a:t>and how to support ATSSS for the roaming scenarios which are not supported in Rel-16.</a:t>
            </a:r>
          </a:p>
          <a:p>
            <a:pPr lvl="0" hangingPunct="0">
              <a:buFont typeface="Arial" panose="020B0604020202020204" pitchFamily="34" charset="0"/>
              <a:buChar char="•"/>
            </a:pPr>
            <a:r>
              <a:rPr lang="x-none" sz="1400" b="0" dirty="0" smtClean="0"/>
              <a:t>Whether </a:t>
            </a:r>
            <a:r>
              <a:rPr lang="x-none" sz="1400" b="0" dirty="0"/>
              <a:t>and how to support ATSSS for unstructured type PDU Session under the condition that no traffic filter applies within the PDU Session i.e. the traffic of the whole PDU Session is either sent over 3GPP access or sent over non-3GPP accesses</a:t>
            </a:r>
            <a:endParaRPr lang="en-US" sz="1400" b="0" dirty="0"/>
          </a:p>
          <a:p>
            <a:pPr lvl="0" hangingPunct="0">
              <a:buFont typeface="Arial" panose="020B0604020202020204" pitchFamily="34" charset="0"/>
              <a:buChar char="•"/>
            </a:pPr>
            <a:r>
              <a:rPr lang="x-none" sz="1400" b="0" dirty="0" smtClean="0"/>
              <a:t>Whether </a:t>
            </a:r>
            <a:r>
              <a:rPr lang="x-none" sz="1400" b="0" dirty="0"/>
              <a:t>and how to support multi-access PDU session with one access leg over EPC and the other access leg over non-3GPP access 5GS.</a:t>
            </a:r>
            <a:endParaRPr lang="en-US" sz="1400" b="0" dirty="0"/>
          </a:p>
          <a:p>
            <a:pPr lvl="0" hangingPunct="0">
              <a:buFont typeface="Arial" panose="020B0604020202020204" pitchFamily="34" charset="0"/>
              <a:buChar char="•"/>
            </a:pPr>
            <a:r>
              <a:rPr lang="x-none" sz="1400" b="0" dirty="0" smtClean="0"/>
              <a:t>Whether </a:t>
            </a:r>
            <a:r>
              <a:rPr lang="x-none" sz="1400" b="0" dirty="0"/>
              <a:t>and how to support ro</a:t>
            </a:r>
            <a:r>
              <a:rPr lang="en-US" sz="1400" b="0" dirty="0" err="1"/>
              <a:t>uting</a:t>
            </a:r>
            <a:r>
              <a:rPr lang="en-US" sz="1400" b="0" dirty="0"/>
              <a:t> traffic to a secondary PDU Session anchor (using a UPF acting as a UL-CL/Branching point) for multi-access PDU Sessions</a:t>
            </a:r>
          </a:p>
          <a:p>
            <a:endParaRPr lang="en-US" dirty="0"/>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10</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1689143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IEEE </a:t>
            </a:r>
            <a:r>
              <a:rPr lang="en-US" dirty="0" smtClean="0"/>
              <a:t>802.11 Actions</a:t>
            </a:r>
            <a:endParaRPr lang="en-US" dirty="0"/>
          </a:p>
        </p:txBody>
      </p:sp>
      <p:sp>
        <p:nvSpPr>
          <p:cNvPr id="3" name="Text Placeholder 2"/>
          <p:cNvSpPr>
            <a:spLocks noGrp="1"/>
          </p:cNvSpPr>
          <p:nvPr>
            <p:ph type="body" idx="1"/>
          </p:nvPr>
        </p:nvSpPr>
        <p:spPr>
          <a:xfrm>
            <a:off x="612776" y="1781970"/>
            <a:ext cx="10361084" cy="4113213"/>
          </a:xfrm>
        </p:spPr>
        <p:txBody>
          <a:bodyPr/>
          <a:lstStyle/>
          <a:p>
            <a:pPr marL="571500" indent="-342900">
              <a:buFont typeface="Arial" panose="020B0604020202020204" pitchFamily="34" charset="0"/>
              <a:buChar char="•"/>
            </a:pPr>
            <a:r>
              <a:rPr lang="en-US" b="0" dirty="0" smtClean="0"/>
              <a:t>It is proposed that IEEE 802.11 send an LS to 3GPP SA to:</a:t>
            </a:r>
          </a:p>
          <a:p>
            <a:pPr marL="1028700" lvl="1" indent="-342900">
              <a:buFont typeface="Arial" panose="020B0604020202020204" pitchFamily="34" charset="0"/>
              <a:buChar char="•"/>
            </a:pPr>
            <a:r>
              <a:rPr lang="en-US" dirty="0" smtClean="0"/>
              <a:t>Indicate its support</a:t>
            </a:r>
            <a:r>
              <a:rPr lang="en-US" b="0" dirty="0" smtClean="0"/>
              <a:t> for continuation </a:t>
            </a:r>
            <a:r>
              <a:rPr lang="en-US" b="0" dirty="0"/>
              <a:t>of the work of </a:t>
            </a:r>
            <a:r>
              <a:rPr lang="en-US" b="0" dirty="0" smtClean="0"/>
              <a:t>integrating WLAN </a:t>
            </a:r>
            <a:r>
              <a:rPr lang="en-US" b="0" dirty="0"/>
              <a:t>access as another RAT in the 5G </a:t>
            </a:r>
            <a:r>
              <a:rPr lang="en-US" b="0" dirty="0" smtClean="0"/>
              <a:t>System per the following study items:</a:t>
            </a:r>
          </a:p>
          <a:p>
            <a:pPr marL="1485900" lvl="2" indent="-342900">
              <a:buFont typeface="Arial" panose="020B0604020202020204" pitchFamily="34" charset="0"/>
              <a:buChar char="•"/>
            </a:pPr>
            <a:r>
              <a:rPr lang="en-GB" dirty="0" smtClean="0"/>
              <a:t>Study </a:t>
            </a:r>
            <a:r>
              <a:rPr lang="en-GB" dirty="0"/>
              <a:t>on enhancement of support for 5WWC (SP-190562</a:t>
            </a:r>
            <a:r>
              <a:rPr lang="en-GB" dirty="0" smtClean="0"/>
              <a:t>), </a:t>
            </a:r>
            <a:r>
              <a:rPr lang="en-GB" dirty="0"/>
              <a:t>and</a:t>
            </a:r>
          </a:p>
          <a:p>
            <a:pPr marL="1485900" lvl="2" indent="-342900">
              <a:buFont typeface="Arial" panose="020B0604020202020204" pitchFamily="34" charset="0"/>
              <a:buChar char="•"/>
            </a:pPr>
            <a:r>
              <a:rPr lang="en-GB" dirty="0"/>
              <a:t>Study Extended Access Traffic Steering, Switch and Splitting support in the 5G system architecture(SP-190558)</a:t>
            </a:r>
            <a:endParaRPr lang="en-US" dirty="0"/>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11</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389566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0744200" cy="4800600"/>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b="0" dirty="0" smtClean="0"/>
              <a:t>This contribution provides</a:t>
            </a:r>
          </a:p>
          <a:p>
            <a:pPr marL="800100" lvl="1" indent="-342900" algn="just">
              <a:spcBef>
                <a:spcPts val="0"/>
              </a:spcBef>
              <a:buSzPts val="2400"/>
              <a:buFont typeface="Arial"/>
              <a:buChar char="•"/>
            </a:pPr>
            <a:r>
              <a:rPr lang="en-US" b="0" dirty="0" smtClean="0"/>
              <a:t>(1) a status update on 3GPP Release 15 and 16 work in integrating WLAN access as another RAT in the 5G System architecture</a:t>
            </a:r>
          </a:p>
          <a:p>
            <a:pPr marL="800100" lvl="1" indent="-342900" algn="just">
              <a:spcBef>
                <a:spcPts val="0"/>
              </a:spcBef>
              <a:buSzPts val="2400"/>
              <a:buFont typeface="Arial"/>
              <a:buChar char="•"/>
            </a:pPr>
            <a:r>
              <a:rPr lang="en-US" b="0" dirty="0" smtClean="0"/>
              <a:t>(2) a description of the approved work to be continued in Release 17</a:t>
            </a:r>
          </a:p>
          <a:p>
            <a:pPr marL="800100" lvl="1" indent="-342900" algn="just">
              <a:spcBef>
                <a:spcPts val="0"/>
              </a:spcBef>
              <a:buSzPts val="2400"/>
              <a:buFont typeface="Arial"/>
              <a:buChar char="•"/>
            </a:pPr>
            <a:r>
              <a:rPr lang="en-US" dirty="0"/>
              <a:t>(</a:t>
            </a:r>
            <a:r>
              <a:rPr lang="en-US" b="0" dirty="0" smtClean="0"/>
              <a:t>3) a proposal for IEEE to indicate in indicating its support </a:t>
            </a:r>
            <a:r>
              <a:rPr lang="en-US" dirty="0"/>
              <a:t>to </a:t>
            </a:r>
            <a:r>
              <a:rPr lang="en-US" dirty="0" smtClean="0"/>
              <a:t>3GPP </a:t>
            </a:r>
            <a:r>
              <a:rPr lang="en-US" dirty="0"/>
              <a:t>SA for the continuation of </a:t>
            </a:r>
            <a:r>
              <a:rPr lang="en-US" b="0" dirty="0" smtClean="0"/>
              <a:t>this work.</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dirty="0" smtClean="0"/>
              <a:t>July 2019</a:t>
            </a:r>
            <a:endParaRPr lang="en-US" dirty="0"/>
          </a:p>
        </p:txBody>
      </p:sp>
      <p:sp>
        <p:nvSpPr>
          <p:cNvPr id="3" name="Footer Placeholder 2"/>
          <p:cNvSpPr>
            <a:spLocks noGrp="1"/>
          </p:cNvSpPr>
          <p:nvPr>
            <p:ph type="ftr" idx="11"/>
          </p:nvPr>
        </p:nvSpPr>
        <p:spPr/>
        <p:txBody>
          <a:bodyPr/>
          <a:lstStyle/>
          <a:p>
            <a:r>
              <a:rPr lang="en-US" dirty="0" smtClean="0"/>
              <a:t>Thomas Derham, Broadcom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a:t>
            </a:r>
            <a:r>
              <a:rPr lang="en-US" dirty="0" err="1" smtClean="0"/>
              <a:t>Rel</a:t>
            </a:r>
            <a:r>
              <a:rPr lang="en-US" dirty="0" smtClean="0"/>
              <a:t> 15 and 16 work</a:t>
            </a:r>
            <a:endParaRPr lang="en-US" dirty="0"/>
          </a:p>
        </p:txBody>
      </p:sp>
      <p:sp>
        <p:nvSpPr>
          <p:cNvPr id="3" name="Text Placeholder 2"/>
          <p:cNvSpPr>
            <a:spLocks noGrp="1"/>
          </p:cNvSpPr>
          <p:nvPr>
            <p:ph type="body" idx="1"/>
          </p:nvPr>
        </p:nvSpPr>
        <p:spPr>
          <a:xfrm>
            <a:off x="914401" y="1751014"/>
            <a:ext cx="10361084" cy="4113213"/>
          </a:xfrm>
        </p:spPr>
        <p:txBody>
          <a:bodyPr/>
          <a:lstStyle/>
          <a:p>
            <a:pPr marL="514350" indent="-285750">
              <a:buFont typeface="Arial" panose="020B0604020202020204" pitchFamily="34" charset="0"/>
              <a:buChar char="•"/>
            </a:pPr>
            <a:r>
              <a:rPr lang="en-US" sz="1800" b="0" dirty="0" smtClean="0"/>
              <a:t>WLAN </a:t>
            </a:r>
            <a:r>
              <a:rPr lang="en-US" sz="1800" b="0" dirty="0"/>
              <a:t>related work in 3GPP Release 15 and 16 allows terminal devices to use </a:t>
            </a:r>
            <a:r>
              <a:rPr lang="en-US" sz="1800" b="0" dirty="0" smtClean="0"/>
              <a:t>WLAN </a:t>
            </a:r>
            <a:r>
              <a:rPr lang="en-US" sz="1800" b="0" dirty="0"/>
              <a:t>as a primary access for 5G services. Both 5G capable device as well as non-5G capable devices are supported in accessing 5G services.</a:t>
            </a:r>
          </a:p>
          <a:p>
            <a:pPr marL="514350" indent="-285750">
              <a:buFont typeface="Arial" panose="020B0604020202020204" pitchFamily="34" charset="0"/>
              <a:buChar char="•"/>
            </a:pPr>
            <a:r>
              <a:rPr lang="en-US" sz="1800" b="0" dirty="0"/>
              <a:t>Seamless connectivity over either 3GPP (NR or LTE) or </a:t>
            </a:r>
            <a:r>
              <a:rPr lang="en-US" sz="1800" b="0" dirty="0" smtClean="0"/>
              <a:t>WLAN </a:t>
            </a:r>
            <a:r>
              <a:rPr lang="en-US" sz="1800" b="0" dirty="0"/>
              <a:t>is provided based on an unified authentication framework.</a:t>
            </a:r>
          </a:p>
          <a:p>
            <a:pPr marL="514350" indent="-285750">
              <a:buFont typeface="Arial" panose="020B0604020202020204" pitchFamily="34" charset="0"/>
              <a:buChar char="•"/>
            </a:pPr>
            <a:r>
              <a:rPr lang="en-US" sz="1800" b="0" dirty="0"/>
              <a:t>Both data and control/signaling use an unified transport framework based on </a:t>
            </a:r>
            <a:r>
              <a:rPr lang="en-US" sz="1800" b="0" dirty="0" err="1"/>
              <a:t>IPSec</a:t>
            </a:r>
            <a:r>
              <a:rPr lang="en-US" sz="1800" b="0" dirty="0"/>
              <a:t> tunneling over </a:t>
            </a:r>
            <a:r>
              <a:rPr lang="en-US" sz="1800" b="0" dirty="0" smtClean="0"/>
              <a:t>WLAN </a:t>
            </a:r>
            <a:r>
              <a:rPr lang="en-US" sz="1800" b="0" dirty="0"/>
              <a:t>access.</a:t>
            </a:r>
          </a:p>
          <a:p>
            <a:pPr marL="514350" indent="-285750">
              <a:buFont typeface="Arial" panose="020B0604020202020204" pitchFamily="34" charset="0"/>
              <a:buChar char="•"/>
            </a:pPr>
            <a:r>
              <a:rPr lang="en-US" sz="1800" b="0" dirty="0"/>
              <a:t>When the terminal accesses 5G Services over managed WLAN, </a:t>
            </a:r>
            <a:r>
              <a:rPr lang="en-US" sz="1800" b="0" dirty="0" err="1"/>
              <a:t>QoS</a:t>
            </a:r>
            <a:r>
              <a:rPr lang="en-US" sz="1800" b="0" dirty="0"/>
              <a:t> is provided, including Guaranteed Bit </a:t>
            </a:r>
            <a:r>
              <a:rPr lang="en-US" sz="1800" b="0" dirty="0" smtClean="0"/>
              <a:t>Rate (GBR) </a:t>
            </a:r>
            <a:r>
              <a:rPr lang="en-US" sz="1800" b="0" dirty="0"/>
              <a:t>data, similar with the regular 3GPP licensed based access. </a:t>
            </a:r>
          </a:p>
          <a:p>
            <a:pPr marL="514350" indent="-285750">
              <a:buFont typeface="Arial" panose="020B0604020202020204" pitchFamily="34" charset="0"/>
              <a:buChar char="•"/>
            </a:pPr>
            <a:r>
              <a:rPr lang="en-US" sz="1800" b="0" dirty="0"/>
              <a:t>When the terminal can access 5G services over either cellular or WLAN or both accesses, the access selection and traffic steering (switching and splitting) is provided using a policy based mechanism for both access selection as well as traffic steering. In Release 16, traffic steering and splitting can be done either at an IP flow level or at a packet level for TCP traffic only when MP-TCP proxy is used</a:t>
            </a:r>
            <a:r>
              <a:rPr lang="en-US" sz="1800" b="0" dirty="0" smtClean="0"/>
              <a:t>.</a:t>
            </a:r>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3</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201664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896600" cy="1065213"/>
          </a:xfrm>
        </p:spPr>
        <p:txBody>
          <a:bodyPr/>
          <a:lstStyle/>
          <a:p>
            <a:r>
              <a:rPr lang="en-US" dirty="0" smtClean="0"/>
              <a:t>Release 15 (5G Phase 1): </a:t>
            </a:r>
            <a:br>
              <a:rPr lang="en-US" dirty="0" smtClean="0"/>
            </a:br>
            <a:r>
              <a:rPr lang="en-US" dirty="0" smtClean="0"/>
              <a:t>Integration of “generic”(untrusted) WLAN in the 5G System</a:t>
            </a:r>
            <a:endParaRPr lang="en-US" dirty="0"/>
          </a:p>
        </p:txBody>
      </p:sp>
      <p:sp>
        <p:nvSpPr>
          <p:cNvPr id="3" name="Text Placeholder 2"/>
          <p:cNvSpPr>
            <a:spLocks noGrp="1"/>
          </p:cNvSpPr>
          <p:nvPr>
            <p:ph type="body" idx="1"/>
          </p:nvPr>
        </p:nvSpPr>
        <p:spPr>
          <a:xfrm>
            <a:off x="899262" y="1751014"/>
            <a:ext cx="10835538" cy="4113213"/>
          </a:xfrm>
        </p:spPr>
        <p:txBody>
          <a:bodyPr/>
          <a:lstStyle/>
          <a:p>
            <a:pPr marL="571500" indent="-342900">
              <a:buFont typeface="Arial" panose="020B0604020202020204" pitchFamily="34" charset="0"/>
              <a:buChar char="•"/>
            </a:pPr>
            <a:r>
              <a:rPr lang="en-GB" sz="2000" b="0" dirty="0"/>
              <a:t>Defines converged core network architecture with common interfaces (N1, N2, N3) for 3GPP and untrusted </a:t>
            </a:r>
            <a:r>
              <a:rPr lang="en-GB" sz="2000" b="0" dirty="0" smtClean="0"/>
              <a:t>non-3GPP(e.g. WLAN) </a:t>
            </a:r>
            <a:r>
              <a:rPr lang="en-GB" sz="2000" b="0" dirty="0"/>
              <a:t>accesses. </a:t>
            </a:r>
          </a:p>
          <a:p>
            <a:pPr marL="571500" indent="-342900">
              <a:buFont typeface="Arial" panose="020B0604020202020204" pitchFamily="34" charset="0"/>
              <a:buChar char="•"/>
            </a:pPr>
            <a:r>
              <a:rPr lang="en-GB" sz="2000" b="0" dirty="0"/>
              <a:t>Defines a unified authentication framework for both 3GPP and non-3GPP </a:t>
            </a:r>
            <a:r>
              <a:rPr lang="en-GB" sz="2000" b="0" dirty="0" smtClean="0"/>
              <a:t>accesses based on EAP. </a:t>
            </a:r>
            <a:endParaRPr lang="en-GB" sz="2000" b="0" dirty="0"/>
          </a:p>
          <a:p>
            <a:pPr marL="571500" indent="-342900">
              <a:buFont typeface="Arial" panose="020B0604020202020204" pitchFamily="34" charset="0"/>
              <a:buChar char="•"/>
            </a:pPr>
            <a:r>
              <a:rPr lang="en-GB" sz="2000" b="0" dirty="0"/>
              <a:t>The UE is identified by a single 5G Globally Unique Temporary Identifier (5G-GUTI) when it is registered via both 3GPP and non-3GPP access to the same or equivalent PLMN.</a:t>
            </a:r>
          </a:p>
          <a:p>
            <a:pPr marL="571500" indent="-342900">
              <a:buFont typeface="Arial" panose="020B0604020202020204" pitchFamily="34" charset="0"/>
              <a:buChar char="•"/>
            </a:pPr>
            <a:r>
              <a:rPr lang="en-GB" sz="2000" b="0" dirty="0"/>
              <a:t>Seamless mobility among different </a:t>
            </a:r>
            <a:r>
              <a:rPr lang="en-GB" sz="2000" b="0" dirty="0" smtClean="0"/>
              <a:t>accesses is supported through the core network.</a:t>
            </a:r>
            <a:endParaRPr lang="en-GB" sz="2000" b="0" dirty="0"/>
          </a:p>
          <a:p>
            <a:pPr marL="571500" indent="-342900">
              <a:buFont typeface="Arial" panose="020B0604020202020204" pitchFamily="34" charset="0"/>
              <a:buChar char="•"/>
            </a:pPr>
            <a:r>
              <a:rPr lang="en-GB" sz="2000" b="0" dirty="0"/>
              <a:t>Defines “untrusted non-3GPP </a:t>
            </a:r>
            <a:r>
              <a:rPr lang="en-GB" sz="2000" b="0" dirty="0" smtClean="0"/>
              <a:t>access” </a:t>
            </a:r>
            <a:r>
              <a:rPr lang="en-GB" sz="2000" b="0" dirty="0"/>
              <a:t>(</a:t>
            </a:r>
            <a:r>
              <a:rPr lang="en-GB" sz="2000" b="0" dirty="0" smtClean="0"/>
              <a:t>e.g</a:t>
            </a:r>
            <a:r>
              <a:rPr lang="en-GB" sz="2000" b="0" dirty="0"/>
              <a:t>. Untrusted WLAN) architecture and a transport mechanism using </a:t>
            </a:r>
            <a:r>
              <a:rPr lang="en-GB" sz="2000" b="0" dirty="0" err="1"/>
              <a:t>IPSec</a:t>
            </a:r>
            <a:r>
              <a:rPr lang="en-GB" sz="2000" b="0" dirty="0"/>
              <a:t> tunnelling over non-3GPP access for both data path and control/signalling (</a:t>
            </a:r>
            <a:r>
              <a:rPr lang="en-GB" sz="2000" b="0" dirty="0" err="1"/>
              <a:t>eg</a:t>
            </a:r>
            <a:r>
              <a:rPr lang="en-GB" sz="2000" b="0" dirty="0"/>
              <a:t>. NAS</a:t>
            </a:r>
            <a:r>
              <a:rPr lang="en-GB" sz="2000" b="0" dirty="0" smtClean="0"/>
              <a:t>). </a:t>
            </a:r>
          </a:p>
          <a:p>
            <a:pPr marL="571500" indent="-342900">
              <a:buFont typeface="Arial" panose="020B0604020202020204" pitchFamily="34" charset="0"/>
              <a:buChar char="•"/>
            </a:pPr>
            <a:r>
              <a:rPr lang="en-GB" sz="2000" b="0" dirty="0" smtClean="0"/>
              <a:t>Establishment of an </a:t>
            </a:r>
            <a:r>
              <a:rPr lang="en-GB" sz="2000" b="0" dirty="0" err="1" smtClean="0"/>
              <a:t>IPSec</a:t>
            </a:r>
            <a:r>
              <a:rPr lang="en-GB" sz="2000" b="0" dirty="0" smtClean="0"/>
              <a:t> </a:t>
            </a:r>
            <a:r>
              <a:rPr lang="en-GB" sz="2000" b="0" dirty="0"/>
              <a:t>tunnel </a:t>
            </a:r>
            <a:r>
              <a:rPr lang="en-GB" sz="2000" b="0" dirty="0" smtClean="0"/>
              <a:t>between the terminal and Non-3GPP </a:t>
            </a:r>
            <a:r>
              <a:rPr lang="en-GB" sz="2000" b="0" dirty="0"/>
              <a:t>Interworking Function (N3IWF) </a:t>
            </a:r>
            <a:r>
              <a:rPr lang="en-GB" sz="2000" b="0" dirty="0" smtClean="0"/>
              <a:t>uses an IKE exchange that encapsulates a new EAP </a:t>
            </a:r>
            <a:r>
              <a:rPr lang="en-GB" sz="2000" b="0" dirty="0"/>
              <a:t>based </a:t>
            </a:r>
            <a:r>
              <a:rPr lang="en-GB" sz="2000" b="0" dirty="0" smtClean="0"/>
              <a:t>procedure (</a:t>
            </a:r>
            <a:r>
              <a:rPr lang="en-GB" sz="2000" b="0" dirty="0"/>
              <a:t>EAP-5G) </a:t>
            </a:r>
            <a:r>
              <a:rPr lang="en-GB" sz="2000" b="0" dirty="0" smtClean="0"/>
              <a:t>for authentication. </a:t>
            </a:r>
            <a:endParaRPr lang="en-US" sz="2000" b="0" dirty="0"/>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4</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77386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896600" cy="1065213"/>
          </a:xfrm>
        </p:spPr>
        <p:txBody>
          <a:bodyPr/>
          <a:lstStyle/>
          <a:p>
            <a:r>
              <a:rPr lang="en-US" dirty="0" smtClean="0"/>
              <a:t>Release 15 (5G Phase 1): </a:t>
            </a:r>
            <a:br>
              <a:rPr lang="en-US" dirty="0" smtClean="0"/>
            </a:br>
            <a:r>
              <a:rPr lang="en-US" dirty="0" smtClean="0"/>
              <a:t>Integration of “generic”(untrusted) WLAN in the 5G System</a:t>
            </a:r>
            <a:endParaRPr lang="en-US" dirty="0"/>
          </a:p>
        </p:txBody>
      </p:sp>
      <p:sp>
        <p:nvSpPr>
          <p:cNvPr id="3" name="Text Placeholder 2"/>
          <p:cNvSpPr>
            <a:spLocks noGrp="1"/>
          </p:cNvSpPr>
          <p:nvPr>
            <p:ph type="body" idx="1"/>
          </p:nvPr>
        </p:nvSpPr>
        <p:spPr>
          <a:xfrm>
            <a:off x="899262" y="1751014"/>
            <a:ext cx="10361084" cy="4113213"/>
          </a:xfrm>
        </p:spPr>
        <p:txBody>
          <a:bodyPr/>
          <a:lstStyle/>
          <a:p>
            <a:pPr marL="571500" indent="-342900">
              <a:buFont typeface="Arial" panose="020B0604020202020204" pitchFamily="34" charset="0"/>
              <a:buChar char="•"/>
            </a:pPr>
            <a:r>
              <a:rPr lang="en-GB" sz="1600" dirty="0"/>
              <a:t>A policy framework </a:t>
            </a:r>
            <a:r>
              <a:rPr lang="en-GB" sz="1600" b="0" dirty="0"/>
              <a:t>is supported for Session, Access and Mobility control, </a:t>
            </a:r>
            <a:r>
              <a:rPr lang="en-GB" sz="1600" b="0" dirty="0" err="1"/>
              <a:t>QoS</a:t>
            </a:r>
            <a:r>
              <a:rPr lang="en-GB" sz="1600" b="0" dirty="0"/>
              <a:t> and charging enforcement, as well as policy provisioning in the UE.</a:t>
            </a:r>
            <a:endParaRPr lang="en-US" sz="1600" b="0" dirty="0"/>
          </a:p>
          <a:p>
            <a:pPr marL="571500" indent="-342900">
              <a:buFont typeface="Arial" panose="020B0604020202020204" pitchFamily="34" charset="0"/>
              <a:buChar char="•"/>
            </a:pPr>
            <a:r>
              <a:rPr lang="en-GB" sz="1600" dirty="0"/>
              <a:t>UE Route Selection Policy (URSP) </a:t>
            </a:r>
            <a:r>
              <a:rPr lang="en-GB" sz="1600" b="0" dirty="0"/>
              <a:t>is used by the UE to determine if a detected application can be associated with an established PDU Session, can be offloaded to non-3GPP access outside a PDU Session, or can trigger the establishment of a new PDU Session. </a:t>
            </a:r>
          </a:p>
          <a:p>
            <a:pPr marL="571500" indent="-342900">
              <a:buFont typeface="Arial" panose="020B0604020202020204" pitchFamily="34" charset="0"/>
              <a:buChar char="•"/>
            </a:pPr>
            <a:r>
              <a:rPr lang="en-GB" sz="1600" dirty="0"/>
              <a:t>Access Network Discovery &amp; Selection Policy (ANDSP) </a:t>
            </a:r>
            <a:r>
              <a:rPr lang="en-GB" sz="1600" b="0" dirty="0"/>
              <a:t>is used by the UE for selecting non-3GPP accesses. URSP and ANDSP are delivered from the Policy Control Function (PCF) to the UE through signalling.</a:t>
            </a:r>
            <a:endParaRPr lang="en-US" sz="1600" b="0" dirty="0"/>
          </a:p>
          <a:p>
            <a:pPr marL="571500" indent="-342900">
              <a:buFont typeface="Arial" panose="020B0604020202020204" pitchFamily="34" charset="0"/>
              <a:buChar char="•"/>
            </a:pPr>
            <a:r>
              <a:rPr lang="en-GB" sz="1600" dirty="0"/>
              <a:t>A Network Data Analytics Function (NWDAF) </a:t>
            </a:r>
            <a:r>
              <a:rPr lang="en-GB" sz="1600" b="0" dirty="0"/>
              <a:t>is introduced. It can be used on a per-slice level to provide data analytics support on each network slicing load.</a:t>
            </a:r>
            <a:endParaRPr lang="en-US" sz="1600" b="0" dirty="0"/>
          </a:p>
          <a:p>
            <a:pPr marL="571500" indent="-342900">
              <a:buFont typeface="Arial" panose="020B0604020202020204" pitchFamily="34" charset="0"/>
              <a:buChar char="•"/>
            </a:pPr>
            <a:r>
              <a:rPr lang="en-GB" sz="1600" dirty="0"/>
              <a:t>A flow-based </a:t>
            </a:r>
            <a:r>
              <a:rPr lang="en-GB" sz="1600" dirty="0" err="1"/>
              <a:t>QoS</a:t>
            </a:r>
            <a:r>
              <a:rPr lang="en-GB" sz="1600" dirty="0"/>
              <a:t> framework </a:t>
            </a:r>
            <a:r>
              <a:rPr lang="en-GB" sz="1600" b="0" dirty="0"/>
              <a:t>has been defined:</a:t>
            </a:r>
          </a:p>
          <a:p>
            <a:pPr marL="1028700" lvl="1" indent="-342900">
              <a:buFont typeface="Arial" panose="020B0604020202020204" pitchFamily="34" charset="0"/>
              <a:buChar char="•"/>
            </a:pPr>
            <a:r>
              <a:rPr lang="en-GB" sz="1600" dirty="0"/>
              <a:t>two basic modes: with or without </a:t>
            </a:r>
            <a:r>
              <a:rPr lang="en-GB" sz="1600" dirty="0" err="1"/>
              <a:t>QoS</a:t>
            </a:r>
            <a:r>
              <a:rPr lang="en-GB" sz="1600" dirty="0"/>
              <a:t> dedicated signalling. </a:t>
            </a:r>
          </a:p>
          <a:p>
            <a:pPr marL="1028700" lvl="1" indent="-342900">
              <a:buFont typeface="Arial" panose="020B0604020202020204" pitchFamily="34" charset="0"/>
              <a:buChar char="•"/>
            </a:pPr>
            <a:r>
              <a:rPr lang="en-GB" sz="1600" dirty="0"/>
              <a:t>A new </a:t>
            </a:r>
            <a:r>
              <a:rPr lang="en-GB" sz="1600" dirty="0" err="1"/>
              <a:t>QoS</a:t>
            </a:r>
            <a:r>
              <a:rPr lang="en-GB" sz="1600" dirty="0"/>
              <a:t> type is introduced: "Reflective </a:t>
            </a:r>
            <a:r>
              <a:rPr lang="en-GB" sz="1600" dirty="0" err="1"/>
              <a:t>QoS</a:t>
            </a:r>
            <a:r>
              <a:rPr lang="en-GB" sz="1600" dirty="0"/>
              <a:t>", where the </a:t>
            </a:r>
            <a:r>
              <a:rPr lang="en-GB" sz="1600" dirty="0" err="1" smtClean="0"/>
              <a:t>QoS</a:t>
            </a:r>
            <a:r>
              <a:rPr lang="en-GB" sz="1600" dirty="0" smtClean="0"/>
              <a:t> rules used for downlink are also applied to uplink, to allow symmetric </a:t>
            </a:r>
            <a:r>
              <a:rPr lang="en-GB" sz="1600" dirty="0" err="1"/>
              <a:t>QoS</a:t>
            </a:r>
            <a:r>
              <a:rPr lang="en-GB" sz="1600" dirty="0"/>
              <a:t> differentiation </a:t>
            </a:r>
            <a:r>
              <a:rPr lang="en-GB" sz="1600" dirty="0" smtClean="0"/>
              <a:t>with </a:t>
            </a:r>
            <a:r>
              <a:rPr lang="en-GB" sz="1600" dirty="0"/>
              <a:t>minimal control plane signalling.</a:t>
            </a:r>
          </a:p>
          <a:p>
            <a:pPr marL="571500" indent="-342900">
              <a:buFont typeface="Arial" panose="020B0604020202020204" pitchFamily="34" charset="0"/>
              <a:buChar char="•"/>
            </a:pPr>
            <a:r>
              <a:rPr lang="en-GB" sz="1600" dirty="0" err="1"/>
              <a:t>QoS</a:t>
            </a:r>
            <a:r>
              <a:rPr lang="en-GB" sz="1600" dirty="0"/>
              <a:t> support and provisioning in the WLAN </a:t>
            </a:r>
            <a:r>
              <a:rPr lang="en-GB" sz="1600" b="0" dirty="0"/>
              <a:t>can be provided per </a:t>
            </a:r>
            <a:r>
              <a:rPr lang="en-GB" sz="1600" b="0" dirty="0" err="1"/>
              <a:t>IPSec</a:t>
            </a:r>
            <a:r>
              <a:rPr lang="en-GB" sz="1600" b="0" dirty="0"/>
              <a:t> Security Association, whenever it is available.</a:t>
            </a:r>
            <a:endParaRPr lang="en-US" sz="1600" dirty="0"/>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5</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303327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744199" cy="1065213"/>
          </a:xfrm>
        </p:spPr>
        <p:txBody>
          <a:bodyPr/>
          <a:lstStyle/>
          <a:p>
            <a:r>
              <a:rPr lang="en-US" dirty="0" smtClean="0"/>
              <a:t>Release 16 (5G Phase 2):</a:t>
            </a:r>
            <a:br>
              <a:rPr lang="en-US" dirty="0" smtClean="0"/>
            </a:br>
            <a:r>
              <a:rPr lang="en-US" dirty="0" smtClean="0"/>
              <a:t>Integration of “managed” (trusted) WLAN in the 5G System</a:t>
            </a:r>
            <a:endParaRPr lang="en-US" dirty="0"/>
          </a:p>
        </p:txBody>
      </p:sp>
      <p:sp>
        <p:nvSpPr>
          <p:cNvPr id="3" name="Text Placeholder 2"/>
          <p:cNvSpPr>
            <a:spLocks noGrp="1"/>
          </p:cNvSpPr>
          <p:nvPr>
            <p:ph type="body" idx="1"/>
          </p:nvPr>
        </p:nvSpPr>
        <p:spPr>
          <a:xfrm>
            <a:off x="929216" y="1676400"/>
            <a:ext cx="10805583" cy="4113213"/>
          </a:xfrm>
        </p:spPr>
        <p:txBody>
          <a:bodyPr/>
          <a:lstStyle/>
          <a:p>
            <a:r>
              <a:rPr lang="en-US" sz="2000" dirty="0"/>
              <a:t>Based on two main Study/Working Items:</a:t>
            </a:r>
          </a:p>
          <a:p>
            <a:pPr marL="1028700" lvl="1" indent="-342900">
              <a:buFont typeface="+mj-lt"/>
              <a:buAutoNum type="arabicPeriod"/>
            </a:pPr>
            <a:r>
              <a:rPr lang="en-US" sz="1800" dirty="0"/>
              <a:t>Wireless  and Wireline Convergence (WWC)</a:t>
            </a:r>
          </a:p>
          <a:p>
            <a:pPr marL="1028700" lvl="1" indent="-342900">
              <a:buFont typeface="+mj-lt"/>
              <a:buAutoNum type="arabicPeriod"/>
            </a:pPr>
            <a:r>
              <a:rPr lang="en-US" sz="1800" dirty="0"/>
              <a:t>Access Traffic Steering, Switch and Split support in 5G System (ATSSS)</a:t>
            </a:r>
          </a:p>
          <a:p>
            <a:pPr marL="0" indent="0"/>
            <a:r>
              <a:rPr lang="en-US" sz="2000" u="sng" dirty="0"/>
              <a:t>Wireless and Wireline Convergence(WWC)</a:t>
            </a:r>
            <a:r>
              <a:rPr lang="en-US" sz="2000" dirty="0"/>
              <a:t>:</a:t>
            </a:r>
          </a:p>
          <a:p>
            <a:r>
              <a:rPr lang="en-US" sz="2000" dirty="0" smtClean="0"/>
              <a:t>Achievements (on top of the Release 15 work):</a:t>
            </a:r>
            <a:endParaRPr lang="en-US" sz="2000" dirty="0"/>
          </a:p>
          <a:p>
            <a:pPr marL="971550" lvl="1" indent="-285750">
              <a:buFont typeface="Arial" panose="020B0604020202020204" pitchFamily="34" charset="0"/>
              <a:buChar char="•"/>
            </a:pPr>
            <a:r>
              <a:rPr lang="en-US" sz="1600" dirty="0"/>
              <a:t>Definition of Trusted (managed) WLAN Architecture for 5G System;</a:t>
            </a:r>
          </a:p>
          <a:p>
            <a:pPr marL="971550" lvl="1" indent="-285750">
              <a:buFont typeface="Arial" panose="020B0604020202020204" pitchFamily="34" charset="0"/>
              <a:buChar char="•"/>
            </a:pPr>
            <a:r>
              <a:rPr lang="en-US" sz="1600" dirty="0"/>
              <a:t>Unified user plane and control plane protocol stack definition across WLAN Access for both </a:t>
            </a:r>
            <a:r>
              <a:rPr lang="en-US" sz="1600" dirty="0" smtClean="0"/>
              <a:t>4G (</a:t>
            </a:r>
            <a:r>
              <a:rPr lang="en-US" sz="1600" dirty="0"/>
              <a:t>untrusted) and 5G</a:t>
            </a:r>
            <a:r>
              <a:rPr lang="en-US" sz="1600" dirty="0" smtClean="0"/>
              <a:t>;</a:t>
            </a:r>
          </a:p>
          <a:p>
            <a:pPr marL="971550" lvl="1" indent="-285750">
              <a:buFont typeface="Arial" panose="020B0604020202020204" pitchFamily="34" charset="0"/>
              <a:buChar char="•"/>
            </a:pPr>
            <a:r>
              <a:rPr lang="en-US" sz="1600" dirty="0" smtClean="0"/>
              <a:t>Full </a:t>
            </a:r>
            <a:r>
              <a:rPr lang="en-US" sz="1600" dirty="0" err="1" smtClean="0"/>
              <a:t>QoS</a:t>
            </a:r>
            <a:r>
              <a:rPr lang="en-US" sz="1600" dirty="0" smtClean="0"/>
              <a:t> support and provisioning in the WLAN per </a:t>
            </a:r>
            <a:r>
              <a:rPr lang="en-US" sz="1600" dirty="0" err="1" smtClean="0"/>
              <a:t>IPSec</a:t>
            </a:r>
            <a:r>
              <a:rPr lang="en-US" sz="1600" dirty="0" smtClean="0"/>
              <a:t> Security Association;</a:t>
            </a:r>
            <a:endParaRPr lang="en-US" sz="1600" dirty="0"/>
          </a:p>
          <a:p>
            <a:pPr marL="971550" lvl="1" indent="-285750">
              <a:buFont typeface="Arial" panose="020B0604020202020204" pitchFamily="34" charset="0"/>
              <a:buChar char="•"/>
            </a:pPr>
            <a:r>
              <a:rPr lang="en-US" sz="1600" dirty="0"/>
              <a:t>Unified authentication framework (EAP based with or without SIM credentials</a:t>
            </a:r>
            <a:r>
              <a:rPr lang="en-US" sz="1600" dirty="0" smtClean="0"/>
              <a:t>); EAP-5G used for signaling between terminal and TNGF before the first </a:t>
            </a:r>
            <a:r>
              <a:rPr lang="en-US" sz="1600" dirty="0" err="1" smtClean="0"/>
              <a:t>IPSec</a:t>
            </a:r>
            <a:r>
              <a:rPr lang="en-US" sz="1600" dirty="0" smtClean="0"/>
              <a:t> tunnel setup.</a:t>
            </a:r>
            <a:endParaRPr lang="en-US" sz="1600" dirty="0"/>
          </a:p>
          <a:p>
            <a:pPr marL="971550" lvl="1" indent="-285750">
              <a:buFont typeface="Arial" panose="020B0604020202020204" pitchFamily="34" charset="0"/>
              <a:buChar char="•"/>
            </a:pPr>
            <a:r>
              <a:rPr lang="en-US" sz="1600" dirty="0"/>
              <a:t>Intra – TNGF mobility support;</a:t>
            </a:r>
          </a:p>
          <a:p>
            <a:pPr marL="971550" lvl="1" indent="-285750">
              <a:buFont typeface="Arial" panose="020B0604020202020204" pitchFamily="34" charset="0"/>
              <a:buChar char="•"/>
            </a:pPr>
            <a:r>
              <a:rPr lang="en-US" sz="1600" dirty="0"/>
              <a:t>Support of </a:t>
            </a:r>
            <a:r>
              <a:rPr lang="en-US" sz="1600" dirty="0" smtClean="0"/>
              <a:t>WLAN-only </a:t>
            </a:r>
            <a:r>
              <a:rPr lang="en-US" sz="1600" dirty="0"/>
              <a:t>devices to access 5G services without SIM based credentials;</a:t>
            </a:r>
          </a:p>
          <a:p>
            <a:pPr marL="971550" lvl="1" indent="-285750">
              <a:buFont typeface="Arial" panose="020B0604020202020204" pitchFamily="34" charset="0"/>
              <a:buChar char="•"/>
            </a:pPr>
            <a:r>
              <a:rPr lang="en-US" sz="1600" dirty="0" smtClean="0"/>
              <a:t>WLAN </a:t>
            </a:r>
            <a:r>
              <a:rPr lang="en-US" sz="1600" dirty="0"/>
              <a:t>access can be provided via: 1) trusted/managed WLAN, 2) residential gateway (with or without NAS and SIM based support) and Cable Modem (with or without NAS and SIM based support);   </a:t>
            </a:r>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6</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745611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744199" cy="1065213"/>
          </a:xfrm>
        </p:spPr>
        <p:txBody>
          <a:bodyPr/>
          <a:lstStyle/>
          <a:p>
            <a:r>
              <a:rPr lang="en-US" dirty="0" smtClean="0"/>
              <a:t>Release 16 (5G Phase 2):</a:t>
            </a:r>
            <a:br>
              <a:rPr lang="en-US" dirty="0" smtClean="0"/>
            </a:br>
            <a:r>
              <a:rPr lang="en-US" dirty="0" smtClean="0"/>
              <a:t>Integration of “managed” (trusted) WLAN in the 5G System</a:t>
            </a:r>
            <a:endParaRPr lang="en-US" dirty="0"/>
          </a:p>
        </p:txBody>
      </p:sp>
      <p:sp>
        <p:nvSpPr>
          <p:cNvPr id="3" name="Text Placeholder 2"/>
          <p:cNvSpPr>
            <a:spLocks noGrp="1"/>
          </p:cNvSpPr>
          <p:nvPr>
            <p:ph type="body" idx="1"/>
          </p:nvPr>
        </p:nvSpPr>
        <p:spPr>
          <a:xfrm>
            <a:off x="891599" y="1751014"/>
            <a:ext cx="10361084" cy="4113213"/>
          </a:xfrm>
        </p:spPr>
        <p:txBody>
          <a:bodyPr/>
          <a:lstStyle/>
          <a:p>
            <a:pPr marL="0" indent="0"/>
            <a:r>
              <a:rPr lang="en-US" sz="2000" u="sng" dirty="0"/>
              <a:t>Access Traffic Steering, Switch and Split Support in 5G Systems (ATSSS)</a:t>
            </a:r>
            <a:r>
              <a:rPr lang="en-US" sz="2000" dirty="0"/>
              <a:t>:</a:t>
            </a:r>
          </a:p>
          <a:p>
            <a:r>
              <a:rPr lang="en-US" sz="2000" dirty="0"/>
              <a:t>Achievements:</a:t>
            </a:r>
          </a:p>
          <a:p>
            <a:pPr marL="1028700" lvl="1" indent="-342900">
              <a:buFont typeface="Arial" panose="020B0604020202020204" pitchFamily="34" charset="0"/>
              <a:buChar char="•"/>
            </a:pPr>
            <a:r>
              <a:rPr lang="en-US" sz="1600" dirty="0"/>
              <a:t>Definition of the ATSSS architecture to support traffic steering(switching and splitting) across one or  multiple accesses, with a minimized signaling impact  to the core network when access conditions change;</a:t>
            </a:r>
          </a:p>
          <a:p>
            <a:pPr marL="1028700" lvl="1" indent="-342900">
              <a:buFont typeface="Arial" panose="020B0604020202020204" pitchFamily="34" charset="0"/>
              <a:buChar char="•"/>
            </a:pPr>
            <a:r>
              <a:rPr lang="en-US" sz="1600" dirty="0"/>
              <a:t>A new policy based mechanism to control traffic steering across multiple accesses under the control of the Policy Control Function (PCF);</a:t>
            </a:r>
          </a:p>
          <a:p>
            <a:pPr marL="1028700" lvl="1" indent="-342900">
              <a:buFont typeface="Arial" panose="020B0604020202020204" pitchFamily="34" charset="0"/>
              <a:buChar char="•"/>
            </a:pPr>
            <a:r>
              <a:rPr lang="en-US" sz="1600" dirty="0" smtClean="0"/>
              <a:t>It supports a </a:t>
            </a:r>
            <a:r>
              <a:rPr lang="en-US" sz="1600" dirty="0"/>
              <a:t>new defined Multi Access PDN which allows data of the same PDN to be handled over one or more accesses;</a:t>
            </a:r>
          </a:p>
          <a:p>
            <a:pPr marL="1028700" lvl="1" indent="-342900">
              <a:buFont typeface="Arial" panose="020B0604020202020204" pitchFamily="34" charset="0"/>
              <a:buChar char="•"/>
            </a:pPr>
            <a:r>
              <a:rPr lang="en-US" sz="1600" dirty="0" smtClean="0"/>
              <a:t>Creates </a:t>
            </a:r>
            <a:r>
              <a:rPr lang="en-US" sz="1600" dirty="0"/>
              <a:t>the framework to support different multi-access protocols between the terminal device and an aggregation node, collocated in the UPF, allowing the use of either NR or non-3GPP access or both for the same PDN;</a:t>
            </a:r>
          </a:p>
          <a:p>
            <a:pPr marL="1028700" lvl="1" indent="-342900">
              <a:buFont typeface="Arial" panose="020B0604020202020204" pitchFamily="34" charset="0"/>
              <a:buChar char="•"/>
            </a:pPr>
            <a:r>
              <a:rPr lang="en-US" sz="1600" dirty="0" smtClean="0"/>
              <a:t>It allows </a:t>
            </a:r>
            <a:r>
              <a:rPr lang="en-US" sz="1600" dirty="0"/>
              <a:t>support of the following multi-access </a:t>
            </a:r>
            <a:r>
              <a:rPr lang="en-US" sz="1600" dirty="0" smtClean="0"/>
              <a:t>protocols on the user plane: </a:t>
            </a:r>
            <a:r>
              <a:rPr lang="en-US" sz="1600" dirty="0"/>
              <a:t>MP-TCP and </a:t>
            </a:r>
            <a:r>
              <a:rPr lang="en-US" sz="1600" dirty="0" smtClean="0"/>
              <a:t>ATSSS-LL aka per </a:t>
            </a:r>
            <a:r>
              <a:rPr lang="en-US" sz="1600" dirty="0"/>
              <a:t>IP flow splitting (similar </a:t>
            </a:r>
            <a:r>
              <a:rPr lang="en-US" sz="1600" dirty="0" smtClean="0"/>
              <a:t>to LWIP Rel</a:t>
            </a:r>
            <a:r>
              <a:rPr lang="en-US" sz="1600" dirty="0"/>
              <a:t>. 14);</a:t>
            </a:r>
          </a:p>
          <a:p>
            <a:pPr marL="1028700" lvl="1" indent="-342900">
              <a:buFont typeface="Arial" panose="020B0604020202020204" pitchFamily="34" charset="0"/>
              <a:buChar char="•"/>
            </a:pPr>
            <a:r>
              <a:rPr lang="en-US" sz="1600" dirty="0"/>
              <a:t>It accommodates </a:t>
            </a:r>
            <a:r>
              <a:rPr lang="en-US" sz="1600" dirty="0" smtClean="0"/>
              <a:t>both Core </a:t>
            </a:r>
            <a:r>
              <a:rPr lang="en-US" sz="1600" dirty="0"/>
              <a:t>Network aggregation use cases as well as RAN based aggregation (when UPF is collocated with one or both accesses).</a:t>
            </a:r>
          </a:p>
          <a:p>
            <a:pPr marL="1028700" lvl="1" indent="-342900">
              <a:buFont typeface="Arial" panose="020B0604020202020204" pitchFamily="34" charset="0"/>
              <a:buChar char="•"/>
            </a:pPr>
            <a:r>
              <a:rPr lang="en-US" sz="1600" dirty="0" smtClean="0"/>
              <a:t>It </a:t>
            </a:r>
            <a:r>
              <a:rPr lang="en-US" sz="1600" dirty="0"/>
              <a:t>supports both IP and Ethernet PDN;</a:t>
            </a:r>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7</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396051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17:</a:t>
            </a:r>
            <a:br>
              <a:rPr lang="en-US" dirty="0" smtClean="0"/>
            </a:br>
            <a:r>
              <a:rPr lang="en-US" dirty="0" smtClean="0"/>
              <a:t>Further Integration of Managed WLAN in 5G System</a:t>
            </a:r>
            <a:endParaRPr lang="en-US" dirty="0"/>
          </a:p>
        </p:txBody>
      </p:sp>
      <p:sp>
        <p:nvSpPr>
          <p:cNvPr id="3" name="Text Placeholder 2"/>
          <p:cNvSpPr>
            <a:spLocks noGrp="1"/>
          </p:cNvSpPr>
          <p:nvPr>
            <p:ph type="body" idx="1"/>
          </p:nvPr>
        </p:nvSpPr>
        <p:spPr/>
        <p:txBody>
          <a:bodyPr/>
          <a:lstStyle/>
          <a:p>
            <a:r>
              <a:rPr lang="en-US" dirty="0"/>
              <a:t>Continues the two main Study/Working Items from Release 16:</a:t>
            </a:r>
          </a:p>
          <a:p>
            <a:pPr lvl="1"/>
            <a:r>
              <a:rPr lang="en-US" sz="2400" dirty="0"/>
              <a:t>Wireless  and Wireline Convergence (WWC</a:t>
            </a:r>
            <a:r>
              <a:rPr lang="en-US" sz="2400" dirty="0" smtClean="0"/>
              <a:t>) – SP-190562</a:t>
            </a:r>
            <a:endParaRPr lang="en-US" sz="2400" dirty="0"/>
          </a:p>
          <a:p>
            <a:pPr lvl="1"/>
            <a:r>
              <a:rPr lang="en-US" sz="2400" dirty="0"/>
              <a:t>Access Traffic Steering, Switch and Split support in 5G System (ATSSS</a:t>
            </a:r>
            <a:r>
              <a:rPr lang="en-US" sz="2400" dirty="0" smtClean="0"/>
              <a:t>) – SP-190558</a:t>
            </a:r>
            <a:endParaRPr lang="en-US" sz="2400" dirty="0"/>
          </a:p>
          <a:p>
            <a:r>
              <a:rPr lang="en-US" dirty="0"/>
              <a:t>Study Item Phase to start in October 2019 with the following main </a:t>
            </a:r>
            <a:r>
              <a:rPr lang="en-US" dirty="0" smtClean="0"/>
              <a:t>goals:</a:t>
            </a:r>
          </a:p>
          <a:p>
            <a:pPr marL="571500" indent="-342900">
              <a:buFont typeface="Arial" panose="020B0604020202020204" pitchFamily="34" charset="0"/>
              <a:buChar char="•"/>
            </a:pPr>
            <a:r>
              <a:rPr lang="en-US" b="0" dirty="0" smtClean="0"/>
              <a:t>(1) continue </a:t>
            </a:r>
            <a:r>
              <a:rPr lang="en-US" b="0" dirty="0"/>
              <a:t>the integration of the managed </a:t>
            </a:r>
            <a:r>
              <a:rPr lang="en-US" b="0" dirty="0" smtClean="0"/>
              <a:t>WLAN </a:t>
            </a:r>
            <a:r>
              <a:rPr lang="en-US" b="0" dirty="0"/>
              <a:t>and fixed wireline architecture in the 5G </a:t>
            </a:r>
            <a:r>
              <a:rPr lang="en-US" b="0" dirty="0" smtClean="0"/>
              <a:t>system</a:t>
            </a:r>
          </a:p>
          <a:p>
            <a:pPr marL="571500" indent="-342900">
              <a:buFont typeface="Arial" panose="020B0604020202020204" pitchFamily="34" charset="0"/>
              <a:buChar char="•"/>
            </a:pPr>
            <a:r>
              <a:rPr lang="en-US" b="0" dirty="0" smtClean="0"/>
              <a:t>(2</a:t>
            </a:r>
            <a:r>
              <a:rPr lang="en-US" b="0" dirty="0"/>
              <a:t>) interworking with </a:t>
            </a:r>
            <a:r>
              <a:rPr lang="en-US" b="0" dirty="0" smtClean="0"/>
              <a:t>4G</a:t>
            </a:r>
          </a:p>
          <a:p>
            <a:pPr marL="571500" indent="-342900">
              <a:buFont typeface="Arial" panose="020B0604020202020204" pitchFamily="34" charset="0"/>
              <a:buChar char="•"/>
            </a:pPr>
            <a:r>
              <a:rPr lang="en-US" b="0" dirty="0" smtClean="0"/>
              <a:t>(3</a:t>
            </a:r>
            <a:r>
              <a:rPr lang="en-US" b="0" dirty="0"/>
              <a:t>) new or enhanced protocols for ATSSS user plane.</a:t>
            </a:r>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8</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753430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17:</a:t>
            </a:r>
            <a:br>
              <a:rPr lang="en-US" dirty="0" smtClean="0"/>
            </a:br>
            <a:r>
              <a:rPr lang="en-US" dirty="0" smtClean="0"/>
              <a:t>Further Integration of Managed WLAN in 5G System</a:t>
            </a:r>
            <a:endParaRPr lang="en-US" dirty="0"/>
          </a:p>
        </p:txBody>
      </p:sp>
      <p:sp>
        <p:nvSpPr>
          <p:cNvPr id="3" name="Text Placeholder 2"/>
          <p:cNvSpPr>
            <a:spLocks noGrp="1"/>
          </p:cNvSpPr>
          <p:nvPr>
            <p:ph type="body" idx="1"/>
          </p:nvPr>
        </p:nvSpPr>
        <p:spPr>
          <a:xfrm>
            <a:off x="914400" y="1981201"/>
            <a:ext cx="10972799" cy="4113213"/>
          </a:xfrm>
        </p:spPr>
        <p:txBody>
          <a:bodyPr/>
          <a:lstStyle/>
          <a:p>
            <a:pPr marL="0" indent="0"/>
            <a:r>
              <a:rPr lang="en-US" u="sng" dirty="0" smtClean="0"/>
              <a:t>Wireless </a:t>
            </a:r>
            <a:r>
              <a:rPr lang="en-US" u="sng" dirty="0"/>
              <a:t>and Wireline Convergence(WWC)</a:t>
            </a:r>
            <a:r>
              <a:rPr lang="en-US" dirty="0"/>
              <a:t>:</a:t>
            </a:r>
          </a:p>
          <a:p>
            <a:r>
              <a:rPr lang="en-US" dirty="0"/>
              <a:t>Objectives:</a:t>
            </a:r>
          </a:p>
          <a:p>
            <a:pPr marL="571500" indent="-342900" hangingPunct="0">
              <a:buFont typeface="Arial" panose="020B0604020202020204" pitchFamily="34" charset="0"/>
              <a:buChar char="•"/>
            </a:pPr>
            <a:r>
              <a:rPr lang="en-US" sz="2000" b="0" dirty="0" smtClean="0"/>
              <a:t>Whether </a:t>
            </a:r>
            <a:r>
              <a:rPr lang="en-US" sz="2000" b="0" dirty="0"/>
              <a:t>and how to support inter-TNGF mobility for </a:t>
            </a:r>
            <a:r>
              <a:rPr lang="en-US" sz="2000" b="0" dirty="0" smtClean="0"/>
              <a:t>terminal device </a:t>
            </a:r>
            <a:r>
              <a:rPr lang="en-US" sz="2000" b="0" dirty="0"/>
              <a:t>accessing via trusted non-3GPP access network.</a:t>
            </a:r>
          </a:p>
          <a:p>
            <a:pPr marL="571500" indent="-342900">
              <a:buFont typeface="Arial" panose="020B0604020202020204" pitchFamily="34" charset="0"/>
              <a:buChar char="•"/>
            </a:pPr>
            <a:r>
              <a:rPr lang="en-US" sz="2000" b="0" dirty="0"/>
              <a:t>How to improve the support of </a:t>
            </a:r>
            <a:r>
              <a:rPr lang="en-US" sz="2000" b="0" dirty="0" err="1"/>
              <a:t>QoS</a:t>
            </a:r>
            <a:r>
              <a:rPr lang="en-US" sz="2000" b="0" dirty="0"/>
              <a:t> for </a:t>
            </a:r>
            <a:r>
              <a:rPr lang="en-US" sz="2000" b="0" dirty="0" smtClean="0"/>
              <a:t>a terminal device </a:t>
            </a:r>
            <a:r>
              <a:rPr lang="en-US" sz="2000" b="0" dirty="0"/>
              <a:t>connected behind an RG via Untrusted and Trusted Non-3GPP access solution</a:t>
            </a:r>
            <a:r>
              <a:rPr lang="en-US" sz="2000" b="0" dirty="0" smtClean="0"/>
              <a:t>.</a:t>
            </a:r>
          </a:p>
          <a:p>
            <a:pPr marL="571500" indent="-342900">
              <a:buFont typeface="Arial" panose="020B0604020202020204" pitchFamily="34" charset="0"/>
              <a:buChar char="•"/>
            </a:pPr>
            <a:r>
              <a:rPr lang="en-US" sz="2000" b="0" dirty="0"/>
              <a:t>Whether and how to improve the support of devices connecting behind 5G-RG to enable </a:t>
            </a:r>
            <a:r>
              <a:rPr lang="en-US" sz="2000" b="0" dirty="0" smtClean="0"/>
              <a:t>network </a:t>
            </a:r>
            <a:r>
              <a:rPr lang="en-US" sz="2000" b="0" dirty="0"/>
              <a:t>control based on association between the devices and the 5G-RG</a:t>
            </a:r>
            <a:r>
              <a:rPr lang="en-US" sz="2000" b="0" dirty="0" smtClean="0"/>
              <a:t>.</a:t>
            </a:r>
          </a:p>
          <a:p>
            <a:pPr marL="571500" indent="-342900">
              <a:buFont typeface="Arial" panose="020B0604020202020204" pitchFamily="34" charset="0"/>
              <a:buChar char="•"/>
            </a:pPr>
            <a:r>
              <a:rPr lang="en-US" sz="2000" b="0" dirty="0"/>
              <a:t>Whether and how a 5G-RG can be simultaneously connected to 5GC via trusted/untrusted </a:t>
            </a:r>
            <a:r>
              <a:rPr lang="en-US" sz="2000" b="0" dirty="0" smtClean="0"/>
              <a:t>WLAN </a:t>
            </a:r>
            <a:r>
              <a:rPr lang="en-US" sz="2000" b="0" dirty="0"/>
              <a:t>access and via W-5GAN </a:t>
            </a:r>
            <a:r>
              <a:rPr lang="en-US" sz="2000" b="0" dirty="0" smtClean="0"/>
              <a:t>access (WLAN use as a backhaul link to complement fixed wireline/cable access). </a:t>
            </a:r>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9</a:t>
            </a:fld>
            <a:endParaRPr/>
          </a:p>
        </p:txBody>
      </p:sp>
      <p:sp>
        <p:nvSpPr>
          <p:cNvPr id="5" name="Footer Placeholder 4"/>
          <p:cNvSpPr>
            <a:spLocks noGrp="1"/>
          </p:cNvSpPr>
          <p:nvPr>
            <p:ph type="ftr" idx="11"/>
          </p:nvPr>
        </p:nvSpPr>
        <p:spPr/>
        <p:txBody>
          <a:bodyPr/>
          <a:lstStyle/>
          <a:p>
            <a:r>
              <a:rPr lang="en-US" smtClean="0"/>
              <a:t>Thomas Derham, Broadcom</a:t>
            </a:r>
            <a:endParaRPr lang="en-US" dirty="0"/>
          </a:p>
        </p:txBody>
      </p:sp>
      <p:sp>
        <p:nvSpPr>
          <p:cNvPr id="6" name="Date Placeholder 5"/>
          <p:cNvSpPr>
            <a:spLocks noGrp="1"/>
          </p:cNvSpPr>
          <p:nvPr>
            <p:ph type="dt" idx="10"/>
          </p:nvPr>
        </p:nvSpPr>
        <p:spPr/>
        <p:txBody>
          <a:bodyPr/>
          <a:lstStyle/>
          <a:p>
            <a:r>
              <a:rPr lang="en-US" smtClean="0"/>
              <a:t>July2019</a:t>
            </a:r>
            <a:endParaRPr lang="en-US" dirty="0"/>
          </a:p>
        </p:txBody>
      </p:sp>
    </p:spTree>
    <p:extLst>
      <p:ext uri="{BB962C8B-B14F-4D97-AF65-F5344CB8AC3E}">
        <p14:creationId xmlns:p14="http://schemas.microsoft.com/office/powerpoint/2010/main" val="2561352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1670</Words>
  <Application>Microsoft Office PowerPoint</Application>
  <PresentationFormat>Widescreen</PresentationFormat>
  <Paragraphs>127</Paragraphs>
  <Slides>11</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3GPP WLAN integration in 5G System – Release 17</vt:lpstr>
      <vt:lpstr>Abstract</vt:lpstr>
      <vt:lpstr>Overview of Rel 15 and 16 work</vt:lpstr>
      <vt:lpstr>Release 15 (5G Phase 1):  Integration of “generic”(untrusted) WLAN in the 5G System</vt:lpstr>
      <vt:lpstr>Release 15 (5G Phase 1):  Integration of “generic”(untrusted) WLAN in the 5G System</vt:lpstr>
      <vt:lpstr>Release 16 (5G Phase 2): Integration of “managed” (trusted) WLAN in the 5G System</vt:lpstr>
      <vt:lpstr>Release 16 (5G Phase 2): Integration of “managed” (trusted) WLAN in the 5G System</vt:lpstr>
      <vt:lpstr>Release 17: Further Integration of Managed WLAN in 5G System</vt:lpstr>
      <vt:lpstr>Release 17: Further Integration of Managed WLAN in 5G System</vt:lpstr>
      <vt:lpstr>Release 17: Further Integration of Managed WLAN in 5G System</vt:lpstr>
      <vt:lpstr>Proposed IEEE 802.11 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2019-07-11T22:51:44Z</dcterms:modified>
</cp:coreProperties>
</file>