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3"/>
  </p:notesMasterIdLst>
  <p:handoutMasterIdLst>
    <p:handoutMasterId r:id="rId14"/>
  </p:handoutMasterIdLst>
  <p:sldIdLst>
    <p:sldId id="370" r:id="rId5"/>
    <p:sldId id="276" r:id="rId6"/>
    <p:sldId id="399" r:id="rId7"/>
    <p:sldId id="394" r:id="rId8"/>
    <p:sldId id="401" r:id="rId9"/>
    <p:sldId id="396" r:id="rId10"/>
    <p:sldId id="400" r:id="rId11"/>
    <p:sldId id="398"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86722" autoAdjust="0"/>
  </p:normalViewPr>
  <p:slideViewPr>
    <p:cSldViewPr>
      <p:cViewPr>
        <p:scale>
          <a:sx n="74" d="100"/>
          <a:sy n="74" d="100"/>
        </p:scale>
        <p:origin x="902"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00047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351279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044700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 SR</a:t>
            </a:r>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47575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802.11-19/1214r0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5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Preamble Design Consideration for 11be </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222100890"/>
              </p:ext>
            </p:extLst>
          </p:nvPr>
        </p:nvGraphicFramePr>
        <p:xfrm>
          <a:off x="2209800" y="3476625"/>
          <a:ext cx="9458325" cy="3057525"/>
        </p:xfrm>
        <a:graphic>
          <a:graphicData uri="http://schemas.openxmlformats.org/presentationml/2006/ole">
            <mc:AlternateContent xmlns:mc="http://schemas.openxmlformats.org/markup-compatibility/2006">
              <mc:Choice xmlns:v="urn:schemas-microsoft-com:vml" Requires="v">
                <p:oleObj spid="_x0000_s1026" name="Document" r:id="rId4" imgW="8393655" imgH="2707614" progId="Word.Document.8">
                  <p:embed/>
                </p:oleObj>
              </mc:Choice>
              <mc:Fallback>
                <p:oleObj name="Document" r:id="rId4" imgW="8393655" imgH="2707614"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9800" y="3476625"/>
                        <a:ext cx="9458325" cy="3057525"/>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7645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a:t>
            </a:r>
            <a:endParaRPr lang="en-GB" kern="0" dirty="0"/>
          </a:p>
        </p:txBody>
      </p:sp>
      <p:sp>
        <p:nvSpPr>
          <p:cNvPr id="8" name="Rectangle 2"/>
          <p:cNvSpPr txBox="1">
            <a:spLocks noChangeArrowheads="1"/>
          </p:cNvSpPr>
          <p:nvPr/>
        </p:nvSpPr>
        <p:spPr>
          <a:xfrm>
            <a:off x="623392" y="1412776"/>
            <a:ext cx="10945216" cy="4515769"/>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In [1], a concept of using common header with an auto-detection scheme for future amendments of 802.11, starting from 11be, was proposed</a:t>
            </a:r>
          </a:p>
          <a:p>
            <a:pPr lvl="1">
              <a:buFont typeface="Arial" panose="020B0604020202020204" pitchFamily="34" charset="0"/>
              <a:buChar char="•"/>
            </a:pPr>
            <a:r>
              <a:rPr lang="en-US" dirty="0"/>
              <a:t>We call “future amendments of 802.11, starting from 11be” as “11ax+” in this document</a:t>
            </a:r>
          </a:p>
          <a:p>
            <a:pPr>
              <a:buFont typeface="Arial" panose="020B0604020202020204" pitchFamily="34" charset="0"/>
              <a:buChar char="•"/>
            </a:pPr>
            <a:r>
              <a:rPr lang="en-US" dirty="0"/>
              <a:t>In general, this is a right direction for forward compatibility </a:t>
            </a:r>
          </a:p>
          <a:p>
            <a:pPr lvl="1">
              <a:buFont typeface="Arial" panose="020B0604020202020204" pitchFamily="34" charset="0"/>
              <a:buChar char="•"/>
            </a:pPr>
            <a:r>
              <a:rPr lang="en-US" dirty="0"/>
              <a:t>During the design of the preamble for 11ba PPDU, the similar issue was brought up and discussed</a:t>
            </a:r>
          </a:p>
          <a:p>
            <a:pPr>
              <a:buFont typeface="Arial" panose="020B0604020202020204" pitchFamily="34" charset="0"/>
              <a:buChar char="•"/>
            </a:pPr>
            <a:r>
              <a:rPr lang="en-US" dirty="0"/>
              <a:t>On the other hand, when designing a new preamble for 11ax+, it may be beneficial to keep some useful features in </a:t>
            </a:r>
            <a:r>
              <a:rPr lang="en-US" i="1" dirty="0"/>
              <a:t>legacy</a:t>
            </a:r>
            <a:r>
              <a:rPr lang="en-US" dirty="0"/>
              <a:t> (i.e., non-11ax+) protocols and allow </a:t>
            </a:r>
            <a:r>
              <a:rPr lang="en-US" i="1" dirty="0"/>
              <a:t>legacy</a:t>
            </a:r>
            <a:r>
              <a:rPr lang="en-US" dirty="0"/>
              <a:t> devices </a:t>
            </a:r>
            <a:r>
              <a:rPr lang="en-US" dirty="0">
                <a:solidFill>
                  <a:schemeClr val="tx2"/>
                </a:solidFill>
              </a:rPr>
              <a:t>(e.g., 11ax) </a:t>
            </a:r>
            <a:r>
              <a:rPr lang="en-US" dirty="0"/>
              <a:t>to understand part of 11ax+ PHY signals so that those devices can coexist nicely with 11ax+ devices  for the benefit of overall network performance</a:t>
            </a:r>
          </a:p>
          <a:p>
            <a:pPr>
              <a:buFont typeface="Arial" panose="020B0604020202020204" pitchFamily="34" charset="0"/>
              <a:buChar char="•"/>
            </a:pPr>
            <a:r>
              <a:rPr lang="en-US" dirty="0"/>
              <a:t>In this contribution, we consider a specific feature in 11ax, which is TXOP signaling in SIG-A, and discuss how the network can benefit from sharing them among 11ax and 11ax+ devices and suggest a design choice</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96766-7A0C-450B-A203-EEC0F51EB8FA}"/>
              </a:ext>
            </a:extLst>
          </p:cNvPr>
          <p:cNvSpPr>
            <a:spLocks noGrp="1"/>
          </p:cNvSpPr>
          <p:nvPr>
            <p:ph type="title"/>
          </p:nvPr>
        </p:nvSpPr>
        <p:spPr>
          <a:xfrm>
            <a:off x="914401" y="685801"/>
            <a:ext cx="10361084" cy="726975"/>
          </a:xfrm>
        </p:spPr>
        <p:txBody>
          <a:bodyPr/>
          <a:lstStyle/>
          <a:p>
            <a:r>
              <a:rPr lang="en-US" dirty="0"/>
              <a:t>Recap: 11ax SIG-A</a:t>
            </a:r>
          </a:p>
        </p:txBody>
      </p:sp>
      <p:sp>
        <p:nvSpPr>
          <p:cNvPr id="3" name="Content Placeholder 2">
            <a:extLst>
              <a:ext uri="{FF2B5EF4-FFF2-40B4-BE49-F238E27FC236}">
                <a16:creationId xmlns:a16="http://schemas.microsoft.com/office/drawing/2014/main" id="{DBB5E87D-0D8F-4D31-8BBD-ED51A9D73238}"/>
              </a:ext>
            </a:extLst>
          </p:cNvPr>
          <p:cNvSpPr>
            <a:spLocks noGrp="1"/>
          </p:cNvSpPr>
          <p:nvPr>
            <p:ph idx="1"/>
          </p:nvPr>
        </p:nvSpPr>
        <p:spPr>
          <a:xfrm>
            <a:off x="900499" y="1340768"/>
            <a:ext cx="10361084" cy="4602469"/>
          </a:xfrm>
        </p:spPr>
        <p:txBody>
          <a:bodyPr/>
          <a:lstStyle/>
          <a:p>
            <a:pPr>
              <a:buFont typeface="Arial" panose="020B0604020202020204" pitchFamily="34" charset="0"/>
              <a:buChar char="•"/>
            </a:pPr>
            <a:r>
              <a:rPr lang="en-US" dirty="0"/>
              <a:t>In 11ax, the HE-SIG-A field contains some information (e.g., MCS) that typically provided in PHY header, and also contains other information that typically provided in the MAC header, e.g., TXOP, transmission direction, BSS color, spatial reuse</a:t>
            </a:r>
          </a:p>
          <a:p>
            <a:pPr>
              <a:buFont typeface="Arial" panose="020B0604020202020204" pitchFamily="34" charset="0"/>
              <a:buChar char="•"/>
            </a:pPr>
            <a:r>
              <a:rPr lang="en-US" dirty="0"/>
              <a:t>The main advantages of keeping some of the MAC information in PHY header:</a:t>
            </a:r>
          </a:p>
          <a:p>
            <a:pPr lvl="1">
              <a:buFont typeface="Arial" panose="020B0604020202020204" pitchFamily="34" charset="0"/>
              <a:buChar char="•"/>
            </a:pPr>
            <a:r>
              <a:rPr lang="en-US" dirty="0"/>
              <a:t>Low latency</a:t>
            </a:r>
          </a:p>
          <a:p>
            <a:pPr lvl="1">
              <a:buFont typeface="Arial" panose="020B0604020202020204" pitchFamily="34" charset="0"/>
              <a:buChar char="•"/>
            </a:pPr>
            <a:r>
              <a:rPr lang="en-US" dirty="0"/>
              <a:t>High reliability</a:t>
            </a:r>
          </a:p>
          <a:p>
            <a:pPr>
              <a:buFont typeface="Arial" panose="020B0604020202020204" pitchFamily="34" charset="0"/>
              <a:buChar char="•"/>
            </a:pPr>
            <a:r>
              <a:rPr lang="en-US" dirty="0"/>
              <a:t>With these advantages, the 11ax network and devices can benefit from</a:t>
            </a:r>
          </a:p>
          <a:p>
            <a:pPr lvl="1">
              <a:buFont typeface="Arial" panose="020B0604020202020204" pitchFamily="34" charset="0"/>
              <a:buChar char="•"/>
            </a:pPr>
            <a:r>
              <a:rPr lang="en-US" dirty="0"/>
              <a:t>Low power consumption</a:t>
            </a:r>
          </a:p>
          <a:p>
            <a:pPr lvl="1">
              <a:buFont typeface="Arial" panose="020B0604020202020204" pitchFamily="34" charset="0"/>
              <a:buChar char="•"/>
            </a:pPr>
            <a:r>
              <a:rPr lang="en-US" dirty="0"/>
              <a:t>Low probability of collision</a:t>
            </a:r>
          </a:p>
          <a:p>
            <a:pPr lvl="1">
              <a:buFont typeface="Arial" panose="020B0604020202020204" pitchFamily="34" charset="0"/>
              <a:buChar char="•"/>
            </a:pPr>
            <a:r>
              <a:rPr lang="en-US" dirty="0"/>
              <a:t>Low OBSS interference</a:t>
            </a:r>
          </a:p>
          <a:p>
            <a:pPr lvl="1">
              <a:buFont typeface="Arial" panose="020B0604020202020204" pitchFamily="34" charset="0"/>
              <a:buChar char="•"/>
            </a:pPr>
            <a:r>
              <a:rPr lang="en-US" dirty="0"/>
              <a:t>High flexibility</a:t>
            </a:r>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79C40237-F3BF-43AA-8EFF-E3D7837BB00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3931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96766-7A0C-450B-A203-EEC0F51EB8FA}"/>
              </a:ext>
            </a:extLst>
          </p:cNvPr>
          <p:cNvSpPr>
            <a:spLocks noGrp="1"/>
          </p:cNvSpPr>
          <p:nvPr>
            <p:ph type="title"/>
          </p:nvPr>
        </p:nvSpPr>
        <p:spPr>
          <a:xfrm>
            <a:off x="914401" y="685801"/>
            <a:ext cx="10361084" cy="726975"/>
          </a:xfrm>
        </p:spPr>
        <p:txBody>
          <a:bodyPr/>
          <a:lstStyle/>
          <a:p>
            <a:r>
              <a:rPr lang="en-US" dirty="0"/>
              <a:t>TXOP in PHY Header</a:t>
            </a:r>
          </a:p>
        </p:txBody>
      </p:sp>
      <p:sp>
        <p:nvSpPr>
          <p:cNvPr id="3" name="Content Placeholder 2">
            <a:extLst>
              <a:ext uri="{FF2B5EF4-FFF2-40B4-BE49-F238E27FC236}">
                <a16:creationId xmlns:a16="http://schemas.microsoft.com/office/drawing/2014/main" id="{DBB5E87D-0D8F-4D31-8BBD-ED51A9D73238}"/>
              </a:ext>
            </a:extLst>
          </p:cNvPr>
          <p:cNvSpPr>
            <a:spLocks noGrp="1"/>
          </p:cNvSpPr>
          <p:nvPr>
            <p:ph idx="1"/>
          </p:nvPr>
        </p:nvSpPr>
        <p:spPr>
          <a:xfrm>
            <a:off x="900499" y="1340768"/>
            <a:ext cx="10361084" cy="4602469"/>
          </a:xfrm>
        </p:spPr>
        <p:txBody>
          <a:bodyPr/>
          <a:lstStyle/>
          <a:p>
            <a:pPr>
              <a:buFont typeface="Arial" panose="020B0604020202020204" pitchFamily="34" charset="0"/>
              <a:buChar char="•"/>
            </a:pPr>
            <a:r>
              <a:rPr lang="en-US" dirty="0"/>
              <a:t>In 11ax, TXOP is explicitly signaled in the preamble for all PPDU types, B0 ~ B6 of HE-SIG-A2  (see figure in Appendix slide)</a:t>
            </a:r>
          </a:p>
          <a:p>
            <a:pPr>
              <a:buFont typeface="Arial" panose="020B0604020202020204" pitchFamily="34" charset="0"/>
              <a:buChar char="•"/>
            </a:pPr>
            <a:r>
              <a:rPr lang="en-US" dirty="0"/>
              <a:t>There are several benefits to signal TXOP in PHY header</a:t>
            </a:r>
          </a:p>
          <a:p>
            <a:pPr lvl="1">
              <a:buFont typeface="Arial" panose="020B0604020202020204" pitchFamily="34" charset="0"/>
              <a:buChar char="•"/>
            </a:pPr>
            <a:r>
              <a:rPr lang="en-US" dirty="0">
                <a:solidFill>
                  <a:schemeClr val="tx2"/>
                </a:solidFill>
              </a:rPr>
              <a:t>Allow reliable TXOP protection</a:t>
            </a:r>
          </a:p>
          <a:p>
            <a:pPr lvl="1">
              <a:buFont typeface="Arial" panose="020B0604020202020204" pitchFamily="34" charset="0"/>
              <a:buChar char="•"/>
            </a:pPr>
            <a:r>
              <a:rPr lang="en-US" dirty="0">
                <a:solidFill>
                  <a:schemeClr val="tx2"/>
                </a:solidFill>
              </a:rPr>
              <a:t>The unintended devices may go to power save mode without decoding MAC header</a:t>
            </a:r>
          </a:p>
          <a:p>
            <a:pPr lvl="1">
              <a:buFont typeface="Arial" panose="020B0604020202020204" pitchFamily="34" charset="0"/>
              <a:buChar char="•"/>
            </a:pPr>
            <a:r>
              <a:rPr lang="en-US" dirty="0">
                <a:solidFill>
                  <a:schemeClr val="tx2"/>
                </a:solidFill>
              </a:rPr>
              <a:t>The unintended OBSS devices can start listening to signals in their own BSS for quick response when it is possible</a:t>
            </a:r>
          </a:p>
          <a:p>
            <a:pPr>
              <a:buFont typeface="Arial" panose="020B0604020202020204" pitchFamily="34" charset="0"/>
              <a:buChar char="•"/>
            </a:pPr>
            <a:r>
              <a:rPr lang="en-US" dirty="0"/>
              <a:t>It would be desirable if 11ax+ PHY SIG can carry the same TXOP information and be understood by 11ax devices such that they can keep silent when a set of 11ax+ devices are operating</a:t>
            </a:r>
          </a:p>
          <a:p>
            <a:pPr lvl="1">
              <a:buFont typeface="Arial" panose="020B0604020202020204" pitchFamily="34" charset="0"/>
              <a:buChar char="•"/>
            </a:pPr>
            <a:r>
              <a:rPr lang="en-US" dirty="0">
                <a:solidFill>
                  <a:schemeClr val="tx2"/>
                </a:solidFill>
              </a:rPr>
              <a:t>Unintended 11ax devices, by checking the future-SIG-A field, can set NAV based on TXOP field so that they will not introduce interference to 11ax+ transmissions</a:t>
            </a:r>
          </a:p>
          <a:p>
            <a:pPr lvl="1">
              <a:buFont typeface="Arial" panose="020B0604020202020204" pitchFamily="34" charset="0"/>
              <a:buChar char="•"/>
            </a:pPr>
            <a:r>
              <a:rPr lang="en-US" dirty="0"/>
              <a:t>Some potential new features, e.g., HARQ, in 11ax+ that require more reliable UL/DL information exchange can benefit from it</a:t>
            </a:r>
          </a:p>
        </p:txBody>
      </p:sp>
      <p:sp>
        <p:nvSpPr>
          <p:cNvPr id="4" name="Slide Number Placeholder 3">
            <a:extLst>
              <a:ext uri="{FF2B5EF4-FFF2-40B4-BE49-F238E27FC236}">
                <a16:creationId xmlns:a16="http://schemas.microsoft.com/office/drawing/2014/main" id="{79C40237-F3BF-43AA-8EFF-E3D7837BB00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8253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37F91-E38D-4078-85A0-E12824811BE1}"/>
              </a:ext>
            </a:extLst>
          </p:cNvPr>
          <p:cNvSpPr>
            <a:spLocks noGrp="1"/>
          </p:cNvSpPr>
          <p:nvPr>
            <p:ph type="title"/>
          </p:nvPr>
        </p:nvSpPr>
        <p:spPr/>
        <p:txBody>
          <a:bodyPr/>
          <a:lstStyle/>
          <a:p>
            <a:r>
              <a:rPr lang="en-US" dirty="0"/>
              <a:t>11be Preamble Design Recommendation</a:t>
            </a:r>
          </a:p>
        </p:txBody>
      </p:sp>
      <p:sp>
        <p:nvSpPr>
          <p:cNvPr id="3" name="Content Placeholder 2">
            <a:extLst>
              <a:ext uri="{FF2B5EF4-FFF2-40B4-BE49-F238E27FC236}">
                <a16:creationId xmlns:a16="http://schemas.microsoft.com/office/drawing/2014/main" id="{A71D393E-E0CA-4D77-9688-1E3A5B90336B}"/>
              </a:ext>
            </a:extLst>
          </p:cNvPr>
          <p:cNvSpPr>
            <a:spLocks noGrp="1"/>
          </p:cNvSpPr>
          <p:nvPr>
            <p:ph idx="1"/>
          </p:nvPr>
        </p:nvSpPr>
        <p:spPr/>
        <p:txBody>
          <a:bodyPr/>
          <a:lstStyle/>
          <a:p>
            <a:pPr>
              <a:buFont typeface="Arial" panose="020B0604020202020204" pitchFamily="34" charset="0"/>
              <a:buChar char="•"/>
            </a:pPr>
            <a:r>
              <a:rPr lang="en-US" sz="2800" dirty="0"/>
              <a:t>To enable the capability mentioned above, we may need to </a:t>
            </a:r>
          </a:p>
          <a:p>
            <a:pPr lvl="1">
              <a:buFont typeface="Arial" panose="020B0604020202020204" pitchFamily="34" charset="0"/>
              <a:buChar char="•"/>
            </a:pPr>
            <a:r>
              <a:rPr lang="en-US" sz="2400" dirty="0"/>
              <a:t>Keep L-STF, L-LTF, L-SIG and RL-SIG as the same as 11ax</a:t>
            </a:r>
          </a:p>
          <a:p>
            <a:pPr lvl="2">
              <a:buFont typeface="Arial" panose="020B0604020202020204" pitchFamily="34" charset="0"/>
              <a:buChar char="•"/>
            </a:pPr>
            <a:r>
              <a:rPr lang="en-US" sz="2000" dirty="0"/>
              <a:t>High reliability and early detection for 11ax and 11ax+ </a:t>
            </a:r>
          </a:p>
          <a:p>
            <a:pPr lvl="1">
              <a:buFont typeface="Arial" panose="020B0604020202020204" pitchFamily="34" charset="0"/>
              <a:buChar char="•"/>
            </a:pPr>
            <a:r>
              <a:rPr lang="en-US" sz="2400" dirty="0"/>
              <a:t>Keep B0-B6 in SIG-A2 for TXOP signaling as the same as 11ax HE-SIG-A2</a:t>
            </a:r>
          </a:p>
          <a:p>
            <a:pPr lvl="1">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A3F5A6B2-8081-4E48-A0B9-36F38F60EF0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pSp>
        <p:nvGrpSpPr>
          <p:cNvPr id="5" name="Group 4">
            <a:extLst>
              <a:ext uri="{FF2B5EF4-FFF2-40B4-BE49-F238E27FC236}">
                <a16:creationId xmlns:a16="http://schemas.microsoft.com/office/drawing/2014/main" id="{90AE0FB7-C784-496D-BA07-4453C80C5731}"/>
              </a:ext>
            </a:extLst>
          </p:cNvPr>
          <p:cNvGrpSpPr/>
          <p:nvPr/>
        </p:nvGrpSpPr>
        <p:grpSpPr>
          <a:xfrm>
            <a:off x="1343472" y="4876055"/>
            <a:ext cx="8784976" cy="1296144"/>
            <a:chOff x="1658003" y="4765927"/>
            <a:chExt cx="8030702" cy="929169"/>
          </a:xfrm>
        </p:grpSpPr>
        <p:sp>
          <p:nvSpPr>
            <p:cNvPr id="6" name="Rectangle 5">
              <a:extLst>
                <a:ext uri="{FF2B5EF4-FFF2-40B4-BE49-F238E27FC236}">
                  <a16:creationId xmlns:a16="http://schemas.microsoft.com/office/drawing/2014/main" id="{F993A202-6CB2-4EA4-908B-96CFDE69C286}"/>
                </a:ext>
              </a:extLst>
            </p:cNvPr>
            <p:cNvSpPr/>
            <p:nvPr/>
          </p:nvSpPr>
          <p:spPr>
            <a:xfrm>
              <a:off x="2279576" y="5157192"/>
              <a:ext cx="1442930" cy="313694"/>
            </a:xfrm>
            <a:prstGeom prst="rect">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dirty="0">
                  <a:solidFill>
                    <a:schemeClr val="tx1"/>
                  </a:solidFill>
                </a:rPr>
                <a:t>L-STF</a:t>
              </a:r>
            </a:p>
          </p:txBody>
        </p:sp>
        <p:sp>
          <p:nvSpPr>
            <p:cNvPr id="7" name="Rectangle 6">
              <a:extLst>
                <a:ext uri="{FF2B5EF4-FFF2-40B4-BE49-F238E27FC236}">
                  <a16:creationId xmlns:a16="http://schemas.microsoft.com/office/drawing/2014/main" id="{EDC9E98C-F6B3-4B5F-8E2B-26F32A4E7DE5}"/>
                </a:ext>
              </a:extLst>
            </p:cNvPr>
            <p:cNvSpPr/>
            <p:nvPr/>
          </p:nvSpPr>
          <p:spPr>
            <a:xfrm>
              <a:off x="3722506" y="5157192"/>
              <a:ext cx="1441137" cy="313694"/>
            </a:xfrm>
            <a:prstGeom prst="rect">
              <a:avLst/>
            </a:prstGeom>
            <a:solidFill>
              <a:schemeClr val="bg1">
                <a:lumMod val="85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200" dirty="0">
                  <a:solidFill>
                    <a:schemeClr val="tx1"/>
                  </a:solidFill>
                </a:rPr>
                <a:t>L-LTF</a:t>
              </a:r>
            </a:p>
          </p:txBody>
        </p:sp>
        <p:sp>
          <p:nvSpPr>
            <p:cNvPr id="8" name="Rectangle 7">
              <a:extLst>
                <a:ext uri="{FF2B5EF4-FFF2-40B4-BE49-F238E27FC236}">
                  <a16:creationId xmlns:a16="http://schemas.microsoft.com/office/drawing/2014/main" id="{E796DC97-B328-4842-BC34-22E52950DC9B}"/>
                </a:ext>
              </a:extLst>
            </p:cNvPr>
            <p:cNvSpPr/>
            <p:nvPr/>
          </p:nvSpPr>
          <p:spPr>
            <a:xfrm>
              <a:off x="5154631" y="5157190"/>
              <a:ext cx="1141607" cy="313694"/>
            </a:xfrm>
            <a:prstGeom prst="rect">
              <a:avLst/>
            </a:prstGeom>
            <a:solidFill>
              <a:schemeClr val="bg1">
                <a:lumMod val="85000"/>
              </a:schemeClr>
            </a:solidFill>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a:solidFill>
                    <a:schemeClr val="tx1"/>
                  </a:solidFill>
                </a:rPr>
                <a:t>L-SIG</a:t>
              </a:r>
            </a:p>
            <a:p>
              <a:pPr algn="ctr"/>
              <a:r>
                <a:rPr lang="en-US" sz="900" dirty="0">
                  <a:solidFill>
                    <a:srgbClr val="FF0000"/>
                  </a:solidFill>
                </a:rPr>
                <a:t>LENGTH%3 != 0</a:t>
              </a:r>
            </a:p>
          </p:txBody>
        </p:sp>
        <p:sp>
          <p:nvSpPr>
            <p:cNvPr id="9" name="Rectangle 8">
              <a:extLst>
                <a:ext uri="{FF2B5EF4-FFF2-40B4-BE49-F238E27FC236}">
                  <a16:creationId xmlns:a16="http://schemas.microsoft.com/office/drawing/2014/main" id="{5DC32CC8-4836-4989-82AD-4B5A171BF1CC}"/>
                </a:ext>
              </a:extLst>
            </p:cNvPr>
            <p:cNvSpPr/>
            <p:nvPr/>
          </p:nvSpPr>
          <p:spPr>
            <a:xfrm>
              <a:off x="6287464" y="5157190"/>
              <a:ext cx="1170978" cy="313694"/>
            </a:xfrm>
            <a:prstGeom prst="rect">
              <a:avLst/>
            </a:prstGeom>
            <a:solidFill>
              <a:schemeClr val="bg1">
                <a:lumMod val="85000"/>
              </a:schemeClr>
            </a:solidFill>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050" dirty="0">
                  <a:solidFill>
                    <a:schemeClr val="tx1"/>
                  </a:solidFill>
                </a:rPr>
                <a:t>RL-SIG</a:t>
              </a:r>
            </a:p>
          </p:txBody>
        </p:sp>
        <p:sp>
          <p:nvSpPr>
            <p:cNvPr id="10" name="TextBox 9">
              <a:extLst>
                <a:ext uri="{FF2B5EF4-FFF2-40B4-BE49-F238E27FC236}">
                  <a16:creationId xmlns:a16="http://schemas.microsoft.com/office/drawing/2014/main" id="{589E843B-27E0-432C-B711-21EFBA788B44}"/>
                </a:ext>
              </a:extLst>
            </p:cNvPr>
            <p:cNvSpPr txBox="1"/>
            <p:nvPr/>
          </p:nvSpPr>
          <p:spPr>
            <a:xfrm>
              <a:off x="1658003" y="5216370"/>
              <a:ext cx="608565" cy="276999"/>
            </a:xfrm>
            <a:prstGeom prst="rect">
              <a:avLst/>
            </a:prstGeom>
            <a:noFill/>
          </p:spPr>
          <p:txBody>
            <a:bodyPr wrap="none" rtlCol="0">
              <a:spAutoFit/>
            </a:bodyPr>
            <a:lstStyle/>
            <a:p>
              <a:pPr algn="r"/>
              <a:r>
                <a:rPr lang="en-US" sz="1200" dirty="0">
                  <a:solidFill>
                    <a:schemeClr val="tx1"/>
                  </a:solidFill>
                </a:rPr>
                <a:t>11ax+:</a:t>
              </a: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AC04D38-2619-43EE-AFCC-BBB707A0D70B}"/>
                    </a:ext>
                  </a:extLst>
                </p:cNvPr>
                <p:cNvSpPr txBox="1"/>
                <p:nvPr/>
              </p:nvSpPr>
              <p:spPr>
                <a:xfrm>
                  <a:off x="2852919" y="5462789"/>
                  <a:ext cx="774406" cy="232307"/>
                </a:xfrm>
                <a:prstGeom prst="rect">
                  <a:avLst/>
                </a:prstGeom>
                <a:noFill/>
              </p:spPr>
              <p:txBody>
                <a:bodyPr wrap="none" rtlCol="0">
                  <a:spAutoFit/>
                </a:bodyPr>
                <a:lstStyle/>
                <a:p>
                  <a:r>
                    <a:rPr lang="en-US" sz="1200" dirty="0">
                      <a:solidFill>
                        <a:schemeClr val="tx1"/>
                      </a:solidFill>
                    </a:rPr>
                    <a:t>8 </a:t>
                  </a:r>
                  <a14:m>
                    <m:oMath xmlns:m="http://schemas.openxmlformats.org/officeDocument/2006/math">
                      <m:r>
                        <a:rPr lang="en-US" sz="1200" b="0" i="1" smtClean="0">
                          <a:solidFill>
                            <a:schemeClr val="tx1"/>
                          </a:solidFill>
                          <a:latin typeface="Cambria Math" panose="02040503050406030204" pitchFamily="18" charset="0"/>
                        </a:rPr>
                        <m:t>𝜇</m:t>
                      </m:r>
                      <m:r>
                        <a:rPr lang="en-US" sz="1200" b="0" i="1" smtClean="0">
                          <a:solidFill>
                            <a:schemeClr val="tx1"/>
                          </a:solidFill>
                          <a:latin typeface="Cambria Math" panose="02040503050406030204" pitchFamily="18" charset="0"/>
                        </a:rPr>
                        <m:t>𝑠</m:t>
                      </m:r>
                    </m:oMath>
                  </a14:m>
                  <a:endParaRPr lang="en-US" sz="1200" dirty="0">
                    <a:solidFill>
                      <a:schemeClr val="tx1"/>
                    </a:solidFill>
                  </a:endParaRPr>
                </a:p>
              </p:txBody>
            </p:sp>
          </mc:Choice>
          <mc:Fallback xmlns="">
            <p:sp>
              <p:nvSpPr>
                <p:cNvPr id="10" name="TextBox 9">
                  <a:extLst>
                    <a:ext uri="{FF2B5EF4-FFF2-40B4-BE49-F238E27FC236}">
                      <a16:creationId xmlns:a16="http://schemas.microsoft.com/office/drawing/2014/main" id="{AC66DEE4-45D6-404D-9081-E1B7273914C1}"/>
                    </a:ext>
                  </a:extLst>
                </p:cNvPr>
                <p:cNvSpPr txBox="1">
                  <a:spLocks noRot="1" noChangeAspect="1" noMove="1" noResize="1" noEditPoints="1" noAdjustHandles="1" noChangeArrowheads="1" noChangeShapeType="1" noTextEdit="1"/>
                </p:cNvSpPr>
                <p:nvPr/>
              </p:nvSpPr>
              <p:spPr>
                <a:xfrm>
                  <a:off x="2852919" y="5462789"/>
                  <a:ext cx="774406" cy="232307"/>
                </a:xfrm>
                <a:prstGeom prst="rect">
                  <a:avLst/>
                </a:prstGeom>
                <a:blipFill>
                  <a:blip r:embed="rId3"/>
                  <a:stretch>
                    <a:fillRect t="-2632" b="-394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3ED7DBB-9B34-4446-B00C-7F7A8ED9271D}"/>
                    </a:ext>
                  </a:extLst>
                </p:cNvPr>
                <p:cNvSpPr txBox="1"/>
                <p:nvPr/>
              </p:nvSpPr>
              <p:spPr>
                <a:xfrm>
                  <a:off x="4238753" y="5459386"/>
                  <a:ext cx="774406" cy="232307"/>
                </a:xfrm>
                <a:prstGeom prst="rect">
                  <a:avLst/>
                </a:prstGeom>
                <a:noFill/>
              </p:spPr>
              <p:txBody>
                <a:bodyPr wrap="none" rtlCol="0">
                  <a:spAutoFit/>
                </a:bodyPr>
                <a:lstStyle/>
                <a:p>
                  <a:r>
                    <a:rPr lang="en-US" sz="1200" dirty="0">
                      <a:solidFill>
                        <a:schemeClr val="tx1"/>
                      </a:solidFill>
                    </a:rPr>
                    <a:t>8 </a:t>
                  </a:r>
                  <a14:m>
                    <m:oMath xmlns:m="http://schemas.openxmlformats.org/officeDocument/2006/math">
                      <m:r>
                        <a:rPr lang="en-US" sz="1200" b="0" i="1" smtClean="0">
                          <a:solidFill>
                            <a:schemeClr val="tx1"/>
                          </a:solidFill>
                          <a:latin typeface="Cambria Math" panose="02040503050406030204" pitchFamily="18" charset="0"/>
                        </a:rPr>
                        <m:t>𝜇</m:t>
                      </m:r>
                      <m:r>
                        <a:rPr lang="en-US" sz="1200" b="0" i="1" smtClean="0">
                          <a:solidFill>
                            <a:schemeClr val="tx1"/>
                          </a:solidFill>
                          <a:latin typeface="Cambria Math" panose="02040503050406030204" pitchFamily="18" charset="0"/>
                        </a:rPr>
                        <m:t>𝑠</m:t>
                      </m:r>
                    </m:oMath>
                  </a14:m>
                  <a:endParaRPr lang="en-US" sz="1200" dirty="0">
                    <a:solidFill>
                      <a:schemeClr val="tx1"/>
                    </a:solidFill>
                  </a:endParaRPr>
                </a:p>
              </p:txBody>
            </p:sp>
          </mc:Choice>
          <mc:Fallback xmlns="">
            <p:sp>
              <p:nvSpPr>
                <p:cNvPr id="11" name="TextBox 10">
                  <a:extLst>
                    <a:ext uri="{FF2B5EF4-FFF2-40B4-BE49-F238E27FC236}">
                      <a16:creationId xmlns:a16="http://schemas.microsoft.com/office/drawing/2014/main" id="{441F3084-4A7E-4D7D-9EE5-8090E9283C2C}"/>
                    </a:ext>
                  </a:extLst>
                </p:cNvPr>
                <p:cNvSpPr txBox="1">
                  <a:spLocks noRot="1" noChangeAspect="1" noMove="1" noResize="1" noEditPoints="1" noAdjustHandles="1" noChangeArrowheads="1" noChangeShapeType="1" noTextEdit="1"/>
                </p:cNvSpPr>
                <p:nvPr/>
              </p:nvSpPr>
              <p:spPr>
                <a:xfrm>
                  <a:off x="4238753" y="5459386"/>
                  <a:ext cx="774406" cy="232307"/>
                </a:xfrm>
                <a:prstGeom prst="rect">
                  <a:avLst/>
                </a:prstGeom>
                <a:blipFill>
                  <a:blip r:embed="rId4"/>
                  <a:stretch>
                    <a:fillRect b="-394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858159B-8B36-4285-BFAF-5C1FFD60DADE}"/>
                    </a:ext>
                  </a:extLst>
                </p:cNvPr>
                <p:cNvSpPr txBox="1"/>
                <p:nvPr/>
              </p:nvSpPr>
              <p:spPr>
                <a:xfrm>
                  <a:off x="5534897" y="5418922"/>
                  <a:ext cx="774406" cy="232307"/>
                </a:xfrm>
                <a:prstGeom prst="rect">
                  <a:avLst/>
                </a:prstGeom>
                <a:noFill/>
              </p:spPr>
              <p:txBody>
                <a:bodyPr wrap="none" rtlCol="0">
                  <a:spAutoFit/>
                </a:bodyPr>
                <a:lstStyle/>
                <a:p>
                  <a:r>
                    <a:rPr lang="en-US" sz="1200" dirty="0">
                      <a:solidFill>
                        <a:schemeClr val="tx1"/>
                      </a:solidFill>
                    </a:rPr>
                    <a:t>4 </a:t>
                  </a:r>
                  <a14:m>
                    <m:oMath xmlns:m="http://schemas.openxmlformats.org/officeDocument/2006/math">
                      <m:r>
                        <a:rPr lang="en-US" sz="1200" b="0" i="1" smtClean="0">
                          <a:solidFill>
                            <a:schemeClr val="tx1"/>
                          </a:solidFill>
                          <a:latin typeface="Cambria Math" panose="02040503050406030204" pitchFamily="18" charset="0"/>
                        </a:rPr>
                        <m:t>𝜇</m:t>
                      </m:r>
                      <m:r>
                        <a:rPr lang="en-US" sz="1200" b="0" i="1" smtClean="0">
                          <a:solidFill>
                            <a:schemeClr val="tx1"/>
                          </a:solidFill>
                          <a:latin typeface="Cambria Math" panose="02040503050406030204" pitchFamily="18" charset="0"/>
                        </a:rPr>
                        <m:t>𝑠</m:t>
                      </m:r>
                    </m:oMath>
                  </a14:m>
                  <a:endParaRPr lang="en-US" sz="1200" dirty="0">
                    <a:solidFill>
                      <a:schemeClr val="tx1"/>
                    </a:solidFill>
                  </a:endParaRPr>
                </a:p>
              </p:txBody>
            </p:sp>
          </mc:Choice>
          <mc:Fallback xmlns="">
            <p:sp>
              <p:nvSpPr>
                <p:cNvPr id="12" name="TextBox 11">
                  <a:extLst>
                    <a:ext uri="{FF2B5EF4-FFF2-40B4-BE49-F238E27FC236}">
                      <a16:creationId xmlns:a16="http://schemas.microsoft.com/office/drawing/2014/main" id="{482CE126-1E4B-4F01-A87E-15E3855A8E81}"/>
                    </a:ext>
                  </a:extLst>
                </p:cNvPr>
                <p:cNvSpPr txBox="1">
                  <a:spLocks noRot="1" noChangeAspect="1" noMove="1" noResize="1" noEditPoints="1" noAdjustHandles="1" noChangeArrowheads="1" noChangeShapeType="1" noTextEdit="1"/>
                </p:cNvSpPr>
                <p:nvPr/>
              </p:nvSpPr>
              <p:spPr>
                <a:xfrm>
                  <a:off x="5534897" y="5418922"/>
                  <a:ext cx="774406" cy="232307"/>
                </a:xfrm>
                <a:prstGeom prst="rect">
                  <a:avLst/>
                </a:prstGeom>
                <a:blipFill>
                  <a:blip r:embed="rId5"/>
                  <a:stretch>
                    <a:fillRect t="-2632" b="-394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7A9D005B-57BF-4F06-8B47-60AC311C2B19}"/>
                    </a:ext>
                  </a:extLst>
                </p:cNvPr>
                <p:cNvSpPr txBox="1"/>
                <p:nvPr/>
              </p:nvSpPr>
              <p:spPr>
                <a:xfrm>
                  <a:off x="6669343" y="5459386"/>
                  <a:ext cx="774406" cy="232307"/>
                </a:xfrm>
                <a:prstGeom prst="rect">
                  <a:avLst/>
                </a:prstGeom>
                <a:noFill/>
              </p:spPr>
              <p:txBody>
                <a:bodyPr wrap="none" rtlCol="0">
                  <a:spAutoFit/>
                </a:bodyPr>
                <a:lstStyle/>
                <a:p>
                  <a:r>
                    <a:rPr lang="en-US" sz="1200" dirty="0">
                      <a:solidFill>
                        <a:schemeClr val="tx1"/>
                      </a:solidFill>
                    </a:rPr>
                    <a:t>4 </a:t>
                  </a:r>
                  <a14:m>
                    <m:oMath xmlns:m="http://schemas.openxmlformats.org/officeDocument/2006/math">
                      <m:r>
                        <a:rPr lang="en-US" sz="1200" b="0" i="1" smtClean="0">
                          <a:solidFill>
                            <a:schemeClr val="tx1"/>
                          </a:solidFill>
                          <a:latin typeface="Cambria Math" panose="02040503050406030204" pitchFamily="18" charset="0"/>
                        </a:rPr>
                        <m:t>𝜇</m:t>
                      </m:r>
                      <m:r>
                        <a:rPr lang="en-US" sz="1200" b="0" i="1" smtClean="0">
                          <a:solidFill>
                            <a:schemeClr val="tx1"/>
                          </a:solidFill>
                          <a:latin typeface="Cambria Math" panose="02040503050406030204" pitchFamily="18" charset="0"/>
                        </a:rPr>
                        <m:t>𝑠</m:t>
                      </m:r>
                    </m:oMath>
                  </a14:m>
                  <a:endParaRPr lang="en-US" sz="1200" dirty="0">
                    <a:solidFill>
                      <a:schemeClr val="tx1"/>
                    </a:solidFill>
                  </a:endParaRPr>
                </a:p>
              </p:txBody>
            </p:sp>
          </mc:Choice>
          <mc:Fallback xmlns="">
            <p:sp>
              <p:nvSpPr>
                <p:cNvPr id="13" name="TextBox 12">
                  <a:extLst>
                    <a:ext uri="{FF2B5EF4-FFF2-40B4-BE49-F238E27FC236}">
                      <a16:creationId xmlns:a16="http://schemas.microsoft.com/office/drawing/2014/main" id="{99B92D76-C833-49C3-9CFF-1A8BF8CF0ACC}"/>
                    </a:ext>
                  </a:extLst>
                </p:cNvPr>
                <p:cNvSpPr txBox="1">
                  <a:spLocks noRot="1" noChangeAspect="1" noMove="1" noResize="1" noEditPoints="1" noAdjustHandles="1" noChangeArrowheads="1" noChangeShapeType="1" noTextEdit="1"/>
                </p:cNvSpPr>
                <p:nvPr/>
              </p:nvSpPr>
              <p:spPr>
                <a:xfrm>
                  <a:off x="6669343" y="5459386"/>
                  <a:ext cx="774406" cy="232307"/>
                </a:xfrm>
                <a:prstGeom prst="rect">
                  <a:avLst/>
                </a:prstGeom>
                <a:blipFill>
                  <a:blip r:embed="rId6"/>
                  <a:stretch>
                    <a:fillRect b="-39474"/>
                  </a:stretch>
                </a:blipFill>
              </p:spPr>
              <p:txBody>
                <a:bodyPr/>
                <a:lstStyle/>
                <a:p>
                  <a:r>
                    <a:rPr lang="en-US">
                      <a:noFill/>
                    </a:rPr>
                    <a:t> </a:t>
                  </a:r>
                </a:p>
              </p:txBody>
            </p:sp>
          </mc:Fallback>
        </mc:AlternateContent>
        <p:sp>
          <p:nvSpPr>
            <p:cNvPr id="15" name="Right Brace 14">
              <a:extLst>
                <a:ext uri="{FF2B5EF4-FFF2-40B4-BE49-F238E27FC236}">
                  <a16:creationId xmlns:a16="http://schemas.microsoft.com/office/drawing/2014/main" id="{FBAD09AE-D4A7-48C7-B1A3-004A945CA8F4}"/>
                </a:ext>
              </a:extLst>
            </p:cNvPr>
            <p:cNvSpPr/>
            <p:nvPr/>
          </p:nvSpPr>
          <p:spPr>
            <a:xfrm rot="16200000">
              <a:off x="5630434" y="4525378"/>
              <a:ext cx="143870" cy="109547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sz="1200"/>
            </a:p>
          </p:txBody>
        </p:sp>
        <p:sp>
          <p:nvSpPr>
            <p:cNvPr id="16" name="Right Brace 15">
              <a:extLst>
                <a:ext uri="{FF2B5EF4-FFF2-40B4-BE49-F238E27FC236}">
                  <a16:creationId xmlns:a16="http://schemas.microsoft.com/office/drawing/2014/main" id="{ABEF4E3C-A4DE-4A7F-AEA6-291BBA2A7C02}"/>
                </a:ext>
              </a:extLst>
            </p:cNvPr>
            <p:cNvSpPr/>
            <p:nvPr/>
          </p:nvSpPr>
          <p:spPr>
            <a:xfrm rot="16200000">
              <a:off x="6763942" y="4517483"/>
              <a:ext cx="143870" cy="109547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sz="1200"/>
            </a:p>
          </p:txBody>
        </p:sp>
        <p:grpSp>
          <p:nvGrpSpPr>
            <p:cNvPr id="17" name="Group 16">
              <a:extLst>
                <a:ext uri="{FF2B5EF4-FFF2-40B4-BE49-F238E27FC236}">
                  <a16:creationId xmlns:a16="http://schemas.microsoft.com/office/drawing/2014/main" id="{585A40B3-D3AB-44A7-AED4-AA9235C1F20B}"/>
                </a:ext>
              </a:extLst>
            </p:cNvPr>
            <p:cNvGrpSpPr/>
            <p:nvPr/>
          </p:nvGrpSpPr>
          <p:grpSpPr>
            <a:xfrm>
              <a:off x="7445018" y="4814691"/>
              <a:ext cx="1125660" cy="877001"/>
              <a:chOff x="6067755" y="4372719"/>
              <a:chExt cx="1125660" cy="877001"/>
            </a:xfrm>
          </p:grpSpPr>
          <p:sp>
            <p:nvSpPr>
              <p:cNvPr id="25" name="Rectangle 24">
                <a:extLst>
                  <a:ext uri="{FF2B5EF4-FFF2-40B4-BE49-F238E27FC236}">
                    <a16:creationId xmlns:a16="http://schemas.microsoft.com/office/drawing/2014/main" id="{95B169EB-EC19-49E6-9BC1-0DBF4FFA25B1}"/>
                  </a:ext>
                </a:extLst>
              </p:cNvPr>
              <p:cNvSpPr/>
              <p:nvPr/>
            </p:nvSpPr>
            <p:spPr>
              <a:xfrm>
                <a:off x="6067755" y="4715218"/>
                <a:ext cx="1125660" cy="313694"/>
              </a:xfrm>
              <a:prstGeom prst="rect">
                <a:avLst/>
              </a:prstGeom>
              <a:solidFill>
                <a:schemeClr val="accent5">
                  <a:lumMod val="60000"/>
                  <a:lumOff val="4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defTabSz="914400" eaLnBrk="0" hangingPunct="0"/>
                <a:r>
                  <a:rPr lang="en-US" altLang="zh-CN" sz="1050" dirty="0">
                    <a:solidFill>
                      <a:schemeClr val="tx1"/>
                    </a:solidFill>
                  </a:rPr>
                  <a:t>Future-SIG-A1</a:t>
                </a:r>
                <a:endParaRPr lang="zh-CN" altLang="en-US" sz="1050" dirty="0">
                  <a:solidFill>
                    <a:schemeClr val="tx1"/>
                  </a:solidFill>
                </a:endParaRPr>
              </a:p>
            </p:txBody>
          </p: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E34D5283-7BF4-4F5C-97D1-3CA225B055C0}"/>
                      </a:ext>
                    </a:extLst>
                  </p:cNvPr>
                  <p:cNvSpPr txBox="1"/>
                  <p:nvPr/>
                </p:nvSpPr>
                <p:spPr>
                  <a:xfrm>
                    <a:off x="6317874" y="5017413"/>
                    <a:ext cx="774406" cy="232307"/>
                  </a:xfrm>
                  <a:prstGeom prst="rect">
                    <a:avLst/>
                  </a:prstGeom>
                  <a:noFill/>
                </p:spPr>
                <p:txBody>
                  <a:bodyPr wrap="none" rtlCol="0">
                    <a:spAutoFit/>
                  </a:bodyPr>
                  <a:lstStyle/>
                  <a:p>
                    <a:r>
                      <a:rPr lang="en-US" sz="1200" dirty="0">
                        <a:solidFill>
                          <a:schemeClr val="tx1"/>
                        </a:solidFill>
                      </a:rPr>
                      <a:t>4 </a:t>
                    </a:r>
                    <a14:m>
                      <m:oMath xmlns:m="http://schemas.openxmlformats.org/officeDocument/2006/math">
                        <m:r>
                          <a:rPr lang="en-US" sz="1200" b="0" i="1" smtClean="0">
                            <a:solidFill>
                              <a:schemeClr val="tx1"/>
                            </a:solidFill>
                            <a:latin typeface="Cambria Math" panose="02040503050406030204" pitchFamily="18" charset="0"/>
                          </a:rPr>
                          <m:t>𝜇</m:t>
                        </m:r>
                        <m:r>
                          <a:rPr lang="en-US" sz="1200" b="0" i="1" smtClean="0">
                            <a:solidFill>
                              <a:schemeClr val="tx1"/>
                            </a:solidFill>
                            <a:latin typeface="Cambria Math" panose="02040503050406030204" pitchFamily="18" charset="0"/>
                          </a:rPr>
                          <m:t>𝑠</m:t>
                        </m:r>
                      </m:oMath>
                    </a14:m>
                    <a:endParaRPr lang="en-US" sz="1200" dirty="0">
                      <a:solidFill>
                        <a:schemeClr val="tx1"/>
                      </a:solidFill>
                    </a:endParaRPr>
                  </a:p>
                </p:txBody>
              </p:sp>
            </mc:Choice>
            <mc:Fallback xmlns="">
              <p:sp>
                <p:nvSpPr>
                  <p:cNvPr id="124" name="TextBox 123"/>
                  <p:cNvSpPr txBox="1">
                    <a:spLocks noRot="1" noChangeAspect="1" noMove="1" noResize="1" noEditPoints="1" noAdjustHandles="1" noChangeArrowheads="1" noChangeShapeType="1" noTextEdit="1"/>
                  </p:cNvSpPr>
                  <p:nvPr/>
                </p:nvSpPr>
                <p:spPr>
                  <a:xfrm>
                    <a:off x="6317874" y="5017413"/>
                    <a:ext cx="774406" cy="232307"/>
                  </a:xfrm>
                  <a:prstGeom prst="rect">
                    <a:avLst/>
                  </a:prstGeom>
                  <a:blipFill>
                    <a:blip r:embed="rId7"/>
                    <a:stretch>
                      <a:fillRect b="-39474"/>
                    </a:stretch>
                  </a:blipFill>
                </p:spPr>
                <p:txBody>
                  <a:bodyPr/>
                  <a:lstStyle/>
                  <a:p>
                    <a:r>
                      <a:rPr lang="en-US">
                        <a:noFill/>
                      </a:rPr>
                      <a:t> </a:t>
                    </a:r>
                  </a:p>
                </p:txBody>
              </p:sp>
            </mc:Fallback>
          </mc:AlternateContent>
          <p:sp>
            <p:nvSpPr>
              <p:cNvPr id="27" name="Right Brace 26">
                <a:extLst>
                  <a:ext uri="{FF2B5EF4-FFF2-40B4-BE49-F238E27FC236}">
                    <a16:creationId xmlns:a16="http://schemas.microsoft.com/office/drawing/2014/main" id="{888BB4A7-811D-4504-94B5-0F96BD673B00}"/>
                  </a:ext>
                </a:extLst>
              </p:cNvPr>
              <p:cNvSpPr/>
              <p:nvPr/>
            </p:nvSpPr>
            <p:spPr>
              <a:xfrm rot="16200000">
                <a:off x="6546544" y="4075511"/>
                <a:ext cx="143870" cy="109547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sz="1200"/>
              </a:p>
            </p:txBody>
          </p:sp>
          <p:sp>
            <p:nvSpPr>
              <p:cNvPr id="28" name="Rectangle 27">
                <a:extLst>
                  <a:ext uri="{FF2B5EF4-FFF2-40B4-BE49-F238E27FC236}">
                    <a16:creationId xmlns:a16="http://schemas.microsoft.com/office/drawing/2014/main" id="{AEC4BFB5-2A0E-4A53-A23C-35DE848933A3}"/>
                  </a:ext>
                </a:extLst>
              </p:cNvPr>
              <p:cNvSpPr/>
              <p:nvPr/>
            </p:nvSpPr>
            <p:spPr>
              <a:xfrm>
                <a:off x="6292945" y="4372719"/>
                <a:ext cx="567784" cy="276999"/>
              </a:xfrm>
              <a:prstGeom prst="rect">
                <a:avLst/>
              </a:prstGeom>
            </p:spPr>
            <p:txBody>
              <a:bodyPr wrap="none">
                <a:spAutoFit/>
              </a:bodyPr>
              <a:lstStyle/>
              <a:p>
                <a:pPr algn="ctr"/>
                <a:r>
                  <a:rPr lang="en-US" sz="1200" dirty="0">
                    <a:solidFill>
                      <a:schemeClr val="tx1"/>
                    </a:solidFill>
                  </a:rPr>
                  <a:t>BPSK</a:t>
                </a:r>
              </a:p>
            </p:txBody>
          </p:sp>
        </p:grpSp>
        <p:grpSp>
          <p:nvGrpSpPr>
            <p:cNvPr id="18" name="Group 17">
              <a:extLst>
                <a:ext uri="{FF2B5EF4-FFF2-40B4-BE49-F238E27FC236}">
                  <a16:creationId xmlns:a16="http://schemas.microsoft.com/office/drawing/2014/main" id="{C437A7D3-533D-4FC2-A6A7-3E85F0D077F1}"/>
                </a:ext>
              </a:extLst>
            </p:cNvPr>
            <p:cNvGrpSpPr/>
            <p:nvPr/>
          </p:nvGrpSpPr>
          <p:grpSpPr>
            <a:xfrm>
              <a:off x="8563045" y="4812948"/>
              <a:ext cx="1125660" cy="877001"/>
              <a:chOff x="6067755" y="4372719"/>
              <a:chExt cx="1125660" cy="877001"/>
            </a:xfrm>
          </p:grpSpPr>
          <p:sp>
            <p:nvSpPr>
              <p:cNvPr id="21" name="Rectangle 20">
                <a:extLst>
                  <a:ext uri="{FF2B5EF4-FFF2-40B4-BE49-F238E27FC236}">
                    <a16:creationId xmlns:a16="http://schemas.microsoft.com/office/drawing/2014/main" id="{CBD45840-056A-4758-8325-48A9E3D04DA8}"/>
                  </a:ext>
                </a:extLst>
              </p:cNvPr>
              <p:cNvSpPr/>
              <p:nvPr/>
            </p:nvSpPr>
            <p:spPr>
              <a:xfrm>
                <a:off x="6067755" y="4715218"/>
                <a:ext cx="1125660" cy="313694"/>
              </a:xfrm>
              <a:prstGeom prst="rect">
                <a:avLst/>
              </a:prstGeom>
              <a:solidFill>
                <a:schemeClr val="accent5">
                  <a:lumMod val="60000"/>
                  <a:lumOff val="4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defTabSz="914400" eaLnBrk="0" hangingPunct="0"/>
                <a:r>
                  <a:rPr lang="en-US" altLang="zh-CN" sz="1050" dirty="0">
                    <a:solidFill>
                      <a:schemeClr val="tx1"/>
                    </a:solidFill>
                  </a:rPr>
                  <a:t>Future-SIG-A2</a:t>
                </a:r>
                <a:endParaRPr lang="zh-CN" altLang="en-US" sz="1050" dirty="0">
                  <a:solidFill>
                    <a:schemeClr val="tx1"/>
                  </a:solidFill>
                </a:endParaRP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639A39C0-B8D8-43F0-B1C7-FA6E71382571}"/>
                      </a:ext>
                    </a:extLst>
                  </p:cNvPr>
                  <p:cNvSpPr txBox="1"/>
                  <p:nvPr/>
                </p:nvSpPr>
                <p:spPr>
                  <a:xfrm>
                    <a:off x="6317874" y="5017413"/>
                    <a:ext cx="774406" cy="232307"/>
                  </a:xfrm>
                  <a:prstGeom prst="rect">
                    <a:avLst/>
                  </a:prstGeom>
                  <a:noFill/>
                </p:spPr>
                <p:txBody>
                  <a:bodyPr wrap="none" rtlCol="0">
                    <a:spAutoFit/>
                  </a:bodyPr>
                  <a:lstStyle/>
                  <a:p>
                    <a:r>
                      <a:rPr lang="en-US" sz="1200" dirty="0">
                        <a:solidFill>
                          <a:schemeClr val="tx1"/>
                        </a:solidFill>
                      </a:rPr>
                      <a:t>4 </a:t>
                    </a:r>
                    <a14:m>
                      <m:oMath xmlns:m="http://schemas.openxmlformats.org/officeDocument/2006/math">
                        <m:r>
                          <a:rPr lang="en-US" sz="1200" b="0" i="1" smtClean="0">
                            <a:solidFill>
                              <a:schemeClr val="tx1"/>
                            </a:solidFill>
                            <a:latin typeface="Cambria Math" panose="02040503050406030204" pitchFamily="18" charset="0"/>
                          </a:rPr>
                          <m:t>𝜇</m:t>
                        </m:r>
                        <m:r>
                          <a:rPr lang="en-US" sz="1200" b="0" i="1" smtClean="0">
                            <a:solidFill>
                              <a:schemeClr val="tx1"/>
                            </a:solidFill>
                            <a:latin typeface="Cambria Math" panose="02040503050406030204" pitchFamily="18" charset="0"/>
                          </a:rPr>
                          <m:t>𝑠</m:t>
                        </m:r>
                      </m:oMath>
                    </a14:m>
                    <a:endParaRPr lang="en-US" sz="1200" dirty="0">
                      <a:solidFill>
                        <a:schemeClr val="tx1"/>
                      </a:solidFill>
                    </a:endParaRPr>
                  </a:p>
                </p:txBody>
              </p:sp>
            </mc:Choice>
            <mc:Fallback xmlns="">
              <p:sp>
                <p:nvSpPr>
                  <p:cNvPr id="189" name="TextBox 188">
                    <a:extLst>
                      <a:ext uri="{FF2B5EF4-FFF2-40B4-BE49-F238E27FC236}">
                        <a16:creationId xmlns:a16="http://schemas.microsoft.com/office/drawing/2014/main" id="{75DD9E8E-EDB4-4576-8651-1C64D3F034A5}"/>
                      </a:ext>
                    </a:extLst>
                  </p:cNvPr>
                  <p:cNvSpPr txBox="1">
                    <a:spLocks noRot="1" noChangeAspect="1" noMove="1" noResize="1" noEditPoints="1" noAdjustHandles="1" noChangeArrowheads="1" noChangeShapeType="1" noTextEdit="1"/>
                  </p:cNvSpPr>
                  <p:nvPr/>
                </p:nvSpPr>
                <p:spPr>
                  <a:xfrm>
                    <a:off x="6317874" y="5017413"/>
                    <a:ext cx="774406" cy="232307"/>
                  </a:xfrm>
                  <a:prstGeom prst="rect">
                    <a:avLst/>
                  </a:prstGeom>
                  <a:blipFill>
                    <a:blip r:embed="rId8"/>
                    <a:stretch>
                      <a:fillRect l="-787" t="-2632" b="-39474"/>
                    </a:stretch>
                  </a:blipFill>
                </p:spPr>
                <p:txBody>
                  <a:bodyPr/>
                  <a:lstStyle/>
                  <a:p>
                    <a:r>
                      <a:rPr lang="en-US">
                        <a:noFill/>
                      </a:rPr>
                      <a:t> </a:t>
                    </a:r>
                  </a:p>
                </p:txBody>
              </p:sp>
            </mc:Fallback>
          </mc:AlternateContent>
          <p:sp>
            <p:nvSpPr>
              <p:cNvPr id="23" name="Right Brace 22">
                <a:extLst>
                  <a:ext uri="{FF2B5EF4-FFF2-40B4-BE49-F238E27FC236}">
                    <a16:creationId xmlns:a16="http://schemas.microsoft.com/office/drawing/2014/main" id="{398A8F90-9C1F-4A07-AAEC-9960E9E44847}"/>
                  </a:ext>
                </a:extLst>
              </p:cNvPr>
              <p:cNvSpPr/>
              <p:nvPr/>
            </p:nvSpPr>
            <p:spPr>
              <a:xfrm rot="16200000">
                <a:off x="6546544" y="4075511"/>
                <a:ext cx="143870" cy="109547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sz="1200"/>
              </a:p>
            </p:txBody>
          </p:sp>
          <p:sp>
            <p:nvSpPr>
              <p:cNvPr id="24" name="Rectangle 23">
                <a:extLst>
                  <a:ext uri="{FF2B5EF4-FFF2-40B4-BE49-F238E27FC236}">
                    <a16:creationId xmlns:a16="http://schemas.microsoft.com/office/drawing/2014/main" id="{E04E8BD4-6C4D-4BEA-88C5-D14D6DD53DC8}"/>
                  </a:ext>
                </a:extLst>
              </p:cNvPr>
              <p:cNvSpPr/>
              <p:nvPr/>
            </p:nvSpPr>
            <p:spPr>
              <a:xfrm>
                <a:off x="6292945" y="4372719"/>
                <a:ext cx="567784" cy="276999"/>
              </a:xfrm>
              <a:prstGeom prst="rect">
                <a:avLst/>
              </a:prstGeom>
            </p:spPr>
            <p:txBody>
              <a:bodyPr wrap="none">
                <a:spAutoFit/>
              </a:bodyPr>
              <a:lstStyle/>
              <a:p>
                <a:pPr algn="ctr"/>
                <a:r>
                  <a:rPr lang="en-US" sz="1200" dirty="0">
                    <a:solidFill>
                      <a:schemeClr val="tx1"/>
                    </a:solidFill>
                  </a:rPr>
                  <a:t>BPSK</a:t>
                </a:r>
              </a:p>
            </p:txBody>
          </p:sp>
        </p:grpSp>
        <p:sp>
          <p:nvSpPr>
            <p:cNvPr id="19" name="Rectangle 18">
              <a:extLst>
                <a:ext uri="{FF2B5EF4-FFF2-40B4-BE49-F238E27FC236}">
                  <a16:creationId xmlns:a16="http://schemas.microsoft.com/office/drawing/2014/main" id="{D700C238-8727-4B32-8377-C895553C59D2}"/>
                </a:ext>
              </a:extLst>
            </p:cNvPr>
            <p:cNvSpPr/>
            <p:nvPr/>
          </p:nvSpPr>
          <p:spPr>
            <a:xfrm>
              <a:off x="5413734" y="4773823"/>
              <a:ext cx="958537" cy="232307"/>
            </a:xfrm>
            <a:prstGeom prst="rect">
              <a:avLst/>
            </a:prstGeom>
          </p:spPr>
          <p:txBody>
            <a:bodyPr wrap="none">
              <a:spAutoFit/>
            </a:bodyPr>
            <a:lstStyle/>
            <a:p>
              <a:r>
                <a:rPr lang="en-US" sz="1200" dirty="0">
                  <a:solidFill>
                    <a:schemeClr val="tx1"/>
                  </a:solidFill>
                </a:rPr>
                <a:t>BPSK</a:t>
              </a:r>
            </a:p>
          </p:txBody>
        </p:sp>
        <p:sp>
          <p:nvSpPr>
            <p:cNvPr id="20" name="Rectangle 19">
              <a:extLst>
                <a:ext uri="{FF2B5EF4-FFF2-40B4-BE49-F238E27FC236}">
                  <a16:creationId xmlns:a16="http://schemas.microsoft.com/office/drawing/2014/main" id="{3C51AAB3-BB72-4A9C-81C6-B967BB8DC7B9}"/>
                </a:ext>
              </a:extLst>
            </p:cNvPr>
            <p:cNvSpPr/>
            <p:nvPr/>
          </p:nvSpPr>
          <p:spPr>
            <a:xfrm>
              <a:off x="6570873" y="4765927"/>
              <a:ext cx="567784" cy="276999"/>
            </a:xfrm>
            <a:prstGeom prst="rect">
              <a:avLst/>
            </a:prstGeom>
          </p:spPr>
          <p:txBody>
            <a:bodyPr wrap="none">
              <a:spAutoFit/>
            </a:bodyPr>
            <a:lstStyle/>
            <a:p>
              <a:pPr algn="ctr"/>
              <a:r>
                <a:rPr lang="en-US" sz="1200" dirty="0">
                  <a:solidFill>
                    <a:schemeClr val="tx1"/>
                  </a:solidFill>
                </a:rPr>
                <a:t>BPSK</a:t>
              </a:r>
            </a:p>
          </p:txBody>
        </p:sp>
      </p:grpSp>
      <p:sp>
        <p:nvSpPr>
          <p:cNvPr id="29" name="Rectangle: Rounded Corners 28">
            <a:extLst>
              <a:ext uri="{FF2B5EF4-FFF2-40B4-BE49-F238E27FC236}">
                <a16:creationId xmlns:a16="http://schemas.microsoft.com/office/drawing/2014/main" id="{2AF218B4-FA95-4DCD-A308-0D7203F7BE45}"/>
              </a:ext>
            </a:extLst>
          </p:cNvPr>
          <p:cNvSpPr/>
          <p:nvPr/>
        </p:nvSpPr>
        <p:spPr bwMode="auto">
          <a:xfrm>
            <a:off x="2009196" y="4876055"/>
            <a:ext cx="5663441" cy="1296144"/>
          </a:xfrm>
          <a:prstGeom prst="round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Speech Bubble: Rectangle 29">
            <a:extLst>
              <a:ext uri="{FF2B5EF4-FFF2-40B4-BE49-F238E27FC236}">
                <a16:creationId xmlns:a16="http://schemas.microsoft.com/office/drawing/2014/main" id="{5C8CD06A-766F-48FD-96FA-C6551F0D76BB}"/>
              </a:ext>
            </a:extLst>
          </p:cNvPr>
          <p:cNvSpPr/>
          <p:nvPr/>
        </p:nvSpPr>
        <p:spPr bwMode="auto">
          <a:xfrm>
            <a:off x="2423592" y="4077072"/>
            <a:ext cx="1584176" cy="495768"/>
          </a:xfrm>
          <a:prstGeom prst="wedgeRectCallout">
            <a:avLst>
              <a:gd name="adj1" fmla="val 34458"/>
              <a:gd name="adj2" fmla="val 112979"/>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bg1"/>
                </a:solidFill>
                <a:effectLst/>
                <a:latin typeface="Times New Roman" pitchFamily="16" charset="0"/>
                <a:ea typeface="MS Gothic" charset="-128"/>
              </a:rPr>
              <a:t>Same as 11ax</a:t>
            </a:r>
          </a:p>
        </p:txBody>
      </p:sp>
      <p:sp>
        <p:nvSpPr>
          <p:cNvPr id="31" name="Speech Bubble: Rectangle 30">
            <a:extLst>
              <a:ext uri="{FF2B5EF4-FFF2-40B4-BE49-F238E27FC236}">
                <a16:creationId xmlns:a16="http://schemas.microsoft.com/office/drawing/2014/main" id="{F41ED8FE-0A90-40A5-A12D-97E3E0F370F4}"/>
              </a:ext>
            </a:extLst>
          </p:cNvPr>
          <p:cNvSpPr/>
          <p:nvPr/>
        </p:nvSpPr>
        <p:spPr bwMode="auto">
          <a:xfrm>
            <a:off x="8823920" y="4172982"/>
            <a:ext cx="1584176" cy="624169"/>
          </a:xfrm>
          <a:prstGeom prst="wedgeRectCallout">
            <a:avLst>
              <a:gd name="adj1" fmla="val -36022"/>
              <a:gd name="adj2" fmla="val 19258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bg1"/>
                </a:solidFill>
                <a:effectLst/>
                <a:latin typeface="Times New Roman" pitchFamily="16" charset="0"/>
                <a:ea typeface="MS Gothic" charset="-128"/>
              </a:rPr>
              <a:t>B0~B6 for TXOP</a:t>
            </a:r>
          </a:p>
        </p:txBody>
      </p:sp>
    </p:spTree>
    <p:extLst>
      <p:ext uri="{BB962C8B-B14F-4D97-AF65-F5344CB8AC3E}">
        <p14:creationId xmlns:p14="http://schemas.microsoft.com/office/powerpoint/2010/main" val="593123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369C3-CAB4-409E-86C2-6B089785483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2AB34E0-C3B4-44C2-80D0-0E70FBDB9136}"/>
              </a:ext>
            </a:extLst>
          </p:cNvPr>
          <p:cNvSpPr>
            <a:spLocks noGrp="1"/>
          </p:cNvSpPr>
          <p:nvPr>
            <p:ph idx="1"/>
          </p:nvPr>
        </p:nvSpPr>
        <p:spPr/>
        <p:txBody>
          <a:bodyPr/>
          <a:lstStyle/>
          <a:p>
            <a:pPr>
              <a:buFont typeface="Arial" panose="020B0604020202020204" pitchFamily="34" charset="0"/>
              <a:buChar char="•"/>
            </a:pPr>
            <a:r>
              <a:rPr lang="en-US" dirty="0"/>
              <a:t>Since the 11ax and 11ax+ devices may coexist in the same or overlapping networks, it would be desirable to design the preamble for 11be such that it will keep some nice features in 11ax and, if possible, make some signals understandable to 11ax devices </a:t>
            </a:r>
          </a:p>
          <a:p>
            <a:pPr lvl="1">
              <a:buFont typeface="Arial" panose="020B0604020202020204" pitchFamily="34" charset="0"/>
              <a:buChar char="•"/>
            </a:pPr>
            <a:r>
              <a:rPr lang="en-US" dirty="0"/>
              <a:t>Those signals may include TXOP, SR, BSS Color, etc.</a:t>
            </a:r>
          </a:p>
        </p:txBody>
      </p:sp>
      <p:sp>
        <p:nvSpPr>
          <p:cNvPr id="4" name="Slide Number Placeholder 3">
            <a:extLst>
              <a:ext uri="{FF2B5EF4-FFF2-40B4-BE49-F238E27FC236}">
                <a16:creationId xmlns:a16="http://schemas.microsoft.com/office/drawing/2014/main" id="{C206F5CC-A685-4862-BBF5-B0184A2D693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601587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C2CA8-C585-4ECF-9994-20D5940F9924}"/>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2E11438A-8AA7-4493-95AD-2524D2D33677}"/>
              </a:ext>
            </a:extLst>
          </p:cNvPr>
          <p:cNvSpPr>
            <a:spLocks noGrp="1"/>
          </p:cNvSpPr>
          <p:nvPr>
            <p:ph idx="1"/>
          </p:nvPr>
        </p:nvSpPr>
        <p:spPr/>
        <p:txBody>
          <a:bodyPr/>
          <a:lstStyle/>
          <a:p>
            <a:r>
              <a:rPr lang="en-US" dirty="0"/>
              <a:t>[1] 11-19/1021r1	Preamble Design Harmonization </a:t>
            </a:r>
          </a:p>
        </p:txBody>
      </p:sp>
      <p:sp>
        <p:nvSpPr>
          <p:cNvPr id="4" name="Slide Number Placeholder 3">
            <a:extLst>
              <a:ext uri="{FF2B5EF4-FFF2-40B4-BE49-F238E27FC236}">
                <a16:creationId xmlns:a16="http://schemas.microsoft.com/office/drawing/2014/main" id="{0B9AC71F-DAC1-4928-9B29-6C9E7CFD227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14086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878B-ED29-419A-BD60-29F9FF2778B0}"/>
              </a:ext>
            </a:extLst>
          </p:cNvPr>
          <p:cNvSpPr>
            <a:spLocks noGrp="1"/>
          </p:cNvSpPr>
          <p:nvPr>
            <p:ph type="title"/>
          </p:nvPr>
        </p:nvSpPr>
        <p:spPr/>
        <p:txBody>
          <a:bodyPr/>
          <a:lstStyle/>
          <a:p>
            <a:r>
              <a:rPr lang="en-US" dirty="0"/>
              <a:t>Appendix: 11ax SIG-A fields</a:t>
            </a:r>
          </a:p>
        </p:txBody>
      </p:sp>
      <p:sp>
        <p:nvSpPr>
          <p:cNvPr id="4" name="Slide Number Placeholder 3">
            <a:extLst>
              <a:ext uri="{FF2B5EF4-FFF2-40B4-BE49-F238E27FC236}">
                <a16:creationId xmlns:a16="http://schemas.microsoft.com/office/drawing/2014/main" id="{EC93565C-5068-4F46-B7F2-2909FFB387A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5" name="Picture 4">
            <a:extLst>
              <a:ext uri="{FF2B5EF4-FFF2-40B4-BE49-F238E27FC236}">
                <a16:creationId xmlns:a16="http://schemas.microsoft.com/office/drawing/2014/main" id="{AC888BFA-D956-4414-8565-13A27FAE7401}"/>
              </a:ext>
            </a:extLst>
          </p:cNvPr>
          <p:cNvPicPr>
            <a:picLocks noChangeAspect="1"/>
          </p:cNvPicPr>
          <p:nvPr/>
        </p:nvPicPr>
        <p:blipFill>
          <a:blip r:embed="rId2"/>
          <a:stretch>
            <a:fillRect/>
          </a:stretch>
        </p:blipFill>
        <p:spPr>
          <a:xfrm>
            <a:off x="536734" y="2996952"/>
            <a:ext cx="11156504" cy="1368152"/>
          </a:xfrm>
          <a:prstGeom prst="rect">
            <a:avLst/>
          </a:prstGeom>
        </p:spPr>
      </p:pic>
    </p:spTree>
    <p:extLst>
      <p:ext uri="{BB962C8B-B14F-4D97-AF65-F5344CB8AC3E}">
        <p14:creationId xmlns:p14="http://schemas.microsoft.com/office/powerpoint/2010/main" val="34653318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Props1.xml><?xml version="1.0" encoding="utf-8"?>
<ds:datastoreItem xmlns:ds="http://schemas.openxmlformats.org/officeDocument/2006/customXml" ds:itemID="{B21C9097-6676-4D6D-9427-0277A7F019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FE3E5F-3510-4FDC-A1CC-A5AD923669D8}">
  <ds:schemaRefs>
    <ds:schemaRef ds:uri="http://schemas.microsoft.com/sharepoint/v3/contenttype/forms"/>
  </ds:schemaRefs>
</ds:datastoreItem>
</file>

<file path=customXml/itemProps3.xml><?xml version="1.0" encoding="utf-8"?>
<ds:datastoreItem xmlns:ds="http://schemas.openxmlformats.org/officeDocument/2006/customXml" ds:itemID="{44D1CAC4-739F-4E97-B1D0-76F58B96E323}">
  <ds:schemaRefs>
    <ds:schemaRef ds:uri="http://schemas.microsoft.com/office/2006/metadata/properties"/>
    <ds:schemaRef ds:uri="http://schemas.microsoft.com/office/2006/documentManagement/types"/>
    <ds:schemaRef ds:uri="http://schemas.microsoft.com/sharepoint/v4"/>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715</Words>
  <Application>Microsoft Office PowerPoint</Application>
  <PresentationFormat>Widescreen</PresentationFormat>
  <Paragraphs>93</Paragraphs>
  <Slides>8</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Cambria Math</vt:lpstr>
      <vt:lpstr>Times New Roman</vt:lpstr>
      <vt:lpstr>Office Theme</vt:lpstr>
      <vt:lpstr>Document</vt:lpstr>
      <vt:lpstr>Preamble Design Consideration for 11be </vt:lpstr>
      <vt:lpstr>PowerPoint Presentation</vt:lpstr>
      <vt:lpstr>Recap: 11ax SIG-A</vt:lpstr>
      <vt:lpstr>TXOP in PHY Header</vt:lpstr>
      <vt:lpstr>11be Preamble Design Recommendation</vt:lpstr>
      <vt:lpstr>Conclusion</vt:lpstr>
      <vt:lpstr>Reference</vt:lpstr>
      <vt:lpstr>Appendix: 11ax SIG-A fields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11-19-1214-00-00be-Preamble Design Consideration for 11be</dc:title>
  <dc:creator/>
  <cp:lastModifiedBy/>
  <cp:revision>1</cp:revision>
  <dcterms:created xsi:type="dcterms:W3CDTF">2019-03-11T16:38:51Z</dcterms:created>
  <dcterms:modified xsi:type="dcterms:W3CDTF">2019-07-15T18:01:59Z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