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5"/>
  </p:notesMasterIdLst>
  <p:handoutMasterIdLst>
    <p:handoutMasterId r:id="rId16"/>
  </p:handoutMasterIdLst>
  <p:sldIdLst>
    <p:sldId id="256" r:id="rId5"/>
    <p:sldId id="276" r:id="rId6"/>
    <p:sldId id="273" r:id="rId7"/>
    <p:sldId id="299" r:id="rId8"/>
    <p:sldId id="333" r:id="rId9"/>
    <p:sldId id="334" r:id="rId10"/>
    <p:sldId id="325" r:id="rId11"/>
    <p:sldId id="335" r:id="rId12"/>
    <p:sldId id="323" r:id="rId13"/>
    <p:sldId id="284"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Rui" initials="YR" lastIdx="20" clrIdx="0">
    <p:extLst>
      <p:ext uri="{19B8F6BF-5375-455C-9EA6-DF929625EA0E}">
        <p15:presenceInfo xmlns:p15="http://schemas.microsoft.com/office/powerpoint/2012/main" userId="S-1-5-21-1844237615-1580818891-725345543-5130" providerId="AD"/>
      </p:ext>
    </p:extLst>
  </p:cmAuthor>
  <p:cmAuthor id="2" name="Levy, Joseph S" initials="LJS" lastIdx="7" clrIdx="1">
    <p:extLst>
      <p:ext uri="{19B8F6BF-5375-455C-9EA6-DF929625EA0E}">
        <p15:presenceInfo xmlns:p15="http://schemas.microsoft.com/office/powerpoint/2012/main" userId="S-1-5-21-1844237615-1580818891-725345543-5204" providerId="AD"/>
      </p:ext>
    </p:extLst>
  </p:cmAuthor>
  <p:cmAuthor id="3" name="Lou, Hanqing" initials="LH" lastIdx="9" clrIdx="2">
    <p:extLst>
      <p:ext uri="{19B8F6BF-5375-455C-9EA6-DF929625EA0E}">
        <p15:presenceInfo xmlns:p15="http://schemas.microsoft.com/office/powerpoint/2012/main" userId="S-1-5-21-1844237615-1580818891-725345543-19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751" autoAdjust="0"/>
    <p:restoredTop sz="94619" autoAdjust="0"/>
  </p:normalViewPr>
  <p:slideViewPr>
    <p:cSldViewPr>
      <p:cViewPr varScale="1">
        <p:scale>
          <a:sx n="77" d="100"/>
          <a:sy n="77" d="100"/>
        </p:scale>
        <p:origin x="88" y="5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79" d="100"/>
          <a:sy n="79" d="100"/>
        </p:scale>
        <p:origin x="2748" y="3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July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Xiaofei Wang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802.11-yy/1065r1</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July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11649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July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July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388318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July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18537687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July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0702568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July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4165361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July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21282497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July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8367745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July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854162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2019</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2019</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2019</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
        <p:nvSpPr>
          <p:cNvPr id="1028" name="Rectangle 4"/>
          <p:cNvSpPr>
            <a:spLocks noGrp="1" noChangeArrowheads="1"/>
          </p:cNvSpPr>
          <p:nvPr>
            <p:ph type="ftr"/>
          </p:nvPr>
        </p:nvSpPr>
        <p:spPr bwMode="auto">
          <a:xfrm>
            <a:off x="715211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802.11-19/1213r0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7262" y="288875"/>
            <a:ext cx="2303451" cy="273050"/>
          </a:xfrm>
        </p:spPr>
        <p:txBody>
          <a:bodyPr/>
          <a:lstStyle/>
          <a:p>
            <a:r>
              <a:rPr lang="en-US" dirty="0"/>
              <a:t>July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Discussion on Multi-link Operations</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2019-07-09</a:t>
            </a:r>
          </a:p>
        </p:txBody>
      </p:sp>
      <p:graphicFrame>
        <p:nvGraphicFramePr>
          <p:cNvPr id="3075" name="Object 3"/>
          <p:cNvGraphicFramePr>
            <a:graphicFrameLocks noChangeAspect="1"/>
          </p:cNvGraphicFramePr>
          <p:nvPr>
            <p:extLst>
              <p:ext uri="{D42A27DB-BD31-4B8C-83A1-F6EECF244321}">
                <p14:modId xmlns:p14="http://schemas.microsoft.com/office/powerpoint/2010/main" val="3260377209"/>
              </p:ext>
            </p:extLst>
          </p:nvPr>
        </p:nvGraphicFramePr>
        <p:xfrm>
          <a:off x="2319338" y="3932238"/>
          <a:ext cx="7556500" cy="2311400"/>
        </p:xfrm>
        <a:graphic>
          <a:graphicData uri="http://schemas.openxmlformats.org/presentationml/2006/ole">
            <mc:AlternateContent xmlns:mc="http://schemas.openxmlformats.org/markup-compatibility/2006">
              <mc:Choice xmlns:v="urn:schemas-microsoft-com:vml" Requires="v">
                <p:oleObj spid="_x0000_s3374" name="Document" r:id="rId4" imgW="8267030" imgH="2528378" progId="Word.Document.8">
                  <p:embed/>
                </p:oleObj>
              </mc:Choice>
              <mc:Fallback>
                <p:oleObj name="Document" r:id="rId4" imgW="8267030" imgH="2528378" progId="Word.Document.8">
                  <p:embed/>
                  <p:pic>
                    <p:nvPicPr>
                      <p:cNvPr id="0" name="Picture 3"/>
                      <p:cNvPicPr>
                        <a:picLocks noChangeAspect="1" noChangeArrowheads="1"/>
                      </p:cNvPicPr>
                      <p:nvPr/>
                    </p:nvPicPr>
                    <p:blipFill>
                      <a:blip r:embed="rId5"/>
                      <a:srcRect/>
                      <a:stretch>
                        <a:fillRect/>
                      </a:stretch>
                    </p:blipFill>
                    <p:spPr bwMode="auto">
                      <a:xfrm>
                        <a:off x="2319338" y="3932238"/>
                        <a:ext cx="7556500" cy="2311400"/>
                      </a:xfrm>
                      <a:prstGeom prst="rect">
                        <a:avLst/>
                      </a:prstGeom>
                      <a:noFill/>
                      <a:extLst/>
                    </p:spPr>
                  </p:pic>
                </p:oleObj>
              </mc:Fallback>
            </mc:AlternateContent>
          </a:graphicData>
        </a:graphic>
      </p:graphicFrame>
      <p:sp>
        <p:nvSpPr>
          <p:cNvPr id="3076" name="Rectangle 4"/>
          <p:cNvSpPr>
            <a:spLocks noChangeArrowheads="1"/>
          </p:cNvSpPr>
          <p:nvPr/>
        </p:nvSpPr>
        <p:spPr bwMode="auto">
          <a:xfrm>
            <a:off x="2058988" y="303043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a:t>July 2019</a:t>
            </a:r>
            <a:endParaRPr lang="en-GB" dirty="0"/>
          </a:p>
        </p:txBody>
      </p:sp>
      <p:sp>
        <p:nvSpPr>
          <p:cNvPr id="3" name="Footer Placeholder 2"/>
          <p:cNvSpPr>
            <a:spLocks noGrp="1"/>
          </p:cNvSpPr>
          <p:nvPr>
            <p:ph type="ftr" idx="11"/>
          </p:nvPr>
        </p:nvSpPr>
        <p:spPr/>
        <p:txBody>
          <a:bodyPr/>
          <a:lstStyle/>
          <a:p>
            <a:r>
              <a:rPr lang="en-GB" dirty="0"/>
              <a:t>Xiaofei Wang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10</a:t>
            </a:fld>
            <a:endParaRPr lang="en-GB" dirty="0"/>
          </a:p>
        </p:txBody>
      </p:sp>
      <p:sp>
        <p:nvSpPr>
          <p:cNvPr id="6" name="Rectangle 1"/>
          <p:cNvSpPr txBox="1">
            <a:spLocks noChangeArrowheads="1"/>
          </p:cNvSpPr>
          <p:nvPr/>
        </p:nvSpPr>
        <p:spPr>
          <a:xfrm>
            <a:off x="2209800" y="685800"/>
            <a:ext cx="77724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References</a:t>
            </a:r>
          </a:p>
        </p:txBody>
      </p:sp>
      <p:sp>
        <p:nvSpPr>
          <p:cNvPr id="7" name="Rectangle 2"/>
          <p:cNvSpPr txBox="1">
            <a:spLocks noChangeArrowheads="1"/>
          </p:cNvSpPr>
          <p:nvPr/>
        </p:nvSpPr>
        <p:spPr>
          <a:xfrm>
            <a:off x="1703512" y="1700809"/>
            <a:ext cx="8784976" cy="420846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2000" kern="0" dirty="0"/>
              <a:t>[1] IEEE 11-19/0822r0, Extreme Efficient Multi-band Operation, May 2019</a:t>
            </a:r>
          </a:p>
          <a:p>
            <a:pPr marL="0" indent="0"/>
            <a:endParaRPr lang="en-US" sz="2000" kern="0" dirty="0"/>
          </a:p>
          <a:p>
            <a:pPr marL="0" indent="0"/>
            <a:r>
              <a:rPr lang="en-US" sz="2000" kern="0" dirty="0"/>
              <a:t>[2] IEEE 11-19/0823r0, Multi-link Aggregation, May 2019</a:t>
            </a:r>
          </a:p>
          <a:p>
            <a:pPr marL="0" indent="0"/>
            <a:endParaRPr lang="en-US" sz="2000" kern="0" dirty="0"/>
          </a:p>
          <a:p>
            <a:pPr marL="0" indent="0"/>
            <a:r>
              <a:rPr lang="en-US" sz="2000" kern="0" dirty="0"/>
              <a:t>[3] IEEE 11-19/0731r0, Multi-link Operation, May 2019</a:t>
            </a:r>
            <a:endParaRPr lang="en-US" sz="2000" dirty="0"/>
          </a:p>
        </p:txBody>
      </p:sp>
    </p:spTree>
    <p:extLst>
      <p:ext uri="{BB962C8B-B14F-4D97-AF65-F5344CB8AC3E}">
        <p14:creationId xmlns:p14="http://schemas.microsoft.com/office/powerpoint/2010/main" val="2535682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July 2019</a:t>
            </a:r>
            <a:endParaRPr lang="en-GB" dirty="0"/>
          </a:p>
        </p:txBody>
      </p:sp>
      <p:sp>
        <p:nvSpPr>
          <p:cNvPr id="4" name="Footer Placeholder 3"/>
          <p:cNvSpPr>
            <a:spLocks noGrp="1"/>
          </p:cNvSpPr>
          <p:nvPr>
            <p:ph type="ftr" idx="11"/>
          </p:nvPr>
        </p:nvSpPr>
        <p:spPr/>
        <p:txBody>
          <a:bodyPr/>
          <a:lstStyle/>
          <a:p>
            <a:r>
              <a:rPr lang="en-GB" dirty="0"/>
              <a:t>Xiaofei Wang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Abstract</a:t>
            </a:r>
          </a:p>
        </p:txBody>
      </p:sp>
      <p:sp>
        <p:nvSpPr>
          <p:cNvPr id="8" name="Rectangle 2"/>
          <p:cNvSpPr txBox="1">
            <a:spLocks noChangeArrowheads="1"/>
          </p:cNvSpPr>
          <p:nvPr/>
        </p:nvSpPr>
        <p:spPr>
          <a:xfrm>
            <a:off x="2247106" y="2276872"/>
            <a:ext cx="7772400"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In this contribution, we discuss some design choices that may simplify the data flow in multi-link operations.</a:t>
            </a:r>
          </a:p>
        </p:txBody>
      </p:sp>
    </p:spTree>
    <p:extLst>
      <p:ext uri="{BB962C8B-B14F-4D97-AF65-F5344CB8AC3E}">
        <p14:creationId xmlns:p14="http://schemas.microsoft.com/office/powerpoint/2010/main" val="380014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Introduction</a:t>
            </a:r>
          </a:p>
        </p:txBody>
      </p:sp>
      <p:sp>
        <p:nvSpPr>
          <p:cNvPr id="3" name="Content Placeholder 2"/>
          <p:cNvSpPr>
            <a:spLocks noGrp="1"/>
          </p:cNvSpPr>
          <p:nvPr>
            <p:ph idx="1"/>
          </p:nvPr>
        </p:nvSpPr>
        <p:spPr>
          <a:xfrm>
            <a:off x="1055440" y="1124744"/>
            <a:ext cx="9937104" cy="4833292"/>
          </a:xfrm>
        </p:spPr>
        <p:txBody>
          <a:bodyPr/>
          <a:lstStyle/>
          <a:p>
            <a:pPr>
              <a:buFont typeface="Arial" panose="020B0604020202020204" pitchFamily="34" charset="0"/>
              <a:buChar char="•"/>
            </a:pPr>
            <a:r>
              <a:rPr lang="en-US" dirty="0"/>
              <a:t>Multi-band/multi-link operations have been identified as a candidate feature for 802.11be</a:t>
            </a:r>
          </a:p>
          <a:p>
            <a:pPr>
              <a:buFont typeface="Arial" panose="020B0604020202020204" pitchFamily="34" charset="0"/>
              <a:buChar char="•"/>
            </a:pPr>
            <a:r>
              <a:rPr lang="en-US" dirty="0"/>
              <a:t>Architectures enabling multi-band/multi-link operations for 802.11be have been discussed in [1] [2]</a:t>
            </a:r>
          </a:p>
          <a:p>
            <a:pPr lvl="1">
              <a:buFont typeface="Arial" panose="020B0604020202020204" pitchFamily="34" charset="0"/>
              <a:buChar char="•"/>
            </a:pPr>
            <a:r>
              <a:rPr lang="en-US" dirty="0"/>
              <a:t>Discussed support for multi-link schemes such as link switching, link aggregation, traffic steering, etc.</a:t>
            </a:r>
          </a:p>
          <a:p>
            <a:pPr lvl="1">
              <a:buFont typeface="Arial" panose="020B0604020202020204" pitchFamily="34" charset="0"/>
              <a:buChar char="•"/>
            </a:pPr>
            <a:r>
              <a:rPr lang="en-US" dirty="0"/>
              <a:t>Proposed the concept of Multi-link entity (MLE) and Multi-link Device (MLD)</a:t>
            </a:r>
          </a:p>
          <a:p>
            <a:pPr lvl="1">
              <a:buFont typeface="Arial" panose="020B0604020202020204" pitchFamily="34" charset="0"/>
              <a:buChar char="•"/>
            </a:pPr>
            <a:r>
              <a:rPr lang="en-US" dirty="0"/>
              <a:t>A common identifier for MAC-SAP or by DSM either on MLE level or MLD level</a:t>
            </a:r>
          </a:p>
          <a:p>
            <a:pPr>
              <a:buFont typeface="Arial" panose="020B0604020202020204" pitchFamily="34" charset="0"/>
              <a:buChar char="•"/>
            </a:pPr>
            <a:r>
              <a:rPr lang="en-US" dirty="0"/>
              <a:t>A number of design issues for multi-link operations have also been discussed in [3]</a:t>
            </a:r>
          </a:p>
          <a:p>
            <a:pPr lvl="1">
              <a:buFont typeface="Arial" panose="020B0604020202020204" pitchFamily="34" charset="0"/>
              <a:buChar char="•"/>
            </a:pPr>
            <a:r>
              <a:rPr lang="en-US" dirty="0"/>
              <a:t>Sequence number space, duplication detections, etc. for multi-link operations</a:t>
            </a:r>
          </a:p>
          <a:p>
            <a:pPr>
              <a:buFont typeface="Arial" panose="020B0604020202020204" pitchFamily="34" charset="0"/>
              <a:buChar char="•"/>
            </a:pPr>
            <a:r>
              <a:rPr lang="en-US" dirty="0"/>
              <a:t>In this contribution, we discuss the benefit of using a single ID to address an MLE or MLD for better data flow on different links in multi-link operations </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84317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1464" y="347564"/>
            <a:ext cx="9505057" cy="1065213"/>
          </a:xfrm>
        </p:spPr>
        <p:txBody>
          <a:bodyPr/>
          <a:lstStyle/>
          <a:p>
            <a:r>
              <a:rPr lang="en-US" dirty="0"/>
              <a:t>Data flow in multi-link operations (1/3)</a:t>
            </a:r>
          </a:p>
        </p:txBody>
      </p:sp>
      <p:sp>
        <p:nvSpPr>
          <p:cNvPr id="3" name="Content Placeholder 2"/>
          <p:cNvSpPr>
            <a:spLocks noGrp="1"/>
          </p:cNvSpPr>
          <p:nvPr>
            <p:ph idx="1"/>
          </p:nvPr>
        </p:nvSpPr>
        <p:spPr>
          <a:xfrm>
            <a:off x="1271463" y="1268760"/>
            <a:ext cx="9649073" cy="4113213"/>
          </a:xfrm>
        </p:spPr>
        <p:txBody>
          <a:bodyPr/>
          <a:lstStyle/>
          <a:p>
            <a:pPr>
              <a:buFont typeface="Arial" panose="020B0604020202020204" pitchFamily="34" charset="0"/>
              <a:buChar char="•"/>
            </a:pPr>
            <a:r>
              <a:rPr lang="en-US" sz="2800" dirty="0"/>
              <a:t>DL data flow:</a:t>
            </a:r>
          </a:p>
          <a:p>
            <a:pPr lvl="1">
              <a:buFont typeface="Arial" panose="020B0604020202020204" pitchFamily="34" charset="0"/>
              <a:buChar char="•"/>
            </a:pPr>
            <a:r>
              <a:rPr lang="en-US" sz="2400" dirty="0">
                <a:solidFill>
                  <a:schemeClr val="tx1"/>
                </a:solidFill>
              </a:rPr>
              <a:t>Data frames from DS pass through “high” MAC-SAP in a MLD or MLE that contains APs</a:t>
            </a:r>
          </a:p>
          <a:p>
            <a:pPr lvl="1">
              <a:buFont typeface="Arial" panose="020B0604020202020204" pitchFamily="34" charset="0"/>
              <a:buChar char="•"/>
            </a:pPr>
            <a:r>
              <a:rPr lang="en-US" sz="2400" dirty="0">
                <a:solidFill>
                  <a:schemeClr val="tx1"/>
                </a:solidFill>
              </a:rPr>
              <a:t>The data are then distributed by the “high” MAC into frames to be sent over one or multiple links.  Each of these frames is then assigned to an AP that will send it on a link it has established with a STA of the receiving MLE/MLD. </a:t>
            </a:r>
          </a:p>
          <a:p>
            <a:pPr lvl="1">
              <a:buFont typeface="Arial" panose="020B0604020202020204" pitchFamily="34" charset="0"/>
              <a:buChar char="•"/>
            </a:pPr>
            <a:r>
              <a:rPr lang="en-US" sz="2400" dirty="0">
                <a:solidFill>
                  <a:schemeClr val="tx1"/>
                </a:solidFill>
              </a:rPr>
              <a:t>Data frame(s) are transmitted over the air via the available links</a:t>
            </a:r>
          </a:p>
          <a:p>
            <a:pPr lvl="1">
              <a:buFont typeface="Arial" panose="020B0604020202020204" pitchFamily="34" charset="0"/>
              <a:buChar char="•"/>
            </a:pPr>
            <a:r>
              <a:rPr lang="en-US" sz="2400" dirty="0">
                <a:solidFill>
                  <a:schemeClr val="tx1"/>
                </a:solidFill>
              </a:rPr>
              <a:t>Data frame(s) are received by one or more STAs of a MLD or MLE that contains non-AP STAs</a:t>
            </a:r>
          </a:p>
          <a:p>
            <a:pPr lvl="1">
              <a:buFont typeface="Arial" panose="020B0604020202020204" pitchFamily="34" charset="0"/>
              <a:buChar char="•"/>
            </a:pPr>
            <a:r>
              <a:rPr lang="en-US" sz="2400" dirty="0">
                <a:solidFill>
                  <a:schemeClr val="tx1"/>
                </a:solidFill>
              </a:rPr>
              <a:t>Data frame(s) are passed to the “high” MAC, where the data frames are combined to form the original frame that is then  available at the “high” MAC-SAP in the receiving MLD or MLE</a:t>
            </a: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826197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1464" y="347564"/>
            <a:ext cx="9505057" cy="1065213"/>
          </a:xfrm>
        </p:spPr>
        <p:txBody>
          <a:bodyPr/>
          <a:lstStyle/>
          <a:p>
            <a:r>
              <a:rPr lang="en-US" dirty="0"/>
              <a:t>Data flow in multi-link operations (2/3)</a:t>
            </a:r>
          </a:p>
        </p:txBody>
      </p:sp>
      <p:sp>
        <p:nvSpPr>
          <p:cNvPr id="3" name="Content Placeholder 2"/>
          <p:cNvSpPr>
            <a:spLocks noGrp="1"/>
          </p:cNvSpPr>
          <p:nvPr>
            <p:ph idx="1"/>
          </p:nvPr>
        </p:nvSpPr>
        <p:spPr>
          <a:xfrm>
            <a:off x="1055441" y="1268760"/>
            <a:ext cx="10063328" cy="4113213"/>
          </a:xfrm>
        </p:spPr>
        <p:txBody>
          <a:bodyPr/>
          <a:lstStyle/>
          <a:p>
            <a:pPr>
              <a:buFont typeface="Arial" panose="020B0604020202020204" pitchFamily="34" charset="0"/>
              <a:buChar char="•"/>
            </a:pPr>
            <a:r>
              <a:rPr lang="en-US" sz="2800" dirty="0"/>
              <a:t>UL data flow:</a:t>
            </a:r>
          </a:p>
          <a:p>
            <a:pPr lvl="1">
              <a:buFont typeface="Arial" panose="020B0604020202020204" pitchFamily="34" charset="0"/>
              <a:buChar char="•"/>
            </a:pPr>
            <a:r>
              <a:rPr lang="en-US" sz="2400" dirty="0">
                <a:solidFill>
                  <a:schemeClr val="tx1"/>
                </a:solidFill>
              </a:rPr>
              <a:t>Data pass through “high” MAC-SAP in a MLD or MLE that contains non-AP STAs</a:t>
            </a:r>
          </a:p>
          <a:p>
            <a:pPr lvl="1">
              <a:buFont typeface="Arial" panose="020B0604020202020204" pitchFamily="34" charset="0"/>
              <a:buChar char="•"/>
            </a:pPr>
            <a:r>
              <a:rPr lang="en-US" sz="2400" dirty="0">
                <a:solidFill>
                  <a:schemeClr val="tx1"/>
                </a:solidFill>
              </a:rPr>
              <a:t>The data are then distributed by the “high” MAC into frames to be sent over one or multiple links. which may be identified by a non-AP STA on each link. Each of these frames is then assigned to a STA that will send it on a link it has established with an AP of the receiving MLD/MLE</a:t>
            </a:r>
          </a:p>
          <a:p>
            <a:pPr lvl="1">
              <a:buFont typeface="Arial" panose="020B0604020202020204" pitchFamily="34" charset="0"/>
              <a:buChar char="•"/>
            </a:pPr>
            <a:r>
              <a:rPr lang="en-US" sz="2400" dirty="0">
                <a:solidFill>
                  <a:schemeClr val="tx1"/>
                </a:solidFill>
              </a:rPr>
              <a:t>Data frame(s) are transmitted over the air via the available links</a:t>
            </a:r>
          </a:p>
          <a:p>
            <a:pPr lvl="1">
              <a:buFont typeface="Arial" panose="020B0604020202020204" pitchFamily="34" charset="0"/>
              <a:buChar char="•"/>
            </a:pPr>
            <a:r>
              <a:rPr lang="en-US" sz="2400" dirty="0">
                <a:solidFill>
                  <a:schemeClr val="tx1"/>
                </a:solidFill>
              </a:rPr>
              <a:t>Data frames are received by one or more APs of a MLD or MLE that contains APs</a:t>
            </a:r>
          </a:p>
          <a:p>
            <a:pPr lvl="1">
              <a:buFont typeface="Arial" panose="020B0604020202020204" pitchFamily="34" charset="0"/>
              <a:buChar char="•"/>
            </a:pPr>
            <a:r>
              <a:rPr lang="en-US" sz="2400" dirty="0">
                <a:solidFill>
                  <a:schemeClr val="tx1"/>
                </a:solidFill>
              </a:rPr>
              <a:t>Data frame(s) are passed to the “high” MAC, where the data frames are combined to form the original frame that is then  available at the “high” MAC-SAP in the receiving MLD or MLE</a:t>
            </a:r>
          </a:p>
          <a:p>
            <a:pPr lvl="1">
              <a:buFont typeface="Arial" panose="020B0604020202020204" pitchFamily="34" charset="0"/>
              <a:buChar char="•"/>
            </a:pPr>
            <a:endParaRPr lang="en-US" sz="2400" dirty="0"/>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r>
              <a:rPr lang="en-US" dirty="0"/>
              <a: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98450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1464" y="347564"/>
            <a:ext cx="9505057" cy="1065213"/>
          </a:xfrm>
        </p:spPr>
        <p:txBody>
          <a:bodyPr/>
          <a:lstStyle/>
          <a:p>
            <a:r>
              <a:rPr lang="en-US" dirty="0"/>
              <a:t>Data flow in multi-link operations (3/3)</a:t>
            </a:r>
          </a:p>
        </p:txBody>
      </p:sp>
      <p:sp>
        <p:nvSpPr>
          <p:cNvPr id="3" name="Content Placeholder 2"/>
          <p:cNvSpPr>
            <a:spLocks noGrp="1"/>
          </p:cNvSpPr>
          <p:nvPr>
            <p:ph idx="1"/>
          </p:nvPr>
        </p:nvSpPr>
        <p:spPr>
          <a:xfrm>
            <a:off x="1271463" y="1412777"/>
            <a:ext cx="9505057" cy="4113213"/>
          </a:xfrm>
        </p:spPr>
        <p:txBody>
          <a:bodyPr/>
          <a:lstStyle/>
          <a:p>
            <a:pPr>
              <a:buFont typeface="Arial" panose="020B0604020202020204" pitchFamily="34" charset="0"/>
              <a:buChar char="•"/>
            </a:pPr>
            <a:r>
              <a:rPr lang="en-US" sz="2800" dirty="0"/>
              <a:t>UL and DL data flows are between the “high” MAC-SAPs of the MLEs/MLDs that contain APs and non-AP STAs</a:t>
            </a:r>
          </a:p>
          <a:p>
            <a:pPr marL="0" indent="0"/>
            <a:endParaRPr lang="en-US" sz="2800" dirty="0"/>
          </a:p>
          <a:p>
            <a:pPr>
              <a:buFont typeface="Arial" panose="020B0604020202020204" pitchFamily="34" charset="0"/>
              <a:buChar char="•"/>
            </a:pPr>
            <a:r>
              <a:rPr lang="en-US" sz="2800" dirty="0"/>
              <a:t>Hence, the “high” MAC-SAPs should be identified by IDs or MAC addresses</a:t>
            </a:r>
          </a:p>
          <a:p>
            <a:pPr>
              <a:buFont typeface="Arial" panose="020B0604020202020204" pitchFamily="34" charset="0"/>
              <a:buChar char="•"/>
            </a:pPr>
            <a:endParaRPr lang="en-US" sz="2800" dirty="0"/>
          </a:p>
          <a:p>
            <a:pPr>
              <a:buFont typeface="Arial" panose="020B0604020202020204" pitchFamily="34" charset="0"/>
              <a:buChar char="•"/>
            </a:pPr>
            <a:r>
              <a:rPr lang="en-US" sz="2800" dirty="0"/>
              <a:t>Therefore, it is beneficial to have these IDs or MAC addresses included in the MAC frames</a:t>
            </a:r>
          </a:p>
          <a:p>
            <a:pPr lvl="1">
              <a:buFont typeface="Arial" panose="020B0604020202020204" pitchFamily="34" charset="0"/>
              <a:buChar char="•"/>
            </a:pPr>
            <a:r>
              <a:rPr lang="en-US" sz="2400" dirty="0"/>
              <a:t>E.g., in one of the address fields in data frames</a:t>
            </a:r>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228035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432" y="563587"/>
            <a:ext cx="10406352" cy="1065213"/>
          </a:xfrm>
        </p:spPr>
        <p:txBody>
          <a:bodyPr/>
          <a:lstStyle/>
          <a:p>
            <a:r>
              <a:rPr lang="en-US" dirty="0"/>
              <a:t>Benefits using a single ID for multi-link data transmissions</a:t>
            </a:r>
          </a:p>
        </p:txBody>
      </p:sp>
      <p:sp>
        <p:nvSpPr>
          <p:cNvPr id="3" name="Content Placeholder 2"/>
          <p:cNvSpPr>
            <a:spLocks noGrp="1"/>
          </p:cNvSpPr>
          <p:nvPr>
            <p:ph idx="1"/>
          </p:nvPr>
        </p:nvSpPr>
        <p:spPr>
          <a:xfrm>
            <a:off x="983432" y="1484784"/>
            <a:ext cx="10153128" cy="4113213"/>
          </a:xfrm>
        </p:spPr>
        <p:txBody>
          <a:bodyPr/>
          <a:lstStyle/>
          <a:p>
            <a:pPr>
              <a:buFont typeface="Arial" panose="020B0604020202020204" pitchFamily="34" charset="0"/>
              <a:buChar char="•"/>
            </a:pPr>
            <a:r>
              <a:rPr lang="en-US" dirty="0"/>
              <a:t>A data frame can be clearly identified to be meant for higher layers if it contains the ID or MAC address of the target higher MAC SAP of the target MLD or MLE</a:t>
            </a:r>
          </a:p>
          <a:p>
            <a:pPr>
              <a:buFont typeface="Arial" panose="020B0604020202020204" pitchFamily="34" charset="0"/>
              <a:buChar char="•"/>
            </a:pPr>
            <a:r>
              <a:rPr lang="en-US" dirty="0"/>
              <a:t>Sequence numbers can be generated uniquely from the same sequence number space and it is easy to re-assemble fragments, packets and detect duplication</a:t>
            </a:r>
          </a:p>
          <a:p>
            <a:pPr>
              <a:buFont typeface="Arial" panose="020B0604020202020204" pitchFamily="34" charset="0"/>
              <a:buChar char="•"/>
            </a:pPr>
            <a:r>
              <a:rPr lang="en-US" dirty="0"/>
              <a:t>If dynamic link switching is desired, a packet can be transmitted over any link without having to regenerate MAC headers</a:t>
            </a:r>
          </a:p>
          <a:p>
            <a:pPr>
              <a:buFont typeface="Arial" panose="020B0604020202020204" pitchFamily="34" charset="0"/>
              <a:buChar char="•"/>
            </a:pPr>
            <a:r>
              <a:rPr lang="en-US" dirty="0"/>
              <a:t>It is easier to identify packets when multi-channel/multi-band aggregation is used to transmit a wide-bandwidth frame</a:t>
            </a:r>
          </a:p>
          <a:p>
            <a:pPr>
              <a:buFont typeface="Arial" panose="020B0604020202020204" pitchFamily="34" charset="0"/>
              <a:buChar char="•"/>
            </a:pPr>
            <a:r>
              <a:rPr lang="en-US" dirty="0"/>
              <a:t>Some of these benefits may depend on the particular design of multi-link operations defined in 802.11be</a:t>
            </a:r>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514499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9496" y="563587"/>
            <a:ext cx="9433047" cy="1065213"/>
          </a:xfrm>
        </p:spPr>
        <p:txBody>
          <a:bodyPr/>
          <a:lstStyle/>
          <a:p>
            <a:r>
              <a:rPr lang="en-US" dirty="0"/>
              <a:t>Possible changes needed</a:t>
            </a:r>
          </a:p>
        </p:txBody>
      </p:sp>
      <p:sp>
        <p:nvSpPr>
          <p:cNvPr id="3" name="Content Placeholder 2"/>
          <p:cNvSpPr>
            <a:spLocks noGrp="1"/>
          </p:cNvSpPr>
          <p:nvPr>
            <p:ph idx="1"/>
          </p:nvPr>
        </p:nvSpPr>
        <p:spPr>
          <a:xfrm>
            <a:off x="1559496" y="1692051"/>
            <a:ext cx="9001000" cy="4113213"/>
          </a:xfrm>
        </p:spPr>
        <p:txBody>
          <a:bodyPr/>
          <a:lstStyle/>
          <a:p>
            <a:pPr>
              <a:buFont typeface="Arial" panose="020B0604020202020204" pitchFamily="34" charset="0"/>
              <a:buChar char="•"/>
            </a:pPr>
            <a:r>
              <a:rPr lang="en-US" dirty="0"/>
              <a:t>APs and STAs belonging to a MLD and MLA may need to filter packets using their higher MAC-SAP ID or MAC addresses when receiving packets on the wireless medium</a:t>
            </a:r>
          </a:p>
          <a:p>
            <a:pPr>
              <a:buFont typeface="Arial" panose="020B0604020202020204" pitchFamily="34" charset="0"/>
              <a:buChar char="•"/>
            </a:pPr>
            <a:endParaRPr lang="en-US" dirty="0"/>
          </a:p>
          <a:p>
            <a:pPr>
              <a:buFont typeface="Arial" panose="020B0604020202020204" pitchFamily="34" charset="0"/>
              <a:buChar char="•"/>
            </a:pPr>
            <a:r>
              <a:rPr lang="en-US" dirty="0"/>
              <a:t>The ID and MAC addresses of the higher MAC-SAP of each MLE and MLD need to be indicated when multi-link operation is set up</a:t>
            </a:r>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991618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3493" y="729495"/>
            <a:ext cx="7770813" cy="1065213"/>
          </a:xfrm>
        </p:spPr>
        <p:txBody>
          <a:bodyPr/>
          <a:lstStyle/>
          <a:p>
            <a:r>
              <a:rPr lang="en-US" dirty="0"/>
              <a:t>Conclusions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Xiaofei Wang (</a:t>
            </a:r>
            <a:r>
              <a:rPr lang="en-GB" dirty="0" err="1"/>
              <a:t>InterDigital</a:t>
            </a:r>
            <a:r>
              <a:rPr lang="en-GB" dirty="0"/>
              <a:t>)</a:t>
            </a:r>
          </a:p>
        </p:txBody>
      </p:sp>
      <p:sp>
        <p:nvSpPr>
          <p:cNvPr id="6" name="Date Placeholder 5"/>
          <p:cNvSpPr>
            <a:spLocks noGrp="1"/>
          </p:cNvSpPr>
          <p:nvPr>
            <p:ph type="dt" idx="15"/>
          </p:nvPr>
        </p:nvSpPr>
        <p:spPr/>
        <p:txBody>
          <a:bodyPr/>
          <a:lstStyle/>
          <a:p>
            <a:r>
              <a:rPr lang="en-US" dirty="0"/>
              <a:t>July 2019</a:t>
            </a:r>
            <a:endParaRPr lang="en-GB" dirty="0"/>
          </a:p>
        </p:txBody>
      </p:sp>
      <p:sp>
        <p:nvSpPr>
          <p:cNvPr id="3" name="Content Placeholder 2"/>
          <p:cNvSpPr>
            <a:spLocks noGrp="1"/>
          </p:cNvSpPr>
          <p:nvPr>
            <p:ph idx="1"/>
          </p:nvPr>
        </p:nvSpPr>
        <p:spPr>
          <a:xfrm>
            <a:off x="1487488" y="1548036"/>
            <a:ext cx="9000999" cy="4113213"/>
          </a:xfrm>
        </p:spPr>
        <p:txBody>
          <a:bodyPr/>
          <a:lstStyle/>
          <a:p>
            <a:pPr>
              <a:buFont typeface="Arial" panose="020B0604020202020204" pitchFamily="34" charset="0"/>
              <a:buChar char="•"/>
            </a:pPr>
            <a:endParaRPr lang="en-US" dirty="0"/>
          </a:p>
          <a:p>
            <a:pPr>
              <a:buFont typeface="Arial" panose="020B0604020202020204" pitchFamily="34" charset="0"/>
              <a:buChar char="•"/>
            </a:pPr>
            <a:r>
              <a:rPr lang="en-US" dirty="0"/>
              <a:t>Multi-link devices such as MLD or MLE should be identified by the ID or MAC address of their “high” MAC SAPs</a:t>
            </a:r>
          </a:p>
          <a:p>
            <a:pPr>
              <a:buFont typeface="Arial" panose="020B0604020202020204" pitchFamily="34" charset="0"/>
              <a:buChar char="•"/>
            </a:pPr>
            <a:endParaRPr lang="en-US" dirty="0"/>
          </a:p>
          <a:p>
            <a:pPr>
              <a:buFont typeface="Arial" panose="020B0604020202020204" pitchFamily="34" charset="0"/>
              <a:buChar char="•"/>
            </a:pPr>
            <a:r>
              <a:rPr lang="en-US" dirty="0"/>
              <a:t>For multi-link data flows, it may be beneficial to include in the data frames a single ID or MAC address of the target “high” MAC-SAP of the target MLD and MLE</a:t>
            </a:r>
          </a:p>
        </p:txBody>
      </p:sp>
    </p:spTree>
    <p:extLst>
      <p:ext uri="{BB962C8B-B14F-4D97-AF65-F5344CB8AC3E}">
        <p14:creationId xmlns:p14="http://schemas.microsoft.com/office/powerpoint/2010/main" val="3909937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8B519F59218FD4E88B58DE214C6B6C1" ma:contentTypeVersion="0" ma:contentTypeDescription="Create a new document." ma:contentTypeScope="" ma:versionID="f0f002001fb3fd8d0b30a99e294d422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3A2646E-62E3-4149-BBD2-CBA4DEF13688}">
  <ds:schemaRefs>
    <ds:schemaRef ds:uri="http://schemas.microsoft.com/sharepoint/v3/contenttype/forms"/>
  </ds:schemaRefs>
</ds:datastoreItem>
</file>

<file path=customXml/itemProps2.xml><?xml version="1.0" encoding="utf-8"?>
<ds:datastoreItem xmlns:ds="http://schemas.openxmlformats.org/officeDocument/2006/customXml" ds:itemID="{40C680F0-332A-4214-AC5B-BC3BBD5CFB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149B6FD7-A7EF-4FFA-B3AA-4E285A044B96}">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17923</TotalTime>
  <Words>1057</Words>
  <Application>Microsoft Office PowerPoint</Application>
  <PresentationFormat>Widescreen</PresentationFormat>
  <Paragraphs>136</Paragraphs>
  <Slides>10</Slides>
  <Notes>10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4" baseType="lpstr">
      <vt:lpstr>Arial</vt:lpstr>
      <vt:lpstr>Times New Roman</vt:lpstr>
      <vt:lpstr>Office Theme</vt:lpstr>
      <vt:lpstr>Document</vt:lpstr>
      <vt:lpstr>Discussion on Multi-link Operations</vt:lpstr>
      <vt:lpstr>PowerPoint Presentation</vt:lpstr>
      <vt:lpstr>Introduction</vt:lpstr>
      <vt:lpstr>Data flow in multi-link operations (1/3)</vt:lpstr>
      <vt:lpstr>Data flow in multi-link operations (2/3)</vt:lpstr>
      <vt:lpstr>Data flow in multi-link operations (3/3)</vt:lpstr>
      <vt:lpstr>Benefits using a single ID for multi-link data transmissions</vt:lpstr>
      <vt:lpstr>Possible changes needed</vt:lpstr>
      <vt:lpstr>Conclusions</vt:lpstr>
      <vt:lpstr>PowerPoint Presentation</vt:lpstr>
    </vt:vector>
  </TitlesOfParts>
  <Company>InterDigital Communication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on Multi-link Operations</dc:title>
  <dc:creator>Xiaofei.Wang@InterDigital.com</dc:creator>
  <cp:lastModifiedBy>Xiaofei Wang</cp:lastModifiedBy>
  <cp:revision>335</cp:revision>
  <cp:lastPrinted>1601-01-01T00:00:00Z</cp:lastPrinted>
  <dcterms:created xsi:type="dcterms:W3CDTF">2014-04-14T10:59:07Z</dcterms:created>
  <dcterms:modified xsi:type="dcterms:W3CDTF">2019-07-15T06:59:24Z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0x01010068B519F59218FD4E88B58DE214C6B6C1</vt:lpwstr>
  </property>
</Properties>
</file>