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77" r:id="rId3"/>
    <p:sldId id="298" r:id="rId4"/>
    <p:sldId id="303" r:id="rId5"/>
    <p:sldId id="299" r:id="rId6"/>
    <p:sldId id="300" r:id="rId7"/>
    <p:sldId id="301" r:id="rId8"/>
    <p:sldId id="293" r:id="rId9"/>
    <p:sldId id="290" r:id="rId10"/>
    <p:sldId id="30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65994" autoAdjust="0"/>
  </p:normalViewPr>
  <p:slideViewPr>
    <p:cSldViewPr>
      <p:cViewPr varScale="1">
        <p:scale>
          <a:sx n="138" d="100"/>
          <a:sy n="138" d="100"/>
        </p:scale>
        <p:origin x="-62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-32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1207r4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Views on Latency and Jitter Features </a:t>
            </a:r>
            <a:br>
              <a:rPr lang="en-US" altLang="ja-JP" dirty="0" smtClean="0"/>
            </a:br>
            <a:r>
              <a:rPr lang="en-US" altLang="ja-JP" dirty="0" smtClean="0"/>
              <a:t>in </a:t>
            </a:r>
            <a:r>
              <a:rPr lang="en-US" altLang="ja-JP" dirty="0" err="1" smtClean="0"/>
              <a:t>TGbe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</a:t>
            </a:r>
            <a:r>
              <a:rPr lang="en-US" altLang="ja-JP" sz="2000" b="0" kern="0" dirty="0" smtClean="0"/>
              <a:t>8</a:t>
            </a:r>
            <a:r>
              <a:rPr lang="en-GB" sz="2000" b="0" kern="0" dirty="0" smtClean="0"/>
              <a:t>-</a:t>
            </a:r>
            <a:r>
              <a:rPr lang="en-US" altLang="ja-JP" sz="2000" b="0" kern="0" dirty="0" smtClean="0"/>
              <a:t>01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199611"/>
              </p:ext>
            </p:extLst>
          </p:nvPr>
        </p:nvGraphicFramePr>
        <p:xfrm>
          <a:off x="563563" y="2801938"/>
          <a:ext cx="863917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Document" r:id="rId4" imgW="8250056" imgH="3855859" progId="Word.Document.8">
                  <p:embed/>
                </p:oleObj>
              </mc:Choice>
              <mc:Fallback>
                <p:oleObj name="Document" r:id="rId4" imgW="8250056" imgH="3855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2801938"/>
                        <a:ext cx="8639175" cy="4038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3488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802.11/18-1231r01 </a:t>
            </a:r>
            <a:r>
              <a:rPr lang="en-US" altLang="ja-JP" dirty="0"/>
              <a:t>EHT draft proposed </a:t>
            </a:r>
            <a:r>
              <a:rPr lang="en-US" altLang="ja-JP" dirty="0" smtClean="0"/>
              <a:t>PAR</a:t>
            </a:r>
          </a:p>
          <a:p>
            <a:pPr marL="0" indent="0"/>
            <a:r>
              <a:rPr lang="en-US" altLang="ja-JP" dirty="0" smtClean="0"/>
              <a:t>[2] 802.11/19-0065r6 </a:t>
            </a:r>
            <a:r>
              <a:rPr lang="en-US" altLang="ja-JP" dirty="0"/>
              <a:t>RTA TIG summary and </a:t>
            </a:r>
            <a:r>
              <a:rPr lang="en-US" altLang="ja-JP" dirty="0" smtClean="0"/>
              <a:t>recommendations</a:t>
            </a:r>
          </a:p>
          <a:p>
            <a:pPr marL="0" indent="0"/>
            <a:r>
              <a:rPr lang="en-US" altLang="ja-JP" dirty="0" smtClean="0"/>
              <a:t>[3] 802.11/19-0006r6 </a:t>
            </a:r>
            <a:r>
              <a:rPr lang="en-US" altLang="ja-JP" dirty="0"/>
              <a:t>RTA report </a:t>
            </a:r>
            <a:r>
              <a:rPr lang="en-US" altLang="ja-JP" dirty="0" smtClean="0"/>
              <a:t>draft</a:t>
            </a:r>
          </a:p>
          <a:p>
            <a:pPr marL="0" indent="0"/>
            <a:r>
              <a:rPr lang="en-US" altLang="ja-JP" dirty="0" smtClean="0"/>
              <a:t>[4]</a:t>
            </a:r>
            <a:r>
              <a:rPr lang="en-US" altLang="ja-JP" dirty="0"/>
              <a:t> </a:t>
            </a:r>
            <a:r>
              <a:rPr lang="en-US" altLang="ja-JP" dirty="0" smtClean="0"/>
              <a:t>802.11/19-0373r0 </a:t>
            </a:r>
            <a:r>
              <a:rPr lang="en-US" altLang="ja-JP" dirty="0"/>
              <a:t>Time-Sensitive Applications Support in </a:t>
            </a:r>
            <a:r>
              <a:rPr lang="en-US" altLang="ja-JP" dirty="0" smtClean="0"/>
              <a:t>EHT</a:t>
            </a:r>
          </a:p>
          <a:p>
            <a:pPr marL="0" indent="0"/>
            <a:r>
              <a:rPr lang="en-US" altLang="ja-JP" dirty="0"/>
              <a:t>[5] 802.11/18-1947r4 Performance evaluation of Real Time Communication over </a:t>
            </a:r>
            <a:r>
              <a:rPr lang="en-US" altLang="ja-JP" dirty="0" smtClean="0"/>
              <a:t>Wi-Fi</a:t>
            </a:r>
          </a:p>
          <a:p>
            <a:pPr marL="0" indent="0"/>
            <a:r>
              <a:rPr lang="en-US" altLang="ja-JP" dirty="0"/>
              <a:t>[6] 802.11/18-1892r0 Time-Aware shaping (802.1Qbv) support in the 802.11 </a:t>
            </a:r>
            <a:r>
              <a:rPr lang="en-US" altLang="ja-JP" dirty="0" smtClean="0"/>
              <a:t>MAC</a:t>
            </a:r>
          </a:p>
          <a:p>
            <a:pPr marL="0" indent="0"/>
            <a:r>
              <a:rPr lang="en-US" altLang="ja-JP" dirty="0" smtClean="0"/>
              <a:t>[7] 802.11/18-1542r0 </a:t>
            </a:r>
            <a:r>
              <a:rPr lang="en-US" altLang="ja-JP" dirty="0"/>
              <a:t>Time-Aware Traffic Shaping over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/>
              <a:t>[8] 802.1/19-0038r0 IEEE 802“Network Enhancements for the Next </a:t>
            </a:r>
            <a:r>
              <a:rPr lang="en-US" altLang="ja-JP" dirty="0" err="1"/>
              <a:t>Decade”Industry</a:t>
            </a:r>
            <a:r>
              <a:rPr lang="en-US" altLang="ja-JP" dirty="0"/>
              <a:t> Connections Activity(</a:t>
            </a:r>
            <a:r>
              <a:rPr lang="en-US" altLang="ja-JP" dirty="0" err="1"/>
              <a:t>Nendica</a:t>
            </a:r>
            <a:r>
              <a:rPr lang="en-US" altLang="ja-JP" dirty="0"/>
              <a:t>):Status </a:t>
            </a:r>
            <a:r>
              <a:rPr lang="en-US" altLang="ja-JP" dirty="0" smtClean="0"/>
              <a:t>Report</a:t>
            </a:r>
          </a:p>
          <a:p>
            <a:pPr marL="0" indent="0"/>
            <a:r>
              <a:rPr lang="en-US" altLang="ja-JP" dirty="0" smtClean="0"/>
              <a:t>[9] 802.11/18-1160r </a:t>
            </a:r>
            <a:r>
              <a:rPr lang="en-US" altLang="ja-JP" dirty="0"/>
              <a:t>Controlling latency in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 smtClean="0"/>
              <a:t>[10] 802.11/18-1761r1 </a:t>
            </a:r>
            <a:r>
              <a:rPr lang="en-US" altLang="ja-JP" dirty="0"/>
              <a:t>Packet Prioritization </a:t>
            </a:r>
            <a:r>
              <a:rPr lang="en-US" altLang="ja-JP" dirty="0" smtClean="0"/>
              <a:t>Issues</a:t>
            </a:r>
          </a:p>
          <a:p>
            <a:pPr marL="0" indent="0"/>
            <a:r>
              <a:rPr lang="en-US" altLang="ja-JP" dirty="0" smtClean="0"/>
              <a:t>[11] 802.11/19-0402r1 </a:t>
            </a:r>
            <a:r>
              <a:rPr lang="en-US" altLang="ja-JP" dirty="0"/>
              <a:t>Reducing Channel Access </a:t>
            </a:r>
            <a:r>
              <a:rPr lang="en-US" altLang="ja-JP" dirty="0" smtClean="0"/>
              <a:t>Delay</a:t>
            </a:r>
          </a:p>
          <a:p>
            <a:pPr marL="0" indent="0"/>
            <a:r>
              <a:rPr lang="en-US" altLang="ja-JP" dirty="0" smtClean="0"/>
              <a:t>[12] 802.11/19-0360r0 </a:t>
            </a:r>
            <a:r>
              <a:rPr lang="en-US" altLang="ja-JP" dirty="0"/>
              <a:t>MAC Architectures for EHT Multi-band </a:t>
            </a:r>
            <a:r>
              <a:rPr lang="en-US" altLang="ja-JP" dirty="0" smtClean="0"/>
              <a:t>Operation</a:t>
            </a:r>
          </a:p>
          <a:p>
            <a:pPr marL="0" indent="0"/>
            <a:r>
              <a:rPr lang="en-US" altLang="ja-JP" dirty="0" smtClean="0"/>
              <a:t>[13] 802.11/18-1543r4 </a:t>
            </a:r>
            <a:r>
              <a:rPr lang="en-US" altLang="ja-JP" dirty="0"/>
              <a:t>RTA- Dual link </a:t>
            </a:r>
            <a:r>
              <a:rPr lang="en-US" altLang="ja-JP" dirty="0" smtClean="0"/>
              <a:t>proposal</a:t>
            </a:r>
          </a:p>
          <a:p>
            <a:pPr marL="0" indent="0"/>
            <a:r>
              <a:rPr lang="en-US" altLang="ja-JP" dirty="0" smtClean="0"/>
              <a:t>[14] 802.11/18-1889r1 </a:t>
            </a:r>
            <a:r>
              <a:rPr lang="en-US" altLang="ja-JP" dirty="0"/>
              <a:t>Use cases and requirements potential wireless approaches for industrial automation </a:t>
            </a:r>
            <a:r>
              <a:rPr lang="en-US" altLang="ja-JP" dirty="0" smtClean="0"/>
              <a:t>applications</a:t>
            </a:r>
          </a:p>
          <a:p>
            <a:pPr marL="0" indent="0"/>
            <a:r>
              <a:rPr lang="en-US" altLang="ja-JP" dirty="0" smtClean="0"/>
              <a:t>[15] 802.11/18-1918r0 </a:t>
            </a:r>
            <a:r>
              <a:rPr lang="en-US" altLang="ja-JP" dirty="0"/>
              <a:t>Determinism for </a:t>
            </a:r>
            <a:r>
              <a:rPr lang="en-US" altLang="ja-JP" dirty="0" err="1"/>
              <a:t>IoT</a:t>
            </a:r>
            <a:r>
              <a:rPr lang="en-US" altLang="ja-JP" dirty="0"/>
              <a:t> considerations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purposes of 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are to </a:t>
            </a:r>
            <a:r>
              <a:rPr lang="en-US" altLang="ja-JP" dirty="0"/>
              <a:t>follow up on latency </a:t>
            </a:r>
            <a:r>
              <a:rPr lang="en-US" altLang="ja-JP" dirty="0" smtClean="0"/>
              <a:t>and jitter features </a:t>
            </a:r>
            <a:r>
              <a:rPr lang="en-US" altLang="ja-JP" dirty="0"/>
              <a:t>presented in RTA TIG and EHT SG and </a:t>
            </a:r>
            <a:r>
              <a:rPr lang="en-US" altLang="ja-JP" dirty="0" smtClean="0"/>
              <a:t>to discuss </a:t>
            </a:r>
            <a:r>
              <a:rPr lang="en-US" altLang="ja-JP" dirty="0"/>
              <a:t>key </a:t>
            </a:r>
            <a:r>
              <a:rPr lang="en-US" altLang="ja-JP" dirty="0" smtClean="0"/>
              <a:t>functions for each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RTA report and recommendations </a:t>
            </a:r>
            <a:r>
              <a:rPr lang="en-US" altLang="ja-JP" dirty="0" smtClean="0"/>
              <a:t>[2][3] </a:t>
            </a:r>
            <a:r>
              <a:rPr lang="en-US" altLang="ja-JP" dirty="0"/>
              <a:t>describes a summary of </a:t>
            </a:r>
            <a:r>
              <a:rPr lang="en-US" altLang="ja-JP" dirty="0">
                <a:solidFill>
                  <a:schemeClr val="tx1"/>
                </a:solidFill>
              </a:rPr>
              <a:t>discussions presented in RTA </a:t>
            </a:r>
            <a:r>
              <a:rPr lang="en-US" altLang="ja-JP" dirty="0" smtClean="0">
                <a:solidFill>
                  <a:schemeClr val="tx1"/>
                </a:solidFill>
              </a:rPr>
              <a:t>TIG.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addition, features that have potential to reduce latency and jitter such as multi-band / channel operation are also discussed in EHT 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should recall </a:t>
            </a:r>
            <a:r>
              <a:rPr lang="en-US" altLang="ja-JP" dirty="0">
                <a:solidFill>
                  <a:schemeClr val="tx1"/>
                </a:solidFill>
              </a:rPr>
              <a:t>what functions had been discussed </a:t>
            </a:r>
            <a:r>
              <a:rPr lang="en-US" altLang="ja-JP" dirty="0" smtClean="0">
                <a:solidFill>
                  <a:schemeClr val="tx1"/>
                </a:solidFill>
              </a:rPr>
              <a:t>so </a:t>
            </a:r>
            <a:r>
              <a:rPr lang="en-US" altLang="ja-JP" dirty="0" smtClean="0"/>
              <a:t>far in RTA and EHT, and </a:t>
            </a:r>
            <a:r>
              <a:rPr lang="en-US" altLang="ja-JP" dirty="0"/>
              <a:t>clarify issues that should be solved in </a:t>
            </a:r>
            <a:r>
              <a:rPr lang="en-US" altLang="ja-JP" dirty="0" err="1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Use cases discussed in RTA [2]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xmlns="" id="{6583602D-4145-4884-9605-B5D7A42D4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76963"/>
              </p:ext>
            </p:extLst>
          </p:nvPr>
        </p:nvGraphicFramePr>
        <p:xfrm>
          <a:off x="467544" y="1772816"/>
          <a:ext cx="8263919" cy="3892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236">
                  <a:extLst>
                    <a:ext uri="{9D8B030D-6E8A-4147-A177-3AD203B41FA5}">
                      <a16:colId xmlns:a16="http://schemas.microsoft.com/office/drawing/2014/main" xmlns="" val="926006415"/>
                    </a:ext>
                  </a:extLst>
                </a:gridCol>
                <a:gridCol w="1506236">
                  <a:extLst>
                    <a:ext uri="{9D8B030D-6E8A-4147-A177-3AD203B41FA5}">
                      <a16:colId xmlns:a16="http://schemas.microsoft.com/office/drawing/2014/main" xmlns="" val="2274707149"/>
                    </a:ext>
                  </a:extLst>
                </a:gridCol>
                <a:gridCol w="1362155">
                  <a:extLst>
                    <a:ext uri="{9D8B030D-6E8A-4147-A177-3AD203B41FA5}">
                      <a16:colId xmlns:a16="http://schemas.microsoft.com/office/drawing/2014/main" xmlns="" val="2806259504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xmlns="" val="3072419818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xmlns="" val="2891495094"/>
                    </a:ext>
                  </a:extLst>
                </a:gridCol>
                <a:gridCol w="1117594">
                  <a:extLst>
                    <a:ext uri="{9D8B030D-6E8A-4147-A177-3AD203B41FA5}">
                      <a16:colId xmlns:a16="http://schemas.microsoft.com/office/drawing/2014/main" xmlns="" val="2083267058"/>
                    </a:ext>
                  </a:extLst>
                </a:gridCol>
              </a:tblGrid>
              <a:tr h="387552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Use cases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Intra</a:t>
                      </a:r>
                      <a:r>
                        <a:rPr lang="ja-JP" alt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BSS </a:t>
                      </a:r>
                      <a:r>
                        <a:rPr lang="en-US" sz="1400" dirty="0">
                          <a:effectLst/>
                        </a:rPr>
                        <a:t>latency/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Jitter </a:t>
                      </a:r>
                      <a:r>
                        <a:rPr lang="en-US" sz="1400" dirty="0" smtClean="0">
                          <a:effectLst/>
                        </a:rPr>
                        <a:t>variance/</a:t>
                      </a:r>
                      <a:r>
                        <a:rPr lang="en-US" sz="1400" dirty="0" err="1" smtClean="0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Packet loss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rate/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Mbps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2773197194"/>
                  </a:ext>
                </a:extLst>
              </a:tr>
              <a:tr h="232112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0.1 %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2422613152"/>
                  </a:ext>
                </a:extLst>
              </a:tr>
              <a:tr h="1142618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Cloud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10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&lt;0.1 (Reverse link) &gt;5Mbps (Forward link)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2679615458"/>
                  </a:ext>
                </a:extLst>
              </a:tr>
              <a:tr h="334099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3 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2.5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 ~ 28,000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1627999060"/>
                  </a:ext>
                </a:extLst>
              </a:tr>
              <a:tr h="334099"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 and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industrial </a:t>
                      </a:r>
                      <a:r>
                        <a:rPr lang="en-US" sz="1400" dirty="0" smtClean="0">
                          <a:effectLst/>
                        </a:rPr>
                        <a:t>automation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Equipment control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~ 10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0.2~2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1931978346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safety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0.2 ~ 2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4047788248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Haptic technology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&lt;1~5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&lt;0.2~2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2561712717"/>
                  </a:ext>
                </a:extLst>
              </a:tr>
              <a:tr h="616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Drone control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&gt;100 with 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xmlns="" val="924313492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733256"/>
            <a:ext cx="7918648" cy="72008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These use cases in IEEE 802.11be are important to expand Wi-Fi market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8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Technical features discussed in RTA and EHT (Summary)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2144"/>
              </p:ext>
            </p:extLst>
          </p:nvPr>
        </p:nvGraphicFramePr>
        <p:xfrm>
          <a:off x="179510" y="2085176"/>
          <a:ext cx="878498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Methods</a:t>
                      </a:r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Improvement for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Contributions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Jitter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Worst case</a:t>
                      </a:r>
                      <a:b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A. 802.1TSN</a:t>
                      </a:r>
                      <a:r>
                        <a:rPr kumimoji="1" lang="en-US" altLang="ja-JP" sz="1600" baseline="0" dirty="0" smtClean="0"/>
                        <a:t> approach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en-US" altLang="ja-JP" sz="1600" baseline="0" dirty="0" smtClean="0"/>
                        <a:t>(including time aware shaping)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19/0373r0, 18/1947r4</a:t>
                      </a:r>
                    </a:p>
                    <a:p>
                      <a:r>
                        <a:rPr kumimoji="1" lang="en-US" altLang="ja-JP" sz="1600" dirty="0" smtClean="0"/>
                        <a:t>18/1892r0, 18/1542r0, 802.1/0064r2, 18/1160r0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B. Priority</a:t>
                      </a:r>
                      <a:r>
                        <a:rPr kumimoji="1" lang="en-US" altLang="ja-JP" sz="1600" baseline="0" dirty="0" smtClean="0"/>
                        <a:t> tagging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18/1761r1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C. Utilizing</a:t>
                      </a:r>
                      <a:r>
                        <a:rPr kumimoji="1" lang="en-US" altLang="ja-JP" sz="1600" baseline="0" dirty="0" smtClean="0"/>
                        <a:t> Trigger Frame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18/1947r4, 18/1892r0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D. Multi-band / channel</a:t>
                      </a:r>
                    </a:p>
                    <a:p>
                      <a:r>
                        <a:rPr kumimoji="1" lang="en-US" altLang="ja-JP" sz="1600" dirty="0" smtClean="0"/>
                        <a:t>Operation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19/0402r0,</a:t>
                      </a:r>
                      <a:r>
                        <a:rPr kumimoji="1" lang="en-US" altLang="ja-JP" sz="1600" baseline="0" dirty="0" smtClean="0"/>
                        <a:t> 19/0360r0, 18/1543r0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E. Admission control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18/1892r0, 18/1160r0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F. Deterministic time scheduling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(e.g.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Token-passing)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18/1889r0, 1918r0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A)	802.1 TSN </a:t>
            </a:r>
            <a:r>
              <a:rPr lang="en-US" altLang="ja-JP" dirty="0"/>
              <a:t>approach </a:t>
            </a:r>
            <a:r>
              <a:rPr lang="en-US" altLang="ja-JP" dirty="0" smtClean="0"/>
              <a:t>(</a:t>
            </a:r>
            <a:r>
              <a:rPr lang="en-US" altLang="ja-JP" dirty="0"/>
              <a:t>including time aware shaping</a:t>
            </a:r>
            <a:r>
              <a:rPr lang="en-US" altLang="ja-JP" dirty="0" smtClean="0"/>
              <a:t>) [4]-[9]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Applying 802.1 Time-Sensitive Networking (TSN) over 802.11 is seemed to be the most straightforward approach to realize low latency networks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MAC/PHY support should be required to meet functions considering bounded low latency and ultra high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As </a:t>
            </a:r>
            <a:r>
              <a:rPr lang="en-US" altLang="ja-JP" dirty="0" smtClean="0">
                <a:solidFill>
                  <a:schemeClr val="tx1"/>
                </a:solidFill>
              </a:rPr>
              <a:t>described in [4], requirements should be separated between un-managed network and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B)	Priority tagging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four Access Categories in conventional EDCA and this classification is insufficient for fine control of real-time applications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Impacts </a:t>
            </a:r>
            <a:r>
              <a:rPr lang="en-US" altLang="ja-JP" dirty="0">
                <a:solidFill>
                  <a:schemeClr val="tx1"/>
                </a:solidFill>
              </a:rPr>
              <a:t>on 802.11 PHY/MAC are relatively small compared to making new scheduling </a:t>
            </a:r>
            <a:r>
              <a:rPr lang="en-US" altLang="ja-JP" dirty="0" smtClean="0">
                <a:solidFill>
                  <a:schemeClr val="tx1"/>
                </a:solidFill>
              </a:rPr>
              <a:t>protocol.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ensure worst case latency in mixed environment of different priorities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566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(2)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C)	Utilizing </a:t>
            </a:r>
            <a:r>
              <a:rPr lang="en-US" altLang="ja-JP" dirty="0"/>
              <a:t>Trigger </a:t>
            </a:r>
            <a:r>
              <a:rPr lang="en-US" altLang="ja-JP" dirty="0" smtClean="0"/>
              <a:t>Frame (TF) [5][6]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Using 802.11ax trigger frames to make periodical timing resource for time-sensitive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an </a:t>
            </a:r>
            <a:r>
              <a:rPr lang="en-US" altLang="ja-JP" dirty="0">
                <a:solidFill>
                  <a:schemeClr val="tx1"/>
                </a:solidFill>
              </a:rPr>
              <a:t>AP periodically </a:t>
            </a:r>
            <a:r>
              <a:rPr lang="en-US" altLang="ja-JP" dirty="0" smtClean="0">
                <a:solidFill>
                  <a:schemeClr val="tx1"/>
                </a:solidFill>
              </a:rPr>
              <a:t>transmits TFs, STAs can stably transmit time-sensitive frames.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manage and protect periodical transmission in congested </a:t>
            </a:r>
            <a:r>
              <a:rPr lang="en-US" altLang="ja-JP" dirty="0" smtClean="0">
                <a:solidFill>
                  <a:srgbClr val="FF0000"/>
                </a:solidFill>
              </a:rPr>
              <a:t>situation.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D)	Multi-band </a:t>
            </a:r>
            <a:r>
              <a:rPr lang="en-US" altLang="ja-JP" dirty="0"/>
              <a:t>/ </a:t>
            </a:r>
            <a:r>
              <a:rPr lang="en-US" altLang="ja-JP" dirty="0" smtClean="0"/>
              <a:t>channel operation [11]-[13]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techniques are also </a:t>
            </a:r>
            <a:r>
              <a:rPr lang="en-US" altLang="ja-JP" dirty="0"/>
              <a:t>prospective </a:t>
            </a:r>
            <a:r>
              <a:rPr lang="en-US" altLang="ja-JP" dirty="0" smtClean="0"/>
              <a:t>approaches </a:t>
            </a:r>
            <a:r>
              <a:rPr lang="en-US" altLang="ja-JP" dirty="0"/>
              <a:t>to realize low latency in </a:t>
            </a:r>
            <a:r>
              <a:rPr lang="en-US" altLang="ja-JP" dirty="0" err="1"/>
              <a:t>TGbe</a:t>
            </a:r>
            <a:r>
              <a:rPr lang="en-US" altLang="ja-JP" dirty="0"/>
              <a:t> as well as TSN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</a:t>
            </a:r>
            <a:r>
              <a:rPr lang="en-US" altLang="ja-JP" dirty="0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can enhance reliability by using two or more different </a:t>
            </a:r>
            <a:r>
              <a:rPr lang="en-US" altLang="ja-JP" dirty="0" smtClean="0">
                <a:solidFill>
                  <a:schemeClr val="tx1"/>
                </a:solidFill>
              </a:rPr>
              <a:t>wireless media.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Latency </a:t>
            </a:r>
            <a:r>
              <a:rPr lang="en-US" altLang="ja-JP" dirty="0" smtClean="0">
                <a:solidFill>
                  <a:schemeClr val="tx1"/>
                </a:solidFill>
              </a:rPr>
              <a:t>performance is improved </a:t>
            </a:r>
            <a:r>
              <a:rPr lang="en-US" altLang="ja-JP" dirty="0">
                <a:solidFill>
                  <a:schemeClr val="tx1"/>
                </a:solidFill>
              </a:rPr>
              <a:t>due to extremely high speed transmission by utilizing multiple </a:t>
            </a:r>
            <a:r>
              <a:rPr lang="en-US" altLang="ja-JP" dirty="0" smtClean="0">
                <a:solidFill>
                  <a:schemeClr val="tx1"/>
                </a:solidFill>
              </a:rPr>
              <a:t>6 </a:t>
            </a:r>
            <a:r>
              <a:rPr lang="en-US" altLang="ja-JP" dirty="0">
                <a:solidFill>
                  <a:schemeClr val="tx1"/>
                </a:solidFill>
              </a:rPr>
              <a:t>GHz channels.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coexist with legacy standards especially when we use 2.4 GHz / 5 GHz </a:t>
            </a:r>
            <a:r>
              <a:rPr lang="en-US" altLang="ja-JP" dirty="0" smtClean="0">
                <a:solidFill>
                  <a:srgbClr val="FF0000"/>
                </a:solidFill>
              </a:rPr>
              <a:t>channels.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3853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E)	Admission control [6][9]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Admission control is a simple way to manage latency and worst case latency by controlling the number of STAs in a BSS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approach should be applied to managed </a:t>
            </a:r>
            <a:r>
              <a:rPr lang="en-US" altLang="ja-JP" dirty="0" smtClean="0">
                <a:solidFill>
                  <a:schemeClr val="tx1"/>
                </a:solidFill>
              </a:rPr>
              <a:t>networks, </a:t>
            </a:r>
            <a:r>
              <a:rPr lang="en-US" altLang="ja-JP" dirty="0">
                <a:solidFill>
                  <a:schemeClr val="tx1"/>
                </a:solidFill>
              </a:rPr>
              <a:t>or should ensure a certain mechanism that </a:t>
            </a:r>
            <a:r>
              <a:rPr lang="en-US" altLang="ja-JP" dirty="0" smtClean="0">
                <a:solidFill>
                  <a:schemeClr val="tx1"/>
                </a:solidFill>
              </a:rPr>
              <a:t>protects from interferences of transmissions of other </a:t>
            </a:r>
            <a:r>
              <a:rPr lang="en-US" altLang="ja-JP" dirty="0">
                <a:solidFill>
                  <a:schemeClr val="tx1"/>
                </a:solidFill>
              </a:rPr>
              <a:t>BSSs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F)	Deterministic time scheduling [14][15]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>
                <a:solidFill>
                  <a:schemeClr val="tx1"/>
                </a:solidFill>
              </a:rPr>
              <a:t>TDMA/TDD-like </a:t>
            </a:r>
            <a:r>
              <a:rPr lang="en-US" altLang="ja-JP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such as </a:t>
            </a:r>
            <a:r>
              <a:rPr lang="en-US" altLang="ja-JP">
                <a:solidFill>
                  <a:schemeClr val="tx1"/>
                </a:solidFill>
              </a:rPr>
              <a:t>token-passing </a:t>
            </a:r>
            <a:r>
              <a:rPr lang="en-US" altLang="ja-JP" smtClean="0">
                <a:solidFill>
                  <a:schemeClr val="tx1"/>
                </a:solidFill>
              </a:rPr>
              <a:t>are </a:t>
            </a:r>
            <a:r>
              <a:rPr lang="en-US" altLang="ja-JP" dirty="0">
                <a:solidFill>
                  <a:schemeClr val="tx1"/>
                </a:solidFill>
              </a:rPr>
              <a:t>effective to improve worst case 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However, 802.11 has already defines optional </a:t>
            </a:r>
            <a:r>
              <a:rPr lang="en-US" altLang="ja-JP" dirty="0" smtClean="0">
                <a:solidFill>
                  <a:schemeClr val="tx1"/>
                </a:solidFill>
              </a:rPr>
              <a:t>TDMA/TDD-like </a:t>
            </a:r>
            <a:r>
              <a:rPr lang="en-US" altLang="ja-JP" dirty="0">
                <a:solidFill>
                  <a:schemeClr val="tx1"/>
                </a:solidFill>
              </a:rPr>
              <a:t>scheduling functions such as PSMP or HCCA.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Those methods are rarely used in practical.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Key </a:t>
            </a:r>
            <a:r>
              <a:rPr lang="en-US" altLang="ja-JP" dirty="0">
                <a:solidFill>
                  <a:srgbClr val="FF0000"/>
                </a:solidFill>
              </a:rPr>
              <a:t>functions: mechanisms that soften impacts on existing protocol and coexist with CSMA/CA based on 802.11ax.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47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Needs to extend existing functions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Mechanisms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standards </a:t>
            </a:r>
            <a:r>
              <a:rPr lang="en-US" altLang="ja-JP" dirty="0" smtClean="0">
                <a:solidFill>
                  <a:schemeClr val="tx1"/>
                </a:solidFill>
              </a:rPr>
              <a:t>should </a:t>
            </a:r>
            <a:r>
              <a:rPr lang="en-US" altLang="ja-JP" dirty="0">
                <a:solidFill>
                  <a:schemeClr val="tx1"/>
                </a:solidFill>
              </a:rPr>
              <a:t>be </a:t>
            </a:r>
            <a:r>
              <a:rPr lang="en-US" altLang="ja-JP" dirty="0" smtClean="0">
                <a:solidFill>
                  <a:schemeClr val="tx1"/>
                </a:solidFill>
              </a:rPr>
              <a:t>considered.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Mechanisms of identifying a managed network or an un-managed network should be considered as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802.1 </a:t>
            </a:r>
            <a:r>
              <a:rPr lang="en-US" altLang="ja-JP" dirty="0"/>
              <a:t>TSN approach, utilizing TF approach, admission control and time scheduling are effective in managed network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We have to know whether devices are in a managed network or not.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054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reviewed prospective approaches that are discussed in RTA </a:t>
            </a:r>
            <a:r>
              <a:rPr lang="en-US" altLang="ja-JP" dirty="0" smtClean="0"/>
              <a:t>TIG </a:t>
            </a:r>
            <a:r>
              <a:rPr lang="en-US" altLang="ja-JP" dirty="0"/>
              <a:t>and </a:t>
            </a:r>
            <a:r>
              <a:rPr lang="en-US" altLang="ja-JP" dirty="0">
                <a:solidFill>
                  <a:schemeClr val="tx1"/>
                </a:solidFill>
              </a:rPr>
              <a:t>EHT </a:t>
            </a:r>
            <a:r>
              <a:rPr lang="en-US" altLang="ja-JP" dirty="0" smtClean="0">
                <a:solidFill>
                  <a:schemeClr val="tx1"/>
                </a:solidFill>
              </a:rPr>
              <a:t>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 and their key functions that </a:t>
            </a:r>
            <a:r>
              <a:rPr lang="en-US" altLang="ja-JP" dirty="0"/>
              <a:t>realize EHT PAR about worst case </a:t>
            </a:r>
            <a:r>
              <a:rPr lang="en-US" altLang="ja-JP" dirty="0" smtClean="0"/>
              <a:t>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Their key functions that are needed for achieving EHT PAR about worst case latency should be realized.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Mechanisms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</a:t>
            </a:r>
            <a:r>
              <a:rPr lang="en-US" altLang="ja-JP" dirty="0" smtClean="0">
                <a:solidFill>
                  <a:schemeClr val="tx1"/>
                </a:solidFill>
              </a:rPr>
              <a:t>standards.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Mechanisms </a:t>
            </a:r>
            <a:r>
              <a:rPr lang="en-US" altLang="ja-JP" dirty="0" smtClean="0"/>
              <a:t>that can identify </a:t>
            </a:r>
            <a:r>
              <a:rPr lang="en-US" altLang="ja-JP" dirty="0"/>
              <a:t>a managed </a:t>
            </a:r>
            <a:r>
              <a:rPr lang="en-US" altLang="ja-JP" dirty="0" smtClean="0"/>
              <a:t>network.</a:t>
            </a: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3454</TotalTime>
  <Words>898</Words>
  <Application>Microsoft Office PowerPoint</Application>
  <PresentationFormat>画面に合わせる (4:3)</PresentationFormat>
  <Paragraphs>221</Paragraphs>
  <Slides>10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Office テーマ</vt:lpstr>
      <vt:lpstr>Document</vt:lpstr>
      <vt:lpstr>Views on Latency and Jitter Features  in TGbe</vt:lpstr>
      <vt:lpstr>Abstract</vt:lpstr>
      <vt:lpstr>Use cases discussed in RTA [2]</vt:lpstr>
      <vt:lpstr>Technical features discussed in RTA and EHT (Summary)</vt:lpstr>
      <vt:lpstr>Technical features discussed in RTA and EHT (1)</vt:lpstr>
      <vt:lpstr>Technical features discussed in RTA and EHT (2)</vt:lpstr>
      <vt:lpstr>Technical features discussed in RTA and EHT (3)</vt:lpstr>
      <vt:lpstr>Needs to extend existing functions</vt:lpstr>
      <vt:lpstr>Conclusions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7878767</cp:lastModifiedBy>
  <cp:revision>282</cp:revision>
  <cp:lastPrinted>1601-01-01T00:00:00Z</cp:lastPrinted>
  <dcterms:created xsi:type="dcterms:W3CDTF">2018-09-03T10:06:00Z</dcterms:created>
  <dcterms:modified xsi:type="dcterms:W3CDTF">2019-07-31T11:37:42Z</dcterms:modified>
</cp:coreProperties>
</file>