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77" r:id="rId3"/>
    <p:sldId id="298" r:id="rId4"/>
    <p:sldId id="303" r:id="rId5"/>
    <p:sldId id="299" r:id="rId6"/>
    <p:sldId id="300" r:id="rId7"/>
    <p:sldId id="301" r:id="rId8"/>
    <p:sldId id="293" r:id="rId9"/>
    <p:sldId id="290" r:id="rId10"/>
    <p:sldId id="302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4" autoAdjust="0"/>
    <p:restoredTop sz="65994" autoAdjust="0"/>
  </p:normalViewPr>
  <p:slideViewPr>
    <p:cSldViewPr>
      <p:cViewPr varScale="1">
        <p:scale>
          <a:sx n="139" d="100"/>
          <a:sy n="139" d="100"/>
        </p:scale>
        <p:origin x="-83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8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99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11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11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99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Akira </a:t>
            </a:r>
            <a:r>
              <a:rPr lang="en-GB" dirty="0" err="1" smtClean="0"/>
              <a:t>Kishida</a:t>
            </a:r>
            <a:r>
              <a:rPr lang="en-GB" dirty="0" smtClean="0"/>
              <a:t> (NTT)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1207r1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4989"/>
            <a:ext cx="7770813" cy="1065213"/>
          </a:xfrm>
        </p:spPr>
        <p:txBody>
          <a:bodyPr/>
          <a:lstStyle/>
          <a:p>
            <a:r>
              <a:rPr lang="en-US" altLang="ja-JP" dirty="0" smtClean="0"/>
              <a:t>Views on Latency and Jitter Features </a:t>
            </a:r>
            <a:br>
              <a:rPr lang="en-US" altLang="ja-JP" dirty="0" smtClean="0"/>
            </a:br>
            <a:r>
              <a:rPr lang="en-US" altLang="ja-JP" dirty="0" smtClean="0"/>
              <a:t>in </a:t>
            </a:r>
            <a:r>
              <a:rPr lang="en-US" altLang="ja-JP" dirty="0" err="1" smtClean="0"/>
              <a:t>TGbe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79997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2019-07-xx</a:t>
            </a:r>
            <a:endParaRPr lang="en-GB" sz="2000" b="0" kern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736848"/>
              </p:ext>
            </p:extLst>
          </p:nvPr>
        </p:nvGraphicFramePr>
        <p:xfrm>
          <a:off x="416967" y="3229694"/>
          <a:ext cx="8673405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0" name="Document" r:id="rId4" imgW="8262017" imgH="3040500" progId="Word.Document.8">
                  <p:embed/>
                </p:oleObj>
              </mc:Choice>
              <mc:Fallback>
                <p:oleObj name="Document" r:id="rId4" imgW="8262017" imgH="30405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967" y="3229694"/>
                        <a:ext cx="8673405" cy="3295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5536" y="277668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8905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/>
            <a:r>
              <a:rPr lang="en-US" altLang="ja-JP" dirty="0"/>
              <a:t>[1] </a:t>
            </a:r>
            <a:r>
              <a:rPr lang="en-US" altLang="ja-JP" dirty="0" smtClean="0"/>
              <a:t>802.11/18-1231r01 </a:t>
            </a:r>
            <a:r>
              <a:rPr lang="en-US" altLang="ja-JP" dirty="0"/>
              <a:t>EHT draft proposed </a:t>
            </a:r>
            <a:r>
              <a:rPr lang="en-US" altLang="ja-JP" dirty="0" smtClean="0"/>
              <a:t>PAR</a:t>
            </a:r>
          </a:p>
          <a:p>
            <a:pPr marL="0" indent="0"/>
            <a:r>
              <a:rPr lang="en-US" altLang="ja-JP" dirty="0" smtClean="0"/>
              <a:t>[2] 802.11/19-0065r6 </a:t>
            </a:r>
            <a:r>
              <a:rPr lang="en-US" altLang="ja-JP" dirty="0"/>
              <a:t>RTA TIG summary and </a:t>
            </a:r>
            <a:r>
              <a:rPr lang="en-US" altLang="ja-JP" dirty="0" smtClean="0"/>
              <a:t>recommendations</a:t>
            </a:r>
          </a:p>
          <a:p>
            <a:pPr marL="0" indent="0"/>
            <a:r>
              <a:rPr lang="en-US" altLang="ja-JP" dirty="0" smtClean="0"/>
              <a:t>[3] 802.11/19-0006r6 </a:t>
            </a:r>
            <a:r>
              <a:rPr lang="en-US" altLang="ja-JP" dirty="0"/>
              <a:t>RTA report </a:t>
            </a:r>
            <a:r>
              <a:rPr lang="en-US" altLang="ja-JP" dirty="0" smtClean="0"/>
              <a:t>draft</a:t>
            </a:r>
          </a:p>
          <a:p>
            <a:pPr marL="0" indent="0"/>
            <a:r>
              <a:rPr lang="en-US" altLang="ja-JP" dirty="0" smtClean="0"/>
              <a:t>[4]</a:t>
            </a:r>
            <a:r>
              <a:rPr lang="en-US" altLang="ja-JP" dirty="0"/>
              <a:t> </a:t>
            </a:r>
            <a:r>
              <a:rPr lang="en-US" altLang="ja-JP" dirty="0" smtClean="0"/>
              <a:t>802.11/19-0373r0 </a:t>
            </a:r>
            <a:r>
              <a:rPr lang="en-US" altLang="ja-JP" dirty="0"/>
              <a:t>Time-Sensitive Applications Support in </a:t>
            </a:r>
            <a:r>
              <a:rPr lang="en-US" altLang="ja-JP" dirty="0" smtClean="0"/>
              <a:t>EHT</a:t>
            </a:r>
          </a:p>
          <a:p>
            <a:pPr marL="0" indent="0"/>
            <a:r>
              <a:rPr lang="en-US" altLang="ja-JP" dirty="0"/>
              <a:t>[5] 802.11/18-1947r4 Performance evaluation of Real Time Communication over </a:t>
            </a:r>
            <a:r>
              <a:rPr lang="en-US" altLang="ja-JP" dirty="0" smtClean="0"/>
              <a:t>Wi-Fi</a:t>
            </a:r>
          </a:p>
          <a:p>
            <a:pPr marL="0" indent="0"/>
            <a:r>
              <a:rPr lang="en-US" altLang="ja-JP" dirty="0"/>
              <a:t>[6] 802.11/18-1892r0 Time-Aware shaping (802.1Qbv) support in the 802.11 </a:t>
            </a:r>
            <a:r>
              <a:rPr lang="en-US" altLang="ja-JP" dirty="0" smtClean="0"/>
              <a:t>MAC</a:t>
            </a:r>
          </a:p>
          <a:p>
            <a:pPr marL="0" indent="0"/>
            <a:r>
              <a:rPr lang="en-US" altLang="ja-JP" dirty="0" smtClean="0"/>
              <a:t>[7] 802.11/18-1542r0 </a:t>
            </a:r>
            <a:r>
              <a:rPr lang="en-US" altLang="ja-JP" dirty="0"/>
              <a:t>Time-Aware Traffic Shaping over </a:t>
            </a:r>
            <a:r>
              <a:rPr lang="en-US" altLang="ja-JP" dirty="0" smtClean="0"/>
              <a:t>802.11</a:t>
            </a:r>
          </a:p>
          <a:p>
            <a:pPr marL="0" indent="0"/>
            <a:r>
              <a:rPr lang="en-US" altLang="ja-JP" dirty="0"/>
              <a:t>[8] 802.1/19-0038r0 IEEE 802“Network Enhancements for the Next </a:t>
            </a:r>
            <a:r>
              <a:rPr lang="en-US" altLang="ja-JP" dirty="0" err="1"/>
              <a:t>Decade”Industry</a:t>
            </a:r>
            <a:r>
              <a:rPr lang="en-US" altLang="ja-JP" dirty="0"/>
              <a:t> Connections Activity(</a:t>
            </a:r>
            <a:r>
              <a:rPr lang="en-US" altLang="ja-JP" dirty="0" err="1"/>
              <a:t>Nendica</a:t>
            </a:r>
            <a:r>
              <a:rPr lang="en-US" altLang="ja-JP" dirty="0"/>
              <a:t>):Status </a:t>
            </a:r>
            <a:r>
              <a:rPr lang="en-US" altLang="ja-JP" dirty="0" smtClean="0"/>
              <a:t>Report</a:t>
            </a:r>
          </a:p>
          <a:p>
            <a:pPr marL="0" indent="0"/>
            <a:r>
              <a:rPr lang="en-US" altLang="ja-JP" dirty="0" smtClean="0"/>
              <a:t>[9] 802.11/18-1160r </a:t>
            </a:r>
            <a:r>
              <a:rPr lang="en-US" altLang="ja-JP" dirty="0"/>
              <a:t>Controlling latency in </a:t>
            </a:r>
            <a:r>
              <a:rPr lang="en-US" altLang="ja-JP" dirty="0" smtClean="0"/>
              <a:t>802.11</a:t>
            </a:r>
          </a:p>
          <a:p>
            <a:pPr marL="0" indent="0"/>
            <a:r>
              <a:rPr lang="en-US" altLang="ja-JP" dirty="0" smtClean="0"/>
              <a:t>[10] 802.11/18-1761r1 </a:t>
            </a:r>
            <a:r>
              <a:rPr lang="en-US" altLang="ja-JP" dirty="0"/>
              <a:t>Packet Prioritization </a:t>
            </a:r>
            <a:r>
              <a:rPr lang="en-US" altLang="ja-JP" dirty="0" smtClean="0"/>
              <a:t>Issues</a:t>
            </a:r>
          </a:p>
          <a:p>
            <a:pPr marL="0" indent="0"/>
            <a:r>
              <a:rPr lang="en-US" altLang="ja-JP" dirty="0" smtClean="0"/>
              <a:t>[11] 802.11/19-0402r1 </a:t>
            </a:r>
            <a:r>
              <a:rPr lang="en-US" altLang="ja-JP" dirty="0"/>
              <a:t>Reducing Channel Access </a:t>
            </a:r>
            <a:r>
              <a:rPr lang="en-US" altLang="ja-JP" dirty="0" smtClean="0"/>
              <a:t>Delay</a:t>
            </a:r>
          </a:p>
          <a:p>
            <a:pPr marL="0" indent="0"/>
            <a:r>
              <a:rPr lang="en-US" altLang="ja-JP" dirty="0" smtClean="0"/>
              <a:t>[12] 802.11/19-0360r0 </a:t>
            </a:r>
            <a:r>
              <a:rPr lang="en-US" altLang="ja-JP" dirty="0"/>
              <a:t>MAC Architectures for EHT Multi-band </a:t>
            </a:r>
            <a:r>
              <a:rPr lang="en-US" altLang="ja-JP" dirty="0" smtClean="0"/>
              <a:t>Operation</a:t>
            </a:r>
          </a:p>
          <a:p>
            <a:pPr marL="0" indent="0"/>
            <a:r>
              <a:rPr lang="en-US" altLang="ja-JP" dirty="0" smtClean="0"/>
              <a:t>[13] 802.11/18-1543r4 </a:t>
            </a:r>
            <a:r>
              <a:rPr lang="en-US" altLang="ja-JP" dirty="0"/>
              <a:t>RTA- Dual link </a:t>
            </a:r>
            <a:r>
              <a:rPr lang="en-US" altLang="ja-JP" dirty="0" smtClean="0"/>
              <a:t>proposal</a:t>
            </a:r>
          </a:p>
          <a:p>
            <a:pPr marL="0" indent="0"/>
            <a:r>
              <a:rPr lang="en-US" altLang="ja-JP" dirty="0" smtClean="0"/>
              <a:t>[14] 802.11/18-1889r1 </a:t>
            </a:r>
            <a:r>
              <a:rPr lang="en-US" altLang="ja-JP" dirty="0"/>
              <a:t>Use cases and requirements potential wireless approaches for industrial automation </a:t>
            </a:r>
            <a:r>
              <a:rPr lang="en-US" altLang="ja-JP" dirty="0" smtClean="0"/>
              <a:t>applications</a:t>
            </a:r>
          </a:p>
          <a:p>
            <a:pPr marL="0" indent="0"/>
            <a:r>
              <a:rPr lang="en-US" altLang="ja-JP" dirty="0" smtClean="0"/>
              <a:t>[15] 802.11/18-1918r0 </a:t>
            </a:r>
            <a:r>
              <a:rPr lang="en-US" altLang="ja-JP" dirty="0"/>
              <a:t>Determinism for </a:t>
            </a:r>
            <a:r>
              <a:rPr lang="en-US" altLang="ja-JP" dirty="0" err="1"/>
              <a:t>IoT</a:t>
            </a:r>
            <a:r>
              <a:rPr lang="en-US" altLang="ja-JP" dirty="0"/>
              <a:t> considerations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6218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According to EHT PAR </a:t>
            </a:r>
            <a:r>
              <a:rPr lang="en-US" altLang="ja-JP" dirty="0" smtClean="0"/>
              <a:t>[1], the scope </a:t>
            </a:r>
            <a:r>
              <a:rPr lang="en-US" altLang="ja-JP" dirty="0"/>
              <a:t>of </a:t>
            </a:r>
            <a:r>
              <a:rPr lang="en-US" altLang="ja-JP" dirty="0" err="1" smtClean="0"/>
              <a:t>TGbe</a:t>
            </a:r>
            <a:r>
              <a:rPr lang="en-US" altLang="ja-JP" dirty="0" smtClean="0"/>
              <a:t> </a:t>
            </a:r>
            <a:r>
              <a:rPr lang="en-US" altLang="ja-JP" dirty="0"/>
              <a:t>includes </a:t>
            </a:r>
            <a:r>
              <a:rPr lang="en-GB" altLang="ja-JP" dirty="0"/>
              <a:t>at least one mode of operation capable of improved worst case latency and jitter.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The purposes of this </a:t>
            </a:r>
            <a:r>
              <a:rPr lang="en-US" altLang="ja-JP" dirty="0"/>
              <a:t>presentation </a:t>
            </a:r>
            <a:r>
              <a:rPr lang="en-US" altLang="ja-JP" dirty="0" smtClean="0"/>
              <a:t>are to </a:t>
            </a:r>
            <a:r>
              <a:rPr lang="en-US" altLang="ja-JP" dirty="0"/>
              <a:t>follow up on latency </a:t>
            </a:r>
            <a:r>
              <a:rPr lang="en-US" altLang="ja-JP" dirty="0" smtClean="0"/>
              <a:t>and jitter features </a:t>
            </a:r>
            <a:r>
              <a:rPr lang="en-US" altLang="ja-JP" dirty="0"/>
              <a:t>presented in RTA TIG and EHT SG and </a:t>
            </a:r>
            <a:r>
              <a:rPr lang="en-US" altLang="ja-JP" dirty="0" smtClean="0"/>
              <a:t>to discuss </a:t>
            </a:r>
            <a:r>
              <a:rPr lang="en-US" altLang="ja-JP" dirty="0"/>
              <a:t>key </a:t>
            </a:r>
            <a:r>
              <a:rPr lang="en-US" altLang="ja-JP" dirty="0" smtClean="0"/>
              <a:t>functions for each feature.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RTA report and recommendations </a:t>
            </a:r>
            <a:r>
              <a:rPr lang="en-US" altLang="ja-JP" dirty="0" smtClean="0"/>
              <a:t>[2][3] </a:t>
            </a:r>
            <a:r>
              <a:rPr lang="en-US" altLang="ja-JP" dirty="0"/>
              <a:t>describes a summary of </a:t>
            </a:r>
            <a:r>
              <a:rPr lang="en-US" altLang="ja-JP" dirty="0">
                <a:solidFill>
                  <a:schemeClr val="tx1"/>
                </a:solidFill>
              </a:rPr>
              <a:t>discussions presented in RTA </a:t>
            </a:r>
            <a:r>
              <a:rPr lang="en-US" altLang="ja-JP" dirty="0" smtClean="0">
                <a:solidFill>
                  <a:schemeClr val="tx1"/>
                </a:solidFill>
              </a:rPr>
              <a:t>TIG.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In addition, features that have potential to reduce latency and jitter such as multi-band / channel operation are also discussed in EHT SG (</a:t>
            </a:r>
            <a:r>
              <a:rPr lang="en-US" altLang="ja-JP" dirty="0" err="1" smtClean="0">
                <a:solidFill>
                  <a:schemeClr val="tx1"/>
                </a:solidFill>
              </a:rPr>
              <a:t>TGbe</a:t>
            </a:r>
            <a:r>
              <a:rPr lang="en-US" altLang="ja-JP" dirty="0" smtClean="0">
                <a:solidFill>
                  <a:schemeClr val="tx1"/>
                </a:solidFill>
              </a:rPr>
              <a:t>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We should recall </a:t>
            </a:r>
            <a:r>
              <a:rPr lang="en-US" altLang="ja-JP" dirty="0">
                <a:solidFill>
                  <a:schemeClr val="tx1"/>
                </a:solidFill>
              </a:rPr>
              <a:t>what functions had been discussed </a:t>
            </a:r>
            <a:r>
              <a:rPr lang="en-US" altLang="ja-JP" dirty="0" smtClean="0">
                <a:solidFill>
                  <a:schemeClr val="tx1"/>
                </a:solidFill>
              </a:rPr>
              <a:t>so </a:t>
            </a:r>
            <a:r>
              <a:rPr lang="en-US" altLang="ja-JP" dirty="0" smtClean="0"/>
              <a:t>far in RTA and EHT, and </a:t>
            </a:r>
            <a:r>
              <a:rPr lang="en-US" altLang="ja-JP" dirty="0"/>
              <a:t>clarify issues that should be solved in </a:t>
            </a:r>
            <a:r>
              <a:rPr lang="en-US" altLang="ja-JP" dirty="0" err="1"/>
              <a:t>TGbe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726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Use cases discussed in RTA [2]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graphicFrame>
        <p:nvGraphicFramePr>
          <p:cNvPr id="7" name="Table 10">
            <a:extLst>
              <a:ext uri="{FF2B5EF4-FFF2-40B4-BE49-F238E27FC236}">
                <a16:creationId xmlns="" xmlns:a16="http://schemas.microsoft.com/office/drawing/2014/main" id="{6583602D-4145-4884-9605-B5D7A42D47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876963"/>
              </p:ext>
            </p:extLst>
          </p:nvPr>
        </p:nvGraphicFramePr>
        <p:xfrm>
          <a:off x="467544" y="1772816"/>
          <a:ext cx="8263919" cy="3892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236">
                  <a:extLst>
                    <a:ext uri="{9D8B030D-6E8A-4147-A177-3AD203B41FA5}">
                      <a16:colId xmlns="" xmlns:a16="http://schemas.microsoft.com/office/drawing/2014/main" val="926006415"/>
                    </a:ext>
                  </a:extLst>
                </a:gridCol>
                <a:gridCol w="1506236">
                  <a:extLst>
                    <a:ext uri="{9D8B030D-6E8A-4147-A177-3AD203B41FA5}">
                      <a16:colId xmlns="" xmlns:a16="http://schemas.microsoft.com/office/drawing/2014/main" val="2274707149"/>
                    </a:ext>
                  </a:extLst>
                </a:gridCol>
                <a:gridCol w="1362155">
                  <a:extLst>
                    <a:ext uri="{9D8B030D-6E8A-4147-A177-3AD203B41FA5}">
                      <a16:colId xmlns="" xmlns:a16="http://schemas.microsoft.com/office/drawing/2014/main" val="2806259504"/>
                    </a:ext>
                  </a:extLst>
                </a:gridCol>
                <a:gridCol w="1385849">
                  <a:extLst>
                    <a:ext uri="{9D8B030D-6E8A-4147-A177-3AD203B41FA5}">
                      <a16:colId xmlns="" xmlns:a16="http://schemas.microsoft.com/office/drawing/2014/main" val="3072419818"/>
                    </a:ext>
                  </a:extLst>
                </a:gridCol>
                <a:gridCol w="1385849">
                  <a:extLst>
                    <a:ext uri="{9D8B030D-6E8A-4147-A177-3AD203B41FA5}">
                      <a16:colId xmlns="" xmlns:a16="http://schemas.microsoft.com/office/drawing/2014/main" val="2891495094"/>
                    </a:ext>
                  </a:extLst>
                </a:gridCol>
                <a:gridCol w="1117594">
                  <a:extLst>
                    <a:ext uri="{9D8B030D-6E8A-4147-A177-3AD203B41FA5}">
                      <a16:colId xmlns="" xmlns:a16="http://schemas.microsoft.com/office/drawing/2014/main" val="2083267058"/>
                    </a:ext>
                  </a:extLst>
                </a:gridCol>
              </a:tblGrid>
              <a:tr h="387552"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Use cases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Intra</a:t>
                      </a:r>
                      <a:r>
                        <a:rPr lang="ja-JP" alt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BSS </a:t>
                      </a:r>
                      <a:r>
                        <a:rPr lang="en-US" sz="1400" dirty="0">
                          <a:effectLst/>
                        </a:rPr>
                        <a:t>latency/</a:t>
                      </a:r>
                      <a:r>
                        <a:rPr lang="en-US" sz="1400" dirty="0" err="1">
                          <a:effectLst/>
                        </a:rPr>
                        <a:t>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Jitter </a:t>
                      </a:r>
                      <a:r>
                        <a:rPr lang="en-US" sz="1400" dirty="0" smtClean="0">
                          <a:effectLst/>
                        </a:rPr>
                        <a:t>variance/</a:t>
                      </a:r>
                      <a:r>
                        <a:rPr lang="en-US" sz="1400" dirty="0" err="1" smtClean="0">
                          <a:effectLst/>
                        </a:rPr>
                        <a:t>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Packet loss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Data rate/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Mbps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="" xmlns:a16="http://schemas.microsoft.com/office/drawing/2014/main" val="2773197194"/>
                  </a:ext>
                </a:extLst>
              </a:tr>
              <a:tr h="232112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Real-time </a:t>
                      </a:r>
                      <a:r>
                        <a:rPr lang="en-US" sz="1400" dirty="0" smtClean="0">
                          <a:effectLst/>
                        </a:rPr>
                        <a:t>gaming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0.1 %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="" xmlns:a16="http://schemas.microsoft.com/office/drawing/2014/main" val="2422613152"/>
                  </a:ext>
                </a:extLst>
              </a:tr>
              <a:tr h="1142618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Cloud </a:t>
                      </a:r>
                      <a:r>
                        <a:rPr lang="en-US" sz="1400" dirty="0" smtClean="0">
                          <a:effectLst/>
                        </a:rPr>
                        <a:t>gaming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10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Near-lossless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&lt;0.1 (Reverse link) &gt;5Mbps (Forward link)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="" xmlns:a16="http://schemas.microsoft.com/office/drawing/2014/main" val="2679615458"/>
                  </a:ext>
                </a:extLst>
              </a:tr>
              <a:tr h="334099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Real-time </a:t>
                      </a:r>
                      <a:r>
                        <a:rPr lang="en-US" sz="1400" dirty="0" smtClean="0">
                          <a:effectLst/>
                        </a:rPr>
                        <a:t>video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3 ~ 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1~ 2.5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Near-lossless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 ~ 28,000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="" xmlns:a16="http://schemas.microsoft.com/office/drawing/2014/main" val="1627999060"/>
                  </a:ext>
                </a:extLst>
              </a:tr>
              <a:tr h="334099">
                <a:tc rowSpan="4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Robotics and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industrial </a:t>
                      </a:r>
                      <a:r>
                        <a:rPr lang="en-US" sz="1400" dirty="0" smtClean="0">
                          <a:effectLst/>
                        </a:rPr>
                        <a:t>automation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Equipment control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1 ~ 10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0.2~2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Near-lossless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1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="" xmlns:a16="http://schemas.microsoft.com/office/drawing/2014/main" val="1931978346"/>
                  </a:ext>
                </a:extLst>
              </a:tr>
              <a:tr h="3340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Human safety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1~ 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0.2 ~ 2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Near-lossless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1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="" xmlns:a16="http://schemas.microsoft.com/office/drawing/2014/main" val="4047788248"/>
                  </a:ext>
                </a:extLst>
              </a:tr>
              <a:tr h="3340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Haptic technology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&lt;1~5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&lt;0.2~2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Lossless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="" xmlns:a16="http://schemas.microsoft.com/office/drawing/2014/main" val="2561712717"/>
                  </a:ext>
                </a:extLst>
              </a:tr>
              <a:tr h="6161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Drone control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Lossless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&lt;1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&gt;100 with video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="" xmlns:a16="http://schemas.microsoft.com/office/drawing/2014/main" val="924313492"/>
                  </a:ext>
                </a:extLst>
              </a:tr>
            </a:tbl>
          </a:graphicData>
        </a:graphic>
      </p:graphicFrame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5733256"/>
            <a:ext cx="7918648" cy="72008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These use cases in IEEE 802.11be are important to expand Wi-Fi market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5807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/>
              <a:t>Technical features discussed in RTA and EHT (Summary)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672144"/>
              </p:ext>
            </p:extLst>
          </p:nvPr>
        </p:nvGraphicFramePr>
        <p:xfrm>
          <a:off x="179510" y="2085176"/>
          <a:ext cx="8784980" cy="400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281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281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2812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4016">
                <a:tc rowSpan="2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Methods</a:t>
                      </a:r>
                      <a:endParaRPr kumimoji="1" lang="ja-JP" altLang="en-US" sz="16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Improvement for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Contributions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77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Latency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Jitter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Worst case</a:t>
                      </a:r>
                      <a:b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latency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A. 802.1TSN</a:t>
                      </a:r>
                      <a:r>
                        <a:rPr kumimoji="1" lang="en-US" altLang="ja-JP" sz="1600" baseline="0" dirty="0" smtClean="0"/>
                        <a:t> approach </a:t>
                      </a:r>
                      <a:br>
                        <a:rPr kumimoji="1" lang="en-US" altLang="ja-JP" sz="1600" baseline="0" dirty="0" smtClean="0"/>
                      </a:br>
                      <a:r>
                        <a:rPr kumimoji="1" lang="en-US" altLang="ja-JP" sz="1600" baseline="0" dirty="0" smtClean="0"/>
                        <a:t>(including time aware shaping)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19/0373r0, 18/1947r4</a:t>
                      </a:r>
                    </a:p>
                    <a:p>
                      <a:r>
                        <a:rPr kumimoji="1" lang="en-US" altLang="ja-JP" sz="1600" dirty="0" smtClean="0"/>
                        <a:t>18/1892r0, 18/1542r0, 802.1/0064r2, 18/1160r0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B. Priority</a:t>
                      </a:r>
                      <a:r>
                        <a:rPr kumimoji="1" lang="en-US" altLang="ja-JP" sz="1600" baseline="0" dirty="0" smtClean="0"/>
                        <a:t> tagging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18/1761r1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C. Utilizing</a:t>
                      </a:r>
                      <a:r>
                        <a:rPr kumimoji="1" lang="en-US" altLang="ja-JP" sz="1600" baseline="0" dirty="0" smtClean="0"/>
                        <a:t> Trigger Frame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18/1947r4, 18/1892r0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D. Multi-band / channel</a:t>
                      </a:r>
                    </a:p>
                    <a:p>
                      <a:r>
                        <a:rPr kumimoji="1" lang="en-US" altLang="ja-JP" sz="1600" dirty="0" smtClean="0"/>
                        <a:t>Operation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19/0402r0,</a:t>
                      </a:r>
                      <a:r>
                        <a:rPr kumimoji="1" lang="en-US" altLang="ja-JP" sz="1600" baseline="0" dirty="0" smtClean="0"/>
                        <a:t> 19/0360r0, 18/1543r0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E. Admission control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18/1892r0, 18/1160r0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F. Deterministic time scheduling</a:t>
                      </a:r>
                      <a:br>
                        <a:rPr kumimoji="1" lang="en-US" altLang="ja-JP" sz="1600" dirty="0" smtClean="0"/>
                      </a:br>
                      <a:r>
                        <a:rPr kumimoji="1" lang="en-US" altLang="ja-JP" sz="1600" dirty="0" smtClean="0"/>
                        <a:t>(e.g.</a:t>
                      </a:r>
                      <a:r>
                        <a:rPr kumimoji="1" lang="en-US" altLang="ja-JP" sz="1600" baseline="0" dirty="0" smtClean="0"/>
                        <a:t> </a:t>
                      </a:r>
                      <a:r>
                        <a:rPr kumimoji="1" lang="en-US" altLang="ja-JP" sz="1600" dirty="0" smtClean="0"/>
                        <a:t>Token-passing)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18/1889r0, 1918r0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46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Technical features discussed in RTA and EHT </a:t>
            </a:r>
            <a:r>
              <a:rPr lang="en-US" altLang="ja-JP" sz="2800" dirty="0" smtClean="0"/>
              <a:t>(1)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altLang="ja-JP" dirty="0" smtClean="0"/>
              <a:t>A)	802.1 TSN </a:t>
            </a:r>
            <a:r>
              <a:rPr lang="en-US" altLang="ja-JP" dirty="0"/>
              <a:t>approach </a:t>
            </a:r>
            <a:r>
              <a:rPr lang="en-US" altLang="ja-JP" dirty="0" smtClean="0"/>
              <a:t>(</a:t>
            </a:r>
            <a:r>
              <a:rPr lang="en-US" altLang="ja-JP" dirty="0"/>
              <a:t>including time aware shaping</a:t>
            </a:r>
            <a:r>
              <a:rPr lang="en-US" altLang="ja-JP" dirty="0" smtClean="0"/>
              <a:t>) [4]-[9]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Applying 802.1 Time-Sensitive Networking (TSN) over 802.11 is seemed to be the most straightforward approach to realize low latency networks in </a:t>
            </a:r>
            <a:r>
              <a:rPr lang="en-US" altLang="ja-JP" dirty="0" err="1" smtClean="0"/>
              <a:t>TGbe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MAC/PHY support should be required to meet functions considering bounded low latency and ultra high reliability.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As </a:t>
            </a:r>
            <a:r>
              <a:rPr lang="en-US" altLang="ja-JP" dirty="0" smtClean="0">
                <a:solidFill>
                  <a:schemeClr val="tx1"/>
                </a:solidFill>
              </a:rPr>
              <a:t>described in [4], requirements should be separated between un-managed network and managed network.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detection mechanism of managed networks</a:t>
            </a:r>
            <a:r>
              <a:rPr lang="en-US" altLang="ja-JP" dirty="0" smtClean="0">
                <a:solidFill>
                  <a:srgbClr val="FF0000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marL="0" indent="0"/>
            <a:r>
              <a:rPr lang="en-US" altLang="ja-JP" dirty="0" smtClean="0"/>
              <a:t>B)	Priority tagging [10]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There are four Access Categories in conventional EDCA and this classification is insufficient for fine control of real-time applications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Impacts </a:t>
            </a:r>
            <a:r>
              <a:rPr lang="en-US" altLang="ja-JP" dirty="0">
                <a:solidFill>
                  <a:schemeClr val="tx1"/>
                </a:solidFill>
              </a:rPr>
              <a:t>on 802.11 PHY/MAC are relatively small compared to making new scheduling </a:t>
            </a:r>
            <a:r>
              <a:rPr lang="en-US" altLang="ja-JP" dirty="0" smtClean="0">
                <a:solidFill>
                  <a:schemeClr val="tx1"/>
                </a:solidFill>
              </a:rPr>
              <a:t>protocol.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mechanisms that ensure worst case latency in mixed environment of different priorities</a:t>
            </a:r>
            <a:r>
              <a:rPr lang="en-US" altLang="ja-JP" dirty="0" smtClean="0">
                <a:solidFill>
                  <a:srgbClr val="FF0000"/>
                </a:solidFill>
              </a:rPr>
              <a:t>.</a:t>
            </a:r>
            <a:endParaRPr lang="en-US" altLang="ja-JP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75669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Technical features discussed in RTA and EHT </a:t>
            </a:r>
            <a:r>
              <a:rPr lang="en-US" altLang="ja-JP" sz="2800" dirty="0" smtClean="0"/>
              <a:t>(2)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altLang="ja-JP" dirty="0" smtClean="0"/>
              <a:t>C)	Utilizing </a:t>
            </a:r>
            <a:r>
              <a:rPr lang="en-US" altLang="ja-JP" dirty="0"/>
              <a:t>Trigger </a:t>
            </a:r>
            <a:r>
              <a:rPr lang="en-US" altLang="ja-JP" dirty="0" smtClean="0"/>
              <a:t>Frame (TF) [5][6]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Using 802.11ax trigger frames to make periodical timing resource for time-sensitive frames.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If an </a:t>
            </a:r>
            <a:r>
              <a:rPr lang="en-US" altLang="ja-JP" dirty="0">
                <a:solidFill>
                  <a:schemeClr val="tx1"/>
                </a:solidFill>
              </a:rPr>
              <a:t>AP periodically </a:t>
            </a:r>
            <a:r>
              <a:rPr lang="en-US" altLang="ja-JP" dirty="0" smtClean="0">
                <a:solidFill>
                  <a:schemeClr val="tx1"/>
                </a:solidFill>
              </a:rPr>
              <a:t>transmits TFs, STAs can stably transmit time-sensitive frames.</a:t>
            </a:r>
            <a:endParaRPr lang="ru-RU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mechanisms that manage and protect periodical transmission in congested </a:t>
            </a:r>
            <a:r>
              <a:rPr lang="en-US" altLang="ja-JP" dirty="0" smtClean="0">
                <a:solidFill>
                  <a:srgbClr val="FF0000"/>
                </a:solidFill>
              </a:rPr>
              <a:t>situation.</a:t>
            </a:r>
            <a:endParaRPr lang="en-US" altLang="ja-JP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marL="0" indent="0"/>
            <a:r>
              <a:rPr lang="en-US" altLang="ja-JP" dirty="0" smtClean="0"/>
              <a:t>D)	Multi-band </a:t>
            </a:r>
            <a:r>
              <a:rPr lang="en-US" altLang="ja-JP" dirty="0"/>
              <a:t>/ </a:t>
            </a:r>
            <a:r>
              <a:rPr lang="en-US" altLang="ja-JP" dirty="0" smtClean="0"/>
              <a:t>channel operation [11]-[13]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These techniques are also </a:t>
            </a:r>
            <a:r>
              <a:rPr lang="en-US" altLang="ja-JP" dirty="0"/>
              <a:t>prospective </a:t>
            </a:r>
            <a:r>
              <a:rPr lang="en-US" altLang="ja-JP" dirty="0" smtClean="0"/>
              <a:t>approaches </a:t>
            </a:r>
            <a:r>
              <a:rPr lang="en-US" altLang="ja-JP" dirty="0"/>
              <a:t>to realize low latency in </a:t>
            </a:r>
            <a:r>
              <a:rPr lang="en-US" altLang="ja-JP" dirty="0" err="1"/>
              <a:t>TGbe</a:t>
            </a:r>
            <a:r>
              <a:rPr lang="en-US" altLang="ja-JP" dirty="0"/>
              <a:t> as well as TSN approach.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These </a:t>
            </a:r>
            <a:r>
              <a:rPr lang="en-US" altLang="ja-JP" dirty="0" smtClean="0">
                <a:solidFill>
                  <a:schemeClr val="tx1"/>
                </a:solidFill>
              </a:rPr>
              <a:t>approaches </a:t>
            </a:r>
            <a:r>
              <a:rPr lang="en-US" altLang="ja-JP" dirty="0">
                <a:solidFill>
                  <a:schemeClr val="tx1"/>
                </a:solidFill>
              </a:rPr>
              <a:t>can enhance reliability by using two or more different </a:t>
            </a:r>
            <a:r>
              <a:rPr lang="en-US" altLang="ja-JP" dirty="0" smtClean="0">
                <a:solidFill>
                  <a:schemeClr val="tx1"/>
                </a:solidFill>
              </a:rPr>
              <a:t>wireless media.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Latency </a:t>
            </a:r>
            <a:r>
              <a:rPr lang="en-US" altLang="ja-JP" dirty="0" smtClean="0">
                <a:solidFill>
                  <a:schemeClr val="tx1"/>
                </a:solidFill>
              </a:rPr>
              <a:t>performance is improved </a:t>
            </a:r>
            <a:r>
              <a:rPr lang="en-US" altLang="ja-JP" dirty="0">
                <a:solidFill>
                  <a:schemeClr val="tx1"/>
                </a:solidFill>
              </a:rPr>
              <a:t>due to extremely high speed transmission by utilizing multiple </a:t>
            </a:r>
            <a:r>
              <a:rPr lang="en-US" altLang="ja-JP" dirty="0" smtClean="0">
                <a:solidFill>
                  <a:schemeClr val="tx1"/>
                </a:solidFill>
              </a:rPr>
              <a:t>6 </a:t>
            </a:r>
            <a:r>
              <a:rPr lang="en-US" altLang="ja-JP" dirty="0">
                <a:solidFill>
                  <a:schemeClr val="tx1"/>
                </a:solidFill>
              </a:rPr>
              <a:t>GHz channels.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mechanisms that coexist with legacy standards especially when we use 2.4 GHz / 5 GHz </a:t>
            </a:r>
            <a:r>
              <a:rPr lang="en-US" altLang="ja-JP" dirty="0" smtClean="0">
                <a:solidFill>
                  <a:srgbClr val="FF0000"/>
                </a:solidFill>
              </a:rPr>
              <a:t>channels.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3853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Technical features discussed in RTA and EHT </a:t>
            </a:r>
            <a:r>
              <a:rPr lang="en-US" altLang="ja-JP" sz="2800" dirty="0" smtClean="0"/>
              <a:t>(3)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altLang="ja-JP" dirty="0" smtClean="0"/>
              <a:t>E)	Admission control [6][9]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Admission control is a simple way to manage latency and worst case latency by controlling the number of STAs in a BSS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This approach should be applied to managed </a:t>
            </a:r>
            <a:r>
              <a:rPr lang="en-US" altLang="ja-JP" dirty="0" smtClean="0">
                <a:solidFill>
                  <a:schemeClr val="tx1"/>
                </a:solidFill>
              </a:rPr>
              <a:t>networks, </a:t>
            </a:r>
            <a:r>
              <a:rPr lang="en-US" altLang="ja-JP" dirty="0">
                <a:solidFill>
                  <a:schemeClr val="tx1"/>
                </a:solidFill>
              </a:rPr>
              <a:t>or should ensure a certain mechanism that </a:t>
            </a:r>
            <a:r>
              <a:rPr lang="en-US" altLang="ja-JP" dirty="0" smtClean="0">
                <a:solidFill>
                  <a:schemeClr val="tx1"/>
                </a:solidFill>
              </a:rPr>
              <a:t>protects from interferences of transmissions of other </a:t>
            </a:r>
            <a:r>
              <a:rPr lang="en-US" altLang="ja-JP" dirty="0">
                <a:solidFill>
                  <a:schemeClr val="tx1"/>
                </a:solidFill>
              </a:rPr>
              <a:t>BSSs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  <a:endParaRPr lang="ru-RU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detection mechanism of managed networks.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marL="0" indent="0"/>
            <a:r>
              <a:rPr lang="en-US" altLang="ja-JP" dirty="0" smtClean="0"/>
              <a:t>F)	Deterministic time scheduling [14][15]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>
                <a:solidFill>
                  <a:schemeClr val="tx1"/>
                </a:solidFill>
              </a:rPr>
              <a:t>TDMA/TDD-like </a:t>
            </a:r>
            <a:r>
              <a:rPr lang="en-US" altLang="ja-JP" smtClean="0">
                <a:solidFill>
                  <a:schemeClr val="tx1"/>
                </a:solidFill>
              </a:rPr>
              <a:t>approaches </a:t>
            </a:r>
            <a:r>
              <a:rPr lang="en-US" altLang="ja-JP" dirty="0">
                <a:solidFill>
                  <a:schemeClr val="tx1"/>
                </a:solidFill>
              </a:rPr>
              <a:t>such as </a:t>
            </a:r>
            <a:r>
              <a:rPr lang="en-US" altLang="ja-JP">
                <a:solidFill>
                  <a:schemeClr val="tx1"/>
                </a:solidFill>
              </a:rPr>
              <a:t>token-passing </a:t>
            </a:r>
            <a:r>
              <a:rPr lang="en-US" altLang="ja-JP" smtClean="0">
                <a:solidFill>
                  <a:schemeClr val="tx1"/>
                </a:solidFill>
              </a:rPr>
              <a:t>are </a:t>
            </a:r>
            <a:r>
              <a:rPr lang="en-US" altLang="ja-JP" dirty="0">
                <a:solidFill>
                  <a:schemeClr val="tx1"/>
                </a:solidFill>
              </a:rPr>
              <a:t>effective to improve worst case latency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However, 802.11 has already defines optional </a:t>
            </a:r>
            <a:r>
              <a:rPr lang="en-US" altLang="ja-JP" dirty="0" smtClean="0">
                <a:solidFill>
                  <a:schemeClr val="tx1"/>
                </a:solidFill>
              </a:rPr>
              <a:t>TDMA/TDD-like </a:t>
            </a:r>
            <a:r>
              <a:rPr lang="en-US" altLang="ja-JP" dirty="0">
                <a:solidFill>
                  <a:schemeClr val="tx1"/>
                </a:solidFill>
              </a:rPr>
              <a:t>scheduling functions such as PSMP or HCCA.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Those methods are rarely used in practical.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rgbClr val="FF0000"/>
                </a:solidFill>
              </a:rPr>
              <a:t>Key </a:t>
            </a:r>
            <a:r>
              <a:rPr lang="en-US" altLang="ja-JP" dirty="0">
                <a:solidFill>
                  <a:srgbClr val="FF0000"/>
                </a:solidFill>
              </a:rPr>
              <a:t>functions: mechanisms that soften impacts on existing protocol and coexist with CSMA/CA based on 802.11ax.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57478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Needs to extend existing functions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DCF (Distributed Coordinated Function) perspective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Mechanisms </a:t>
            </a:r>
            <a:r>
              <a:rPr lang="en-US" altLang="ja-JP" dirty="0">
                <a:solidFill>
                  <a:schemeClr val="tx1"/>
                </a:solidFill>
              </a:rPr>
              <a:t>that ensure worst case latency and coexist with legacy standards </a:t>
            </a:r>
            <a:r>
              <a:rPr lang="en-US" altLang="ja-JP" dirty="0" smtClean="0">
                <a:solidFill>
                  <a:schemeClr val="tx1"/>
                </a:solidFill>
              </a:rPr>
              <a:t>should </a:t>
            </a:r>
            <a:r>
              <a:rPr lang="en-US" altLang="ja-JP" dirty="0">
                <a:solidFill>
                  <a:schemeClr val="tx1"/>
                </a:solidFill>
              </a:rPr>
              <a:t>be </a:t>
            </a:r>
            <a:r>
              <a:rPr lang="en-US" altLang="ja-JP" dirty="0" smtClean="0">
                <a:solidFill>
                  <a:schemeClr val="tx1"/>
                </a:solidFill>
              </a:rPr>
              <a:t>considered.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Moreover</a:t>
            </a:r>
            <a:r>
              <a:rPr lang="en-US" altLang="ja-JP" dirty="0"/>
              <a:t>, we should make consent on precise definition of "worst case latency"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Should we guarantee certain value of worst case latency or make effort only to improve jitter characteristics? </a:t>
            </a:r>
            <a:r>
              <a:rPr lang="en-US" altLang="ja-JP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Environmental </a:t>
            </a:r>
            <a:r>
              <a:rPr lang="en-US" altLang="ja-JP" dirty="0" smtClean="0"/>
              <a:t>perspective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802.1 TSN approach, utilizing TF approach, admission control and time scheduling are effective in managed network.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Mechanisms that can identify </a:t>
            </a:r>
            <a:r>
              <a:rPr lang="en-US" altLang="ja-JP" dirty="0"/>
              <a:t>managed network should be required.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10545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We reviewed prospective approaches that are discussed in RTA </a:t>
            </a:r>
            <a:r>
              <a:rPr lang="en-US" altLang="ja-JP" dirty="0" smtClean="0"/>
              <a:t>TIG </a:t>
            </a:r>
            <a:r>
              <a:rPr lang="en-US" altLang="ja-JP" dirty="0"/>
              <a:t>and </a:t>
            </a:r>
            <a:r>
              <a:rPr lang="en-US" altLang="ja-JP" dirty="0">
                <a:solidFill>
                  <a:schemeClr val="tx1"/>
                </a:solidFill>
              </a:rPr>
              <a:t>EHT </a:t>
            </a:r>
            <a:r>
              <a:rPr lang="en-US" altLang="ja-JP" dirty="0" smtClean="0">
                <a:solidFill>
                  <a:schemeClr val="tx1"/>
                </a:solidFill>
              </a:rPr>
              <a:t>SG (</a:t>
            </a:r>
            <a:r>
              <a:rPr lang="en-US" altLang="ja-JP" dirty="0" err="1" smtClean="0">
                <a:solidFill>
                  <a:schemeClr val="tx1"/>
                </a:solidFill>
              </a:rPr>
              <a:t>TGbe</a:t>
            </a:r>
            <a:r>
              <a:rPr lang="en-US" altLang="ja-JP" dirty="0" smtClean="0">
                <a:solidFill>
                  <a:schemeClr val="tx1"/>
                </a:solidFill>
              </a:rPr>
              <a:t>) and their key functions that </a:t>
            </a:r>
            <a:r>
              <a:rPr lang="en-US" altLang="ja-JP" dirty="0"/>
              <a:t>realize EHT PAR about worst case </a:t>
            </a:r>
            <a:r>
              <a:rPr lang="en-US" altLang="ja-JP" dirty="0" smtClean="0"/>
              <a:t>latency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Their key functions that are needed for achieving EHT PAR about worst case latency should be realized.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DCF perspective : </a:t>
            </a:r>
            <a:r>
              <a:rPr lang="en-US" altLang="ja-JP" dirty="0"/>
              <a:t>m</a:t>
            </a:r>
            <a:r>
              <a:rPr lang="en-US" altLang="ja-JP" dirty="0" smtClean="0">
                <a:solidFill>
                  <a:schemeClr val="tx1"/>
                </a:solidFill>
              </a:rPr>
              <a:t>echanisms </a:t>
            </a:r>
            <a:r>
              <a:rPr lang="en-US" altLang="ja-JP" dirty="0">
                <a:solidFill>
                  <a:schemeClr val="tx1"/>
                </a:solidFill>
              </a:rPr>
              <a:t>that ensure worst case latency and coexist with legacy </a:t>
            </a:r>
            <a:r>
              <a:rPr lang="en-US" altLang="ja-JP" dirty="0" smtClean="0">
                <a:solidFill>
                  <a:schemeClr val="tx1"/>
                </a:solidFill>
              </a:rPr>
              <a:t>standards.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Environmental perspective </a:t>
            </a:r>
            <a:r>
              <a:rPr lang="en-US" altLang="ja-JP" dirty="0"/>
              <a:t>: mechanisms that can identify managed </a:t>
            </a:r>
            <a:r>
              <a:rPr lang="en-US" altLang="ja-JP" dirty="0" smtClean="0"/>
              <a:t>network.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45995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3401</TotalTime>
  <Words>922</Words>
  <Application>Microsoft Office PowerPoint</Application>
  <PresentationFormat>画面に合わせる (4:3)</PresentationFormat>
  <Paragraphs>224</Paragraphs>
  <Slides>10</Slides>
  <Notes>10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Office テーマ</vt:lpstr>
      <vt:lpstr>Document</vt:lpstr>
      <vt:lpstr>Views on Latency and Jitter Features  in TGbe</vt:lpstr>
      <vt:lpstr>Abstract</vt:lpstr>
      <vt:lpstr>Use cases discussed in RTA [2]</vt:lpstr>
      <vt:lpstr>Technical features discussed in RTA and EHT (Summary)</vt:lpstr>
      <vt:lpstr>Technical features discussed in RTA and EHT (1)</vt:lpstr>
      <vt:lpstr>Technical features discussed in RTA and EHT (2)</vt:lpstr>
      <vt:lpstr>Technical features discussed in RTA and EHT (3)</vt:lpstr>
      <vt:lpstr>Needs to extend existing functions</vt:lpstr>
      <vt:lpstr>Conclusions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admin</dc:creator>
  <cp:lastModifiedBy>7878767</cp:lastModifiedBy>
  <cp:revision>276</cp:revision>
  <cp:lastPrinted>1601-01-01T00:00:00Z</cp:lastPrinted>
  <dcterms:created xsi:type="dcterms:W3CDTF">2018-09-03T10:06:00Z</dcterms:created>
  <dcterms:modified xsi:type="dcterms:W3CDTF">2019-07-12T09:19:02Z</dcterms:modified>
</cp:coreProperties>
</file>