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424" r:id="rId3"/>
    <p:sldId id="755" r:id="rId4"/>
    <p:sldId id="745" r:id="rId5"/>
    <p:sldId id="752" r:id="rId6"/>
    <p:sldId id="749" r:id="rId7"/>
    <p:sldId id="753" r:id="rId8"/>
    <p:sldId id="768" r:id="rId9"/>
    <p:sldId id="766" r:id="rId10"/>
    <p:sldId id="767" r:id="rId11"/>
    <p:sldId id="769" r:id="rId12"/>
    <p:sldId id="751" r:id="rId13"/>
    <p:sldId id="759" r:id="rId14"/>
    <p:sldId id="760" r:id="rId15"/>
    <p:sldId id="761" r:id="rId16"/>
    <p:sldId id="762" r:id="rId17"/>
    <p:sldId id="758" r:id="rId18"/>
    <p:sldId id="765" r:id="rId19"/>
    <p:sldId id="763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er, Kai Lennert" initials="BKL" lastIdx="1" clrIdx="0">
    <p:extLst>
      <p:ext uri="{19B8F6BF-5375-455C-9EA6-DF929625EA0E}">
        <p15:presenceInfo xmlns:p15="http://schemas.microsoft.com/office/powerpoint/2012/main" userId="S-1-5-21-229799756-4240444915-3125021034-45610" providerId="AD"/>
      </p:ext>
    </p:extLst>
  </p:cmAuthor>
  <p:cmAuthor id="2" name="Chong Han" initials="CH" lastIdx="2" clrIdx="1">
    <p:extLst>
      <p:ext uri="{19B8F6BF-5375-455C-9EA6-DF929625EA0E}">
        <p15:presenceInfo xmlns:p15="http://schemas.microsoft.com/office/powerpoint/2012/main" userId="S::chong.han@purelifi.com::a0e346bc-a459-4d93-a729-926adb7282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5405" autoAdjust="0"/>
  </p:normalViewPr>
  <p:slideViewPr>
    <p:cSldViewPr>
      <p:cViewPr varScale="1">
        <p:scale>
          <a:sx n="91" d="100"/>
          <a:sy n="91" d="100"/>
        </p:scale>
        <p:origin x="859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179" y="-87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6DC0385-E4B9-4C78-A887-AA671D8A2F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294B4A6-398B-4F24-A7CF-DA87744CC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3F01841-35F2-4335-B127-F865BA2241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A7BE5DD-6458-45A1-9D27-D6E5C2CD7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4C1AA0D2-4DD2-4AE9-8DB6-C6ACC0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66FB1F-9D82-4F23-8ECB-2E2A2DA8B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ED56607-68AF-486B-ABEA-50A82E0E8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2063BCF-ADA6-4A0E-9365-B222CA0367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719456B-E67A-4D9A-90F3-14738041E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E114681-1373-47F7-8320-C0B703BB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DE7622E-2D0E-4779-9AAE-1A13C702A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7A118753-496D-4009-BE74-EC3EBBD4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F8ACC16-7D4E-4082-9754-2A6523CEBBE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8365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102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54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591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080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194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64FAB0-D109-4681-A2B2-8CAF7A8FE1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59F81-03E8-45A4-9EEC-1D16489417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3F65D24B-D06B-4087-961C-FC4333B588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3757AE3-132A-4414-ACD4-461756B4C48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173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754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40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09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932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450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12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A9D990-0D97-44B9-B085-BF79B1054F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48241F-6EB6-4F66-8457-A55B12657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F6B33092-FB5E-4ACD-AF7E-835CA631CF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1574FF20-BD5D-4A68-80D8-E0282E66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32F4A56-3134-49B2-BEDC-E28D807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DFC655D-9E39-46E6-BB91-10951549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6069B11-4C82-4923-B5DD-D41D159359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1C390A0-5BE7-4165-A5AB-19E085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01435A1-8032-4197-B494-C4ABF70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72DBAEB8-E647-4BC0-8EB4-884A158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9D082D-3A00-48A9-8912-DE42515E7F3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5102FF2-1F73-481B-83BF-6482DB12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9D922AB-104B-4321-B307-3EFA4971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79D3B45-4AF6-4A92-AB72-DB6B0DBC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85C3380-6F57-4E89-BF78-1DFC9942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25AE5B0-A9EE-457C-A963-23A0E1A3E92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8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EB39AF11-8AF5-4E80-BB9B-F67F49BB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E1E56FD9-2B0F-445A-A051-1ED5A4E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BCCFC82-BCE3-4036-865E-7240F31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B575CE-8BB7-419D-A91B-FF577794FF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4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A73E43A0-A3EA-460F-9349-7124E7DD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98048D35-4DBD-4A5F-A776-437FDD39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6FAB8F96-799E-4B9F-8CC2-AA5B25BD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77F9E6-0C45-4FE5-9CF8-1EC21B971F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6E92B021-5A3F-4750-9FF9-FCD075C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0B8CEB6-3B04-4072-88D2-B8BD290D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2D5A1F88-8872-4F71-B7B1-908917E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DF531-7A5A-4DF9-8104-904567CAAD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7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88BEA3D9-7363-48BE-9356-C44E92F0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791186D-1561-4F6C-8D1D-4D020141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4429CC53-0848-4A4D-A5D0-F7C76C4B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7FFA2B6-EF81-429F-8517-48F27B76A7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5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3C88DB1-6F79-4E2D-ACB8-55EC2459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42551864-3A63-4FAC-9B95-1764D32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D2D7BC6-F4BD-4E07-827E-F5AAEC0A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A1D40-2E22-4B0F-9BD9-F673888221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7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4D7395B-7D0A-4A3D-A46C-417B5DC8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6E2E1D4B-E382-4CDB-A7CA-7647C1D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EB0CD98-5408-4024-9F08-ED1FBF83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5D456D-2234-45E1-80AF-899C7B3132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27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302D12-8583-4C4B-96CA-1DE49C207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802.11-19/1206r1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4" r:id="rId1"/>
    <p:sldLayoutId id="2147491265" r:id="rId2"/>
    <p:sldLayoutId id="2147491266" r:id="rId3"/>
    <p:sldLayoutId id="2147491267" r:id="rId4"/>
    <p:sldLayoutId id="2147491268" r:id="rId5"/>
    <p:sldLayoutId id="2147491269" r:id="rId6"/>
    <p:sldLayoutId id="2147491270" r:id="rId7"/>
    <p:sldLayoutId id="2147491271" r:id="rId8"/>
    <p:sldLayoutId id="2147491272" r:id="rId9"/>
    <p:sldLayoutId id="2147491273" r:id="rId10"/>
    <p:sldLayoutId id="214749127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B949E5-3260-4CD7-BEB1-F0E81A5D91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TGbb</a:t>
            </a:r>
            <a:r>
              <a:rPr lang="en-US" altLang="en-US" dirty="0"/>
              <a:t> PHY proposal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July 12, 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20602"/>
              </p:ext>
            </p:extLst>
          </p:nvPr>
        </p:nvGraphicFramePr>
        <p:xfrm>
          <a:off x="600075" y="2547457"/>
          <a:ext cx="9899650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36" name="Document" r:id="rId4" imgW="8027957" imgH="3382448" progId="Word.Document.8">
                  <p:embed/>
                </p:oleObj>
              </mc:Choice>
              <mc:Fallback>
                <p:oleObj name="Document" r:id="rId4" imgW="8027957" imgH="33824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2547457"/>
                        <a:ext cx="9899650" cy="417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CC45-ABEB-47DE-A32E-063444F4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11ac vs. 11ax MAC comparison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3FC3E27-2D52-4357-96EC-017D2CB5E3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60432708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52245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168548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IEEE 802.11ac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IEEE P802.11ax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735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HCF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Yes.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Yes.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28600" indent="-228600"/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 EDCA mode added in order to enhance QoS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7984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OBSS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OBSS scan before setting BSS. </a:t>
                      </a:r>
                    </a:p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switch/selection to implement spatial reuse. The new BSS may select the same primary channel identical to the primary channel of any one of the existing BSSs.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BW used. </a:t>
                      </a:r>
                    </a:p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color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tag in PHY header. </a:t>
                      </a:r>
                    </a:p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OBSS scan for each PPDU.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9970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Power saving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STAs decide to Doze. </a:t>
                      </a:r>
                    </a:p>
                    <a:p>
                      <a:pPr marL="228600" indent="-228600"/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Doze during each TXOP.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 tells STAs to enter power saving modes.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902102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Other benefits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OFDMA to increases user data rates and reduces latency.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84276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Support large amount of active users.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583232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83A43-7980-47AA-BB5A-0382FFC4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C9F76-3C26-44D6-9895-370303BD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31B59F-43C4-4700-A359-C5309C7F91C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8382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kern="0" dirty="0"/>
              <a:t>Straw Poll</a:t>
            </a:r>
            <a:r>
              <a:rPr lang="en-US" altLang="en-US" sz="2000" b="0" kern="0" dirty="0"/>
              <a:t>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>
                <a:solidFill>
                  <a:srgbClr val="FF0000"/>
                </a:solidFill>
              </a:rPr>
              <a:t>11ax</a:t>
            </a:r>
            <a:r>
              <a:rPr lang="en-US" altLang="en-US" sz="2000" b="0" kern="0" dirty="0"/>
              <a:t> (High efficiency PHY specification) is to be considered as one of the operating modes for </a:t>
            </a:r>
            <a:r>
              <a:rPr lang="en-US" altLang="en-US" sz="2000" b="0" kern="0" dirty="0" err="1"/>
              <a:t>TGbb</a:t>
            </a:r>
            <a:endParaRPr lang="en-US" altLang="en-US" sz="2000" b="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Result (Y/N/A):	17 / 1 / 6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Use </a:t>
            </a:r>
            <a:r>
              <a:rPr lang="en-US" altLang="en-US" dirty="0">
                <a:solidFill>
                  <a:srgbClr val="FF0000"/>
                </a:solidFill>
              </a:rPr>
              <a:t>11ax</a:t>
            </a:r>
            <a:r>
              <a:rPr lang="en-US" altLang="en-US" dirty="0"/>
              <a:t> PHY as one of the operating modes</a:t>
            </a:r>
            <a:r>
              <a:rPr lang="en-GB" altLang="en-US" dirty="0"/>
              <a:t> for </a:t>
            </a:r>
            <a:r>
              <a:rPr lang="en-GB" altLang="en-US" dirty="0" err="1"/>
              <a:t>TGbb</a:t>
            </a:r>
            <a:endParaRPr lang="en-US" altLang="en-US" dirty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75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Spectrum mask (11ax – 20MHz)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407C04-E633-41E9-8E1F-2E371220C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40" y="1752600"/>
            <a:ext cx="8482120" cy="441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1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Spectrum mask (11ax – 40MHz)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FD8EE4-85C2-4154-87AE-C33CA959F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94" y="1828800"/>
            <a:ext cx="8277012" cy="432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92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Spectrum mask (11ax – 80MHz)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42A32E-419A-4BD0-9B9F-F8D39F3F3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25" y="1828800"/>
            <a:ext cx="8339350" cy="426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179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Spectrum mask (11ax – 160MHz)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19ACF5-0D33-44CC-83F9-B5B3C5EEC2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690" y="1828800"/>
            <a:ext cx="836062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91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en-US" dirty="0"/>
              <a:t>Spectrum mask (11ax – 80+80MHz)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AD767-97B5-4F2D-8FC1-31745EEFE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949" y="1371600"/>
            <a:ext cx="6396301" cy="501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418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NOT RUN – 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/>
              <a:t>Should the mandatory baseband </a:t>
            </a:r>
            <a:r>
              <a:rPr lang="en-GB" altLang="en-US" sz="2000" b="0" kern="0" dirty="0"/>
              <a:t>spectrum masks for the </a:t>
            </a:r>
            <a:r>
              <a:rPr lang="en-US" altLang="en-US" sz="2000" b="0" kern="0" dirty="0"/>
              <a:t>802.11 PHY modes as described in Slides 12-16 be accepted for </a:t>
            </a:r>
            <a:r>
              <a:rPr lang="en-US" altLang="en-US" sz="2000" b="0" kern="0" dirty="0" err="1"/>
              <a:t>TGbb</a:t>
            </a:r>
            <a:r>
              <a:rPr lang="en-US" altLang="en-US" sz="2000" b="0" kern="0" dirty="0"/>
              <a:t>?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	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Baseband spectrum mask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41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NOT RUN – 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GB" altLang="en-US" sz="2000" b="0" kern="0" dirty="0" err="1"/>
              <a:t>TGbb</a:t>
            </a:r>
            <a:r>
              <a:rPr lang="en-GB" altLang="en-US" sz="2000" b="0" kern="0" dirty="0"/>
              <a:t> should set the mandatory, common-mode centre frequencies as follows:</a:t>
            </a:r>
          </a:p>
          <a:p>
            <a:pPr lvl="1">
              <a:defRPr/>
            </a:pPr>
            <a:r>
              <a:rPr lang="en-GB" altLang="en-US" sz="1600" kern="0" dirty="0"/>
              <a:t>20 MHz for a 20 MHz baseband signal</a:t>
            </a:r>
          </a:p>
          <a:p>
            <a:pPr lvl="1">
              <a:defRPr/>
            </a:pPr>
            <a:r>
              <a:rPr lang="en-GB" altLang="en-US" sz="1600" kern="0" dirty="0"/>
              <a:t>40 MHz for a 40 MHz baseband signal</a:t>
            </a:r>
            <a:endParaRPr lang="en-US" altLang="en-US" sz="1600" kern="0" dirty="0"/>
          </a:p>
          <a:p>
            <a:pPr lvl="1">
              <a:defRPr/>
            </a:pPr>
            <a:r>
              <a:rPr lang="en-GB" altLang="en-US" sz="1600" kern="0" dirty="0"/>
              <a:t>80 MHz for a 80 MHz baseband signal</a:t>
            </a:r>
            <a:endParaRPr lang="en-US" altLang="en-US" sz="1600" kern="0" dirty="0"/>
          </a:p>
          <a:p>
            <a:pPr lvl="1">
              <a:defRPr/>
            </a:pPr>
            <a:r>
              <a:rPr lang="en-GB" altLang="en-US" sz="1600" kern="0" dirty="0"/>
              <a:t>160 MHz for a 160 MHz baseband signal</a:t>
            </a:r>
          </a:p>
          <a:p>
            <a:pPr lvl="1">
              <a:defRPr/>
            </a:pPr>
            <a:r>
              <a:rPr lang="en-GB" altLang="en-US" sz="1600" kern="0" dirty="0"/>
              <a:t>80 MHz and 160 MHz for an 80 + 80 MHz baseband signal</a:t>
            </a:r>
          </a:p>
          <a:p>
            <a:pPr>
              <a:defRPr/>
            </a:pPr>
            <a:r>
              <a:rPr lang="en-GB" altLang="en-US" sz="2000" b="0" kern="0" dirty="0"/>
              <a:t>that would be equivalent to the -28 </a:t>
            </a:r>
            <a:r>
              <a:rPr lang="en-GB" altLang="en-US" sz="2000" b="0" kern="0" dirty="0" err="1"/>
              <a:t>dBr</a:t>
            </a:r>
            <a:r>
              <a:rPr lang="en-GB" altLang="en-US" sz="2000" b="0" kern="0" dirty="0"/>
              <a:t> spectrum mask for the relevant signals.</a:t>
            </a:r>
            <a:endParaRPr lang="en-US" altLang="en-US" sz="2000" b="0" kern="0" dirty="0"/>
          </a:p>
          <a:p>
            <a:pPr marL="0" indent="0">
              <a:buNone/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	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Baseband center frequencies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91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/>
              <a:t>NOT RUN – Straw </a:t>
            </a:r>
            <a:r>
              <a:rPr lang="en-US" altLang="en-US" sz="2000" b="0" kern="0" dirty="0"/>
              <a:t>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/>
              <a:t>The mandatory </a:t>
            </a:r>
            <a:r>
              <a:rPr lang="en-GB" altLang="en-US" sz="2000" b="0" kern="0" dirty="0"/>
              <a:t>wavelength for the </a:t>
            </a:r>
            <a:r>
              <a:rPr lang="en-US" altLang="en-US" sz="2000" b="0" kern="0" dirty="0"/>
              <a:t>802.11bb be set to cover 850nm up to 900nm?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	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Wavelength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6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D71D638-EB3B-49CF-9ADE-AADB42DC67D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b="0" dirty="0"/>
              <a:t>This presentation aims to provide a suggestion on the integration of a PHY layer that could enable existing .11 PHY specifications to be applied for LC and create agreement on:</a:t>
            </a:r>
          </a:p>
          <a:p>
            <a:pPr marL="342900" indent="-342900" algn="just">
              <a:buFontTx/>
              <a:buChar char="-"/>
            </a:pPr>
            <a:r>
              <a:rPr lang="en-US" altLang="en-US" b="0" dirty="0"/>
              <a:t>Common-mandatory PHY,</a:t>
            </a:r>
          </a:p>
          <a:p>
            <a:pPr marL="342900" indent="-342900" algn="just">
              <a:buFontTx/>
              <a:buChar char="-"/>
            </a:pPr>
            <a:r>
              <a:rPr lang="en-US" altLang="en-US" b="0" dirty="0"/>
              <a:t>Electrical spectrum masks, and  </a:t>
            </a:r>
          </a:p>
          <a:p>
            <a:pPr marL="342900" indent="-342900" algn="just">
              <a:buFontTx/>
              <a:buChar char="-"/>
            </a:pPr>
            <a:r>
              <a:rPr lang="en-US" altLang="en-US" b="0" dirty="0"/>
              <a:t>Common spectrum (light color). </a:t>
            </a:r>
          </a:p>
          <a:p>
            <a:pPr algn="just">
              <a:buFontTx/>
              <a:buNone/>
            </a:pPr>
            <a:endParaRPr lang="en-US" altLang="en-US" b="0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7EE642-00CE-4B8E-86E0-14FE2C18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676400"/>
            <a:ext cx="8305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0" kern="0" dirty="0" err="1">
                <a:latin typeface="Times New Roman"/>
              </a:rPr>
              <a:t>TGbb</a:t>
            </a:r>
            <a:r>
              <a:rPr lang="en-US" altLang="en-US" sz="2000" b="0" kern="0" dirty="0">
                <a:latin typeface="Times New Roman"/>
              </a:rPr>
              <a:t> pre-proposal was discussed in doc. 11-19/0388r0 and doc. 11-19/0847r0.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altLang="en-US" sz="2000" b="0" kern="0" dirty="0">
              <a:latin typeface="Times New Roman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5943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7526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requires a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baseband-signal.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Bipolar signals can be turned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by adding a DC-bias before transmission. 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It is removed by using a high-pass filter before reception.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Characteristics of LC PHYs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59" name="Rechteck 58"/>
          <p:cNvSpPr/>
          <p:nvPr/>
        </p:nvSpPr>
        <p:spPr bwMode="auto">
          <a:xfrm>
            <a:off x="4598132" y="4094399"/>
            <a:ext cx="102367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Photo-diode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762000" y="4077260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1607777" y="4390624"/>
            <a:ext cx="4534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9" name="Rechteck 68"/>
          <p:cNvSpPr/>
          <p:nvPr/>
        </p:nvSpPr>
        <p:spPr bwMode="auto">
          <a:xfrm>
            <a:off x="3051813" y="4086965"/>
            <a:ext cx="874381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Driver &amp; LED</a:t>
            </a:r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528885" y="4409426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3916591" y="4392418"/>
            <a:ext cx="6592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4" name="Textfeld 73"/>
          <p:cNvSpPr txBox="1"/>
          <p:nvPr/>
        </p:nvSpPr>
        <p:spPr>
          <a:xfrm>
            <a:off x="2057315" y="486128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cs typeface="Times New Roman" panose="02020603050405020304" pitchFamily="18" charset="0"/>
              </a:rPr>
              <a:t>DC</a:t>
            </a:r>
          </a:p>
        </p:txBody>
      </p:sp>
      <p:sp>
        <p:nvSpPr>
          <p:cNvPr id="3" name="Ellipse 2"/>
          <p:cNvSpPr/>
          <p:nvPr/>
        </p:nvSpPr>
        <p:spPr bwMode="auto">
          <a:xfrm>
            <a:off x="2071685" y="4170600"/>
            <a:ext cx="457200" cy="457200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087473" y="4076034"/>
            <a:ext cx="434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H="1" flipV="1">
            <a:off x="2306420" y="4619520"/>
            <a:ext cx="2617" cy="3122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Textfeld 5"/>
          <p:cNvSpPr txBox="1"/>
          <p:nvPr/>
        </p:nvSpPr>
        <p:spPr>
          <a:xfrm>
            <a:off x="3897590" y="3886200"/>
            <a:ext cx="744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optical</a:t>
            </a:r>
          </a:p>
          <a:p>
            <a:pPr algn="ctr"/>
            <a:r>
              <a:rPr lang="en-US" sz="1400" dirty="0"/>
              <a:t>channel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7400096" y="4076034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5618193" y="4409420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Rechteck 82"/>
          <p:cNvSpPr/>
          <p:nvPr/>
        </p:nvSpPr>
        <p:spPr bwMode="auto">
          <a:xfrm>
            <a:off x="6141122" y="4087618"/>
            <a:ext cx="720692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High-pass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6877168" y="4390624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Rechteck 77"/>
          <p:cNvSpPr/>
          <p:nvPr/>
        </p:nvSpPr>
        <p:spPr bwMode="auto">
          <a:xfrm>
            <a:off x="1905000" y="3886200"/>
            <a:ext cx="762000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hteck 86"/>
          <p:cNvSpPr/>
          <p:nvPr/>
        </p:nvSpPr>
        <p:spPr bwMode="auto">
          <a:xfrm>
            <a:off x="6019799" y="3886200"/>
            <a:ext cx="933369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342900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6523940" y="530169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66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586936"/>
            <a:ext cx="8305800" cy="443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Complex OFDM-baseband signals are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after up-conversion to the carrier frequency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For LC, one could simply change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b="0" kern="0" dirty="0">
                <a:solidFill>
                  <a:srgbClr val="000000"/>
                </a:solidFill>
                <a:latin typeface="Times New Roman"/>
              </a:rPr>
              <a:t> to a low carrier (“low IF”), yielding a real-valued baseband signal.</a:t>
            </a: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Use existing 802.11 PHYs for LC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978382" y="3124200"/>
            <a:ext cx="7175018" cy="1057987"/>
            <a:chOff x="526065" y="3499277"/>
            <a:chExt cx="7175018" cy="1057987"/>
          </a:xfrm>
        </p:grpSpPr>
        <p:sp>
          <p:nvSpPr>
            <p:cNvPr id="8" name="Rechteck 7"/>
            <p:cNvSpPr/>
            <p:nvPr/>
          </p:nvSpPr>
          <p:spPr bwMode="auto">
            <a:xfrm>
              <a:off x="5471992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Gerade Verbindung mit Pfeil 8"/>
            <p:cNvCxnSpPr/>
            <p:nvPr/>
          </p:nvCxnSpPr>
          <p:spPr bwMode="auto">
            <a:xfrm>
              <a:off x="6315075" y="3804077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" name="Textfeld 9"/>
            <p:cNvSpPr txBox="1"/>
            <p:nvPr/>
          </p:nvSpPr>
          <p:spPr>
            <a:xfrm>
              <a:off x="5592809" y="363480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Re(.)</a:t>
              </a:r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6858000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6953169" y="362445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LED</a:t>
              </a:r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1676400" y="3509828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Gerade Verbindung mit Pfeil 13"/>
            <p:cNvCxnSpPr/>
            <p:nvPr/>
          </p:nvCxnSpPr>
          <p:spPr bwMode="auto">
            <a:xfrm>
              <a:off x="2519483" y="3814628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feld 14"/>
            <p:cNvSpPr txBox="1"/>
            <p:nvPr/>
          </p:nvSpPr>
          <p:spPr>
            <a:xfrm>
              <a:off x="1797217" y="3645351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IFFT</a:t>
              </a:r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3062408" y="3509828"/>
              <a:ext cx="471677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067291" y="363500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CP</a:t>
              </a: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3939498" y="3509828"/>
              <a:ext cx="976265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Up-con-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version</a:t>
              </a:r>
            </a:p>
          </p:txBody>
        </p:sp>
        <p:cxnSp>
          <p:nvCxnSpPr>
            <p:cNvPr id="19" name="Gerade Verbindung mit Pfeil 18"/>
            <p:cNvCxnSpPr/>
            <p:nvPr/>
          </p:nvCxnSpPr>
          <p:spPr bwMode="auto">
            <a:xfrm>
              <a:off x="3534085" y="3800560"/>
              <a:ext cx="3921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Gerade Verbindung mit Pfeil 20"/>
            <p:cNvCxnSpPr/>
            <p:nvPr/>
          </p:nvCxnSpPr>
          <p:spPr bwMode="auto">
            <a:xfrm flipH="1" flipV="1">
              <a:off x="4469287" y="4107314"/>
              <a:ext cx="3484" cy="3122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Gerade Verbindung mit Pfeil 21"/>
            <p:cNvCxnSpPr/>
            <p:nvPr/>
          </p:nvCxnSpPr>
          <p:spPr bwMode="auto">
            <a:xfrm>
              <a:off x="4915763" y="3800560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feld 22"/>
            <p:cNvSpPr txBox="1"/>
            <p:nvPr/>
          </p:nvSpPr>
          <p:spPr>
            <a:xfrm>
              <a:off x="4469287" y="418793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cs typeface="Times New Roman" panose="02020603050405020304" pitchFamily="18" charset="0"/>
                </a:rPr>
                <a:t>f</a:t>
              </a:r>
              <a:r>
                <a:rPr lang="en-US" sz="1800" i="1" baseline="-25000" dirty="0">
                  <a:cs typeface="Times New Roman" panose="02020603050405020304" pitchFamily="18" charset="0"/>
                </a:rPr>
                <a:t>c</a:t>
              </a:r>
              <a:endParaRPr lang="en-US" sz="1800" i="1" dirty="0">
                <a:cs typeface="Times New Roman" panose="02020603050405020304" pitchFamily="18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26065" y="3615894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Data</a:t>
              </a:r>
            </a:p>
          </p:txBody>
        </p:sp>
      </p:grpSp>
      <p:cxnSp>
        <p:nvCxnSpPr>
          <p:cNvPr id="25" name="Gerade Verbindung mit Pfeil 24"/>
          <p:cNvCxnSpPr/>
          <p:nvPr/>
        </p:nvCxnSpPr>
        <p:spPr bwMode="auto">
          <a:xfrm>
            <a:off x="1585792" y="3441137"/>
            <a:ext cx="542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1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64" y="1752600"/>
            <a:ext cx="830580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RF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signals onto e.g.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=2.4 GHz.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onto low IF e.g.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=BW/2 </a:t>
            </a:r>
            <a:r>
              <a:rPr lang="en-US" altLang="en-US" b="0" kern="0" dirty="0">
                <a:latin typeface="Times New Roman"/>
              </a:rPr>
              <a:t>+ </a:t>
            </a:r>
            <a:r>
              <a:rPr lang="el-GR" altLang="en-US" b="0" kern="0" dirty="0">
                <a:latin typeface="Times New Roman"/>
              </a:rPr>
              <a:t>Δ</a:t>
            </a:r>
            <a:r>
              <a:rPr lang="en-US" altLang="en-US" b="0" kern="0" dirty="0">
                <a:latin typeface="Times New Roman"/>
              </a:rPr>
              <a:t>.</a:t>
            </a:r>
          </a:p>
          <a:p>
            <a:pPr marL="1085850" lvl="1" indent="-342900" eaLnBrk="1" hangingPunct="1">
              <a:defRPr/>
            </a:pPr>
            <a:r>
              <a:rPr lang="el-GR" altLang="en-US" kern="0" dirty="0">
                <a:latin typeface="Times New Roman"/>
              </a:rPr>
              <a:t>Δ</a:t>
            </a:r>
            <a:r>
              <a:rPr lang="en-GB" altLang="en-US" kern="0" dirty="0">
                <a:latin typeface="Times New Roman"/>
              </a:rPr>
              <a:t> is to be agreed depending on signal mask design.</a:t>
            </a:r>
            <a:endParaRPr lang="en-US" altLang="en-US" b="0" kern="0" baseline="-25000" dirty="0"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This way, any complex-valued baseband signal (i.e. any existing IEEE 802.11 PHY) can be used to facilitate LC.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1219200"/>
            <a:ext cx="4276877" cy="3810000"/>
          </a:xfrm>
          <a:prstGeom prst="rect">
            <a:avLst/>
          </a:prstGeom>
        </p:spPr>
      </p:pic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457200" y="5334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sz="3200" dirty="0"/>
              <a:t>Using existing 802.11 PHYs for LC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24B960-5ACB-41E4-B2CF-95F808271966}"/>
              </a:ext>
            </a:extLst>
          </p:cNvPr>
          <p:cNvSpPr/>
          <p:nvPr/>
        </p:nvSpPr>
        <p:spPr>
          <a:xfrm>
            <a:off x="6561909" y="4784359"/>
            <a:ext cx="1515291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en-US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=BW/2 </a:t>
            </a:r>
            <a:r>
              <a:rPr lang="en-US" altLang="en-US" kern="0" dirty="0">
                <a:latin typeface="Times New Roman"/>
              </a:rPr>
              <a:t>+ </a:t>
            </a:r>
            <a:r>
              <a:rPr lang="el-GR" altLang="en-US" kern="0" dirty="0">
                <a:latin typeface="Times New Roman"/>
              </a:rPr>
              <a:t>Δ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4F6FE5-85AC-45B9-89FE-660D4DC341C1}"/>
              </a:ext>
            </a:extLst>
          </p:cNvPr>
          <p:cNvSpPr/>
          <p:nvPr/>
        </p:nvSpPr>
        <p:spPr>
          <a:xfrm>
            <a:off x="6324600" y="3698966"/>
            <a:ext cx="134984" cy="94923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E02DC3-823E-4D06-8B65-22B378F57871}"/>
              </a:ext>
            </a:extLst>
          </p:cNvPr>
          <p:cNvSpPr/>
          <p:nvPr/>
        </p:nvSpPr>
        <p:spPr>
          <a:xfrm>
            <a:off x="6313594" y="4621660"/>
            <a:ext cx="287384" cy="2208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8F2280-B188-41F8-8539-DAB8C6B47E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9" r="26774"/>
          <a:stretch/>
        </p:blipFill>
        <p:spPr>
          <a:xfrm>
            <a:off x="6048756" y="3698966"/>
            <a:ext cx="341337" cy="114358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C46BD0-236A-43C2-ABA0-B302A29AA4F0}"/>
              </a:ext>
            </a:extLst>
          </p:cNvPr>
          <p:cNvCxnSpPr>
            <a:cxnSpLocks/>
          </p:cNvCxnSpPr>
          <p:nvPr/>
        </p:nvCxnSpPr>
        <p:spPr bwMode="auto">
          <a:xfrm>
            <a:off x="6096000" y="4114006"/>
            <a:ext cx="361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D45183F-5CD2-42D6-B492-3A7ABC4AD2CB}"/>
              </a:ext>
            </a:extLst>
          </p:cNvPr>
          <p:cNvSpPr/>
          <p:nvPr/>
        </p:nvSpPr>
        <p:spPr>
          <a:xfrm>
            <a:off x="6134617" y="3843668"/>
            <a:ext cx="2840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kern="0" dirty="0">
                <a:latin typeface="Times New Roman"/>
              </a:rPr>
              <a:t>Δ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49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199"/>
            <a:ext cx="86106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/>
              <a:t>802.11 MAC could integrate existing and optimized PHY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1800" b="0" kern="0" dirty="0"/>
              <a:t>Use existing </a:t>
            </a:r>
            <a:r>
              <a:rPr lang="en-US" altLang="en-US" sz="1800" kern="0" dirty="0"/>
              <a:t>802.11ax PHY </a:t>
            </a:r>
            <a:r>
              <a:rPr lang="en-US" altLang="en-US" sz="1800" b="0" kern="0" dirty="0"/>
              <a:t>as a common, mandatory OFDM PHY.</a:t>
            </a:r>
          </a:p>
          <a:p>
            <a:pPr>
              <a:defRPr/>
            </a:pPr>
            <a:r>
              <a:rPr lang="en-US" altLang="en-US" sz="1800" b="0" kern="0" dirty="0"/>
              <a:t>Negotiate the use of the LC-optimized PHY if both devices have that capability.</a:t>
            </a: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US" altLang="en-US" dirty="0"/>
              <a:t>Use existing and LC-optimized PHY under 802.11 MAC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pSp>
        <p:nvGrpSpPr>
          <p:cNvPr id="28" name="Gruppieren 27"/>
          <p:cNvGrpSpPr/>
          <p:nvPr/>
        </p:nvGrpSpPr>
        <p:grpSpPr>
          <a:xfrm>
            <a:off x="2438400" y="2304257"/>
            <a:ext cx="3660828" cy="2247900"/>
            <a:chOff x="3009329" y="2400300"/>
            <a:chExt cx="3660828" cy="2247900"/>
          </a:xfrm>
        </p:grpSpPr>
        <p:sp>
          <p:nvSpPr>
            <p:cNvPr id="3" name="Rechteck 2"/>
            <p:cNvSpPr/>
            <p:nvPr/>
          </p:nvSpPr>
          <p:spPr bwMode="auto">
            <a:xfrm>
              <a:off x="3962400" y="2400300"/>
              <a:ext cx="1295400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Textfeld 3"/>
            <p:cNvSpPr txBox="1"/>
            <p:nvPr/>
          </p:nvSpPr>
          <p:spPr>
            <a:xfrm>
              <a:off x="4191000" y="2465457"/>
              <a:ext cx="9446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802.11 </a:t>
              </a:r>
            </a:p>
            <a:p>
              <a:pPr algn="ctr"/>
              <a:r>
                <a:rPr lang="de-DE" sz="2000" dirty="0"/>
                <a:t>MAC</a:t>
              </a:r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009329" y="3810000"/>
              <a:ext cx="1516031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044967" y="3902214"/>
              <a:ext cx="14447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 err="1"/>
                <a:t>Existing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 </a:t>
              </a:r>
              <a:r>
                <a:rPr lang="de-DE" sz="2000" dirty="0" err="1"/>
                <a:t>for</a:t>
              </a:r>
              <a:r>
                <a:rPr lang="de-DE" sz="2000" dirty="0"/>
                <a:t> LC</a:t>
              </a: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4781364" y="3810000"/>
              <a:ext cx="1836769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863252" y="3875157"/>
              <a:ext cx="180690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LC-</a:t>
              </a:r>
              <a:r>
                <a:rPr lang="de-DE" sz="2000" dirty="0" err="1"/>
                <a:t>Optimized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</a:t>
              </a:r>
            </a:p>
          </p:txBody>
        </p:sp>
        <p:cxnSp>
          <p:nvCxnSpPr>
            <p:cNvPr id="6" name="Gerader Verbinder 5"/>
            <p:cNvCxnSpPr>
              <a:stCxn id="3" idx="2"/>
              <a:endCxn id="3" idx="2"/>
            </p:cNvCxnSpPr>
            <p:nvPr/>
          </p:nvCxnSpPr>
          <p:spPr bwMode="auto">
            <a:xfrm>
              <a:off x="4610100" y="3238500"/>
              <a:ext cx="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Gerader Verbinder 13"/>
            <p:cNvCxnSpPr/>
            <p:nvPr/>
          </p:nvCxnSpPr>
          <p:spPr bwMode="auto">
            <a:xfrm>
              <a:off x="4610100" y="3238500"/>
              <a:ext cx="0" cy="1905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Gerader Verbinder 21"/>
            <p:cNvCxnSpPr/>
            <p:nvPr/>
          </p:nvCxnSpPr>
          <p:spPr bwMode="auto">
            <a:xfrm flipH="1">
              <a:off x="3810000" y="3428206"/>
              <a:ext cx="800100" cy="15319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Gerader Verbinder 24"/>
            <p:cNvCxnSpPr/>
            <p:nvPr/>
          </p:nvCxnSpPr>
          <p:spPr bwMode="auto">
            <a:xfrm>
              <a:off x="4610100" y="3427414"/>
              <a:ext cx="800100" cy="1539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Gerader Verbinder 29"/>
            <p:cNvCxnSpPr/>
            <p:nvPr/>
          </p:nvCxnSpPr>
          <p:spPr bwMode="auto">
            <a:xfrm>
              <a:off x="3810000" y="3585862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Gerader Verbinder 31"/>
            <p:cNvCxnSpPr/>
            <p:nvPr/>
          </p:nvCxnSpPr>
          <p:spPr bwMode="auto">
            <a:xfrm>
              <a:off x="5410200" y="3581400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504" name="Nach oben gekrümmter Pfeil 21503"/>
          <p:cNvSpPr/>
          <p:nvPr/>
        </p:nvSpPr>
        <p:spPr bwMode="auto">
          <a:xfrm>
            <a:off x="3507538" y="3313114"/>
            <a:ext cx="1010511" cy="230186"/>
          </a:xfrm>
          <a:prstGeom prst="curvedUp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9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CC45-ABEB-47DE-A32E-063444F4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Wi-Fi 6 – chipsets range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83A43-7980-47AA-BB5A-0382FFC4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C9F76-3C26-44D6-9895-370303BD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31B59F-43C4-4700-A359-C5309C7F91C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2704F11-F6BB-4DE2-9792-CAA1FA1F1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89340E-0D87-47B3-A87D-5329E6AD0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34" y="1482123"/>
            <a:ext cx="8831931" cy="49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7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CC45-ABEB-47DE-A32E-063444F4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Wi-Fi 6 – chipsets availability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83A43-7980-47AA-BB5A-0382FFC4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C9F76-3C26-44D6-9895-370303BD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31B59F-43C4-4700-A359-C5309C7F91C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2704F11-F6BB-4DE2-9792-CAA1FA1F1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50633F-11FA-44D3-AEA9-B7CAEFDA40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3"/>
          <a:stretch/>
        </p:blipFill>
        <p:spPr>
          <a:xfrm>
            <a:off x="190500" y="1524000"/>
            <a:ext cx="8763000" cy="489100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DAAC450-9637-417B-A6D6-2CB3C7710B81}"/>
              </a:ext>
            </a:extLst>
          </p:cNvPr>
          <p:cNvSpPr/>
          <p:nvPr/>
        </p:nvSpPr>
        <p:spPr bwMode="auto">
          <a:xfrm>
            <a:off x="2686050" y="3810000"/>
            <a:ext cx="133350" cy="1828800"/>
          </a:xfrm>
          <a:prstGeom prst="rect">
            <a:avLst/>
          </a:prstGeom>
          <a:noFill/>
          <a:ln w="381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0C9948-A9F5-4C8B-A0EE-215AEB4076C8}"/>
              </a:ext>
            </a:extLst>
          </p:cNvPr>
          <p:cNvSpPr txBox="1"/>
          <p:nvPr/>
        </p:nvSpPr>
        <p:spPr>
          <a:xfrm>
            <a:off x="2113768" y="5903910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TGbb</a:t>
            </a:r>
            <a:r>
              <a:rPr lang="en-GB" dirty="0">
                <a:solidFill>
                  <a:srgbClr val="FF0000"/>
                </a:solidFill>
              </a:rPr>
              <a:t> completion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E0763AF-C533-4F32-B92A-DAA6D5710120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 bwMode="auto">
          <a:xfrm flipV="1">
            <a:off x="2752725" y="5638800"/>
            <a:ext cx="0" cy="2651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2899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916</Words>
  <Application>Microsoft Office PowerPoint</Application>
  <PresentationFormat>On-screen Show (4:3)</PresentationFormat>
  <Paragraphs>275</Paragraphs>
  <Slides>19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Times New Roman</vt:lpstr>
      <vt:lpstr>802-11-Submission</vt:lpstr>
      <vt:lpstr>Document</vt:lpstr>
      <vt:lpstr>TGbb PHY proposal</vt:lpstr>
      <vt:lpstr>PowerPoint Presentation</vt:lpstr>
      <vt:lpstr>Introduction</vt:lpstr>
      <vt:lpstr>PowerPoint Presentation</vt:lpstr>
      <vt:lpstr>PowerPoint Presentation</vt:lpstr>
      <vt:lpstr>PowerPoint Presentation</vt:lpstr>
      <vt:lpstr>Use existing and LC-optimized PHY under 802.11 MAC</vt:lpstr>
      <vt:lpstr>Wi-Fi 6 – chipsets range</vt:lpstr>
      <vt:lpstr>Wi-Fi 6 – chipsets availability</vt:lpstr>
      <vt:lpstr>11ac vs. 11ax MAC comparison</vt:lpstr>
      <vt:lpstr>PROPOSAL: Use 11ax PHY as one of the operating modes for TGbb</vt:lpstr>
      <vt:lpstr>Spectrum mask (11ax – 20MHz)</vt:lpstr>
      <vt:lpstr>Spectrum mask (11ax – 40MHz)</vt:lpstr>
      <vt:lpstr>Spectrum mask (11ax – 80MHz)</vt:lpstr>
      <vt:lpstr>Spectrum mask (11ax – 160MHz)</vt:lpstr>
      <vt:lpstr>Spectrum mask (11ax – 80+80MHz)</vt:lpstr>
      <vt:lpstr>PROPOSAL: Baseband spectrum mask</vt:lpstr>
      <vt:lpstr>PROPOSAL: Baseband center frequencies</vt:lpstr>
      <vt:lpstr>PROPOSAL: Wavelength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11-19/XXXXr0</dc:title>
  <dc:subject>TGbb-PHY-pre-proposal</dc:subject>
  <dc:creator>Nikola Serafimovski</dc:creator>
  <cp:keywords>Aug. 2018</cp:keywords>
  <dc:description/>
  <cp:lastModifiedBy>Serafimovski, Nikola</cp:lastModifiedBy>
  <cp:revision>4154</cp:revision>
  <cp:lastPrinted>2014-11-04T15:04:57Z</cp:lastPrinted>
  <dcterms:created xsi:type="dcterms:W3CDTF">2007-04-17T18:10:23Z</dcterms:created>
  <dcterms:modified xsi:type="dcterms:W3CDTF">2019-07-17T07:58:52Z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