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548" r:id="rId2"/>
    <p:sldId id="580" r:id="rId3"/>
    <p:sldId id="581" r:id="rId4"/>
    <p:sldId id="591" r:id="rId5"/>
    <p:sldId id="582" r:id="rId6"/>
    <p:sldId id="585" r:id="rId7"/>
    <p:sldId id="593" r:id="rId8"/>
    <p:sldId id="592" r:id="rId9"/>
    <p:sldId id="589" r:id="rId10"/>
    <p:sldId id="557" r:id="rId11"/>
    <p:sldId id="597" r:id="rId12"/>
    <p:sldId id="594" r:id="rId13"/>
    <p:sldId id="598" r:id="rId14"/>
    <p:sldId id="588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8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5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9933"/>
    <a:srgbClr val="FF9900"/>
    <a:srgbClr val="99CCFF"/>
    <a:srgbClr val="66CCFF"/>
    <a:srgbClr val="FFFFCC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5" autoAdjust="0"/>
  </p:normalViewPr>
  <p:slideViewPr>
    <p:cSldViewPr>
      <p:cViewPr>
        <p:scale>
          <a:sx n="125" d="100"/>
          <a:sy n="125" d="100"/>
        </p:scale>
        <p:origin x="1194" y="-222"/>
      </p:cViewPr>
      <p:guideLst>
        <p:guide orient="horz" pos="2184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46" y="60"/>
      </p:cViewPr>
      <p:guideLst>
        <p:guide orient="horz" pos="2955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Zhang, Marvell; etc.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99558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Hongyuan Zhang, Marvell; etc.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621047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7230" y="332601"/>
            <a:ext cx="1055370" cy="276999"/>
          </a:xfrm>
        </p:spPr>
        <p:txBody>
          <a:bodyPr wrap="square"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Jul,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848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Jul, 2019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8485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Jul, 2019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802.11-19/1199r1</a:t>
            </a: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7054828" y="6473309"/>
            <a:ext cx="15180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z="1200" dirty="0">
                <a:latin typeface="+mj-lt"/>
              </a:rPr>
              <a:t>Imran Latif (</a:t>
            </a:r>
            <a:r>
              <a:rPr lang="en-US" altLang="ko-KR" sz="1200" dirty="0" err="1">
                <a:latin typeface="+mj-lt"/>
              </a:rPr>
              <a:t>Quantenna</a:t>
            </a:r>
            <a:r>
              <a:rPr lang="en-US" altLang="ko-KR" sz="1200" dirty="0">
                <a:latin typeface="+mj-lt"/>
              </a:rPr>
              <a:t>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schelstraete@quantenna.com" TargetMode="External"/><Relationship Id="rId2" Type="http://schemas.openxmlformats.org/officeDocument/2006/relationships/hyperlink" Target="mailto:ilatif@quantenna.com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hwang@quantenna.com" TargetMode="External"/><Relationship Id="rId4" Type="http://schemas.openxmlformats.org/officeDocument/2006/relationships/hyperlink" Target="mailto:ddash@quantenna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76177"/>
            <a:ext cx="7772400" cy="893423"/>
          </a:xfrm>
        </p:spPr>
        <p:txBody>
          <a:bodyPr/>
          <a:lstStyle/>
          <a:p>
            <a:r>
              <a:rPr lang="en-US" sz="3200" b="0" dirty="0"/>
              <a:t>Updated Channelization for 6 GHz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68650" y="1938720"/>
            <a:ext cx="77724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2019-07-14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59862" y="2855080"/>
            <a:ext cx="14478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5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448042"/>
              </p:ext>
            </p:extLst>
          </p:nvPr>
        </p:nvGraphicFramePr>
        <p:xfrm>
          <a:off x="119241" y="3505200"/>
          <a:ext cx="8491359" cy="2160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1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1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2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Imran Latif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Quantenna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Communications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rtl="0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1704 Automation Parkway, 95131,</a:t>
                      </a: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San Jose, CA, USA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hlinkClick r:id="rId2"/>
                        </a:rPr>
                        <a:t>ilatif@quantenna.com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sym typeface="+mn-ea"/>
                        </a:rPr>
                        <a:t>Sigurd Schelstraete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  <a:hlinkClick r:id="rId3"/>
                        </a:rPr>
                        <a:t>sschelstraete@quantenna.com</a:t>
                      </a:r>
                      <a:endParaRPr kumimoji="0" lang="zh-CN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sym typeface="+mn-ea"/>
                        </a:rPr>
                        <a:t>Debashis Dash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  <a:hlinkClick r:id="rId4"/>
                        </a:rPr>
                        <a:t>ddash@quantenna.com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Huizhao Wang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hlinkClick r:id="rId5"/>
                        </a:rPr>
                        <a:t>hwang@quantenna.com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" name="Date Placeholder 1">
            <a:extLst>
              <a:ext uri="{FF2B5EF4-FFF2-40B4-BE49-F238E27FC236}">
                <a16:creationId xmlns:a16="http://schemas.microsoft.com/office/drawing/2014/main" id="{2ADEBE6E-2E98-4D5F-97D5-BE8C21FC26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7230" y="332601"/>
            <a:ext cx="10553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Jul,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raise an important point about channelization in the 6 GHz band</a:t>
            </a:r>
          </a:p>
          <a:p>
            <a:r>
              <a:rPr lang="en-US" dirty="0"/>
              <a:t>Current channelization is extremely in-efficient and is not fit for the future changes for the 6 GHz band</a:t>
            </a:r>
          </a:p>
          <a:p>
            <a:r>
              <a:rPr lang="en-US" dirty="0"/>
              <a:t>We propose to increase the guard-band on lower U-NII-5 from 10 to 20 MHz, shifting starting frequency from 5940 to 5950 MHz</a:t>
            </a:r>
          </a:p>
          <a:p>
            <a:r>
              <a:rPr lang="en-US" dirty="0"/>
              <a:t>Also we propose to have separate channelization for each U-NII band, thus introducing huge flexibility and addressing the uncertainties which are associated with Regulation of 6 GHz band worldwide. </a:t>
            </a:r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812800" y="1727200"/>
            <a:ext cx="7772400" cy="4495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lnSpc>
                <a:spcPct val="110000"/>
              </a:lnSpc>
            </a:pP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C84392C-B12B-4CF5-A78B-964D752A7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F872855A-016A-4235-9EC8-38D0EB713D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7230" y="332601"/>
            <a:ext cx="10553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Jul, 2019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AC8A5C3-5552-40C2-ABA9-7239397A5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-1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971316-F5FC-4333-9D04-5026C0BBB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channelization for 6 GHz shall start at 5950 MHz instead of 5940 MHz ?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A9C0C3-118B-4B3D-A569-07E5729BD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Jul, 2019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99102F-DE2E-415A-B612-56A62AAD5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614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AC8A5C3-5552-40C2-ABA9-7239397A5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-2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971316-F5FC-4333-9D04-5026C0BBB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the proposed efficient channelization, i.e., dedicated channelization for each U-NII band where there is no crossing of channels across U-NII bands, for the 6 GHz band?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A9C0C3-118B-4B3D-A569-07E5729BD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Jul, 2019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99102F-DE2E-415A-B612-56A62AAD5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70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D6D71E-F0CF-41A0-B98C-133E11BAD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Jul, 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816C12-F840-4EF8-90D8-B7C555792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1C951B-0AFB-4FCF-97CF-02C5DEE4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8C31DD-75BB-4EFD-AE08-5A0CCB2D1A3C}"/>
              </a:ext>
            </a:extLst>
          </p:cNvPr>
          <p:cNvSpPr txBox="1"/>
          <p:nvPr/>
        </p:nvSpPr>
        <p:spPr>
          <a:xfrm>
            <a:off x="2057400" y="3134380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Additional Slides</a:t>
            </a:r>
          </a:p>
        </p:txBody>
      </p:sp>
    </p:spTree>
    <p:extLst>
      <p:ext uri="{BB962C8B-B14F-4D97-AF65-F5344CB8AC3E}">
        <p14:creationId xmlns:p14="http://schemas.microsoft.com/office/powerpoint/2010/main" val="2312092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246F3-4633-41A9-AF83-081993D45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CID 21378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DBBC0F6C-42A4-4202-89BC-C133051F92A2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123950" y="2371725"/>
          <a:ext cx="6896100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Worksheet" r:id="rId3" imgW="6896174" imgH="2114484" progId="Excel.Sheet.12">
                  <p:embed/>
                </p:oleObj>
              </mc:Choice>
              <mc:Fallback>
                <p:oleObj name="Worksheet" r:id="rId3" imgW="6896174" imgH="2114484" progId="Excel.Shee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DBBC0F6C-42A4-4202-89BC-C133051F92A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23950" y="2371725"/>
                        <a:ext cx="6896100" cy="2114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ate Placeholder 1">
            <a:extLst>
              <a:ext uri="{FF2B5EF4-FFF2-40B4-BE49-F238E27FC236}">
                <a16:creationId xmlns:a16="http://schemas.microsoft.com/office/drawing/2014/main" id="{0BC7FE56-D4A0-45F6-A067-31005664F9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7230" y="332601"/>
            <a:ext cx="10553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Jul, 2019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D18061-F6FD-45CD-8CDD-71A2F3520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446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22F617B-DEC7-4EDF-B163-1F03E3744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9D5EBB-1330-4B62-85E4-4DD117B7A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02676" lvl="0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400" kern="1200" dirty="0">
                <a:solidFill>
                  <a:prstClr val="black"/>
                </a:solidFill>
                <a:cs typeface="Arial"/>
              </a:rPr>
              <a:t>In 11-19/876 and </a:t>
            </a:r>
            <a:r>
              <a:rPr lang="en-US" sz="2400" dirty="0"/>
              <a:t>CID 21378</a:t>
            </a:r>
            <a:r>
              <a:rPr lang="en-US" sz="2400" kern="1200" dirty="0">
                <a:solidFill>
                  <a:prstClr val="black"/>
                </a:solidFill>
                <a:cs typeface="Arial"/>
              </a:rPr>
              <a:t> the channelization for 6 GHz was presented</a:t>
            </a:r>
          </a:p>
          <a:p>
            <a:pPr marL="302676" lvl="0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endParaRPr lang="en-US" sz="2400" kern="1200" dirty="0">
              <a:solidFill>
                <a:prstClr val="black"/>
              </a:solidFill>
              <a:cs typeface="Arial"/>
            </a:endParaRPr>
          </a:p>
          <a:p>
            <a:pPr marL="302676" lvl="0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400" kern="1200" dirty="0">
                <a:solidFill>
                  <a:prstClr val="black"/>
                </a:solidFill>
                <a:cs typeface="Arial"/>
              </a:rPr>
              <a:t>Since 11ax supports operation in the 6 GHz band so channelization definition is of imperial importance</a:t>
            </a:r>
          </a:p>
          <a:p>
            <a:pPr marL="302676" lvl="0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endParaRPr lang="en-US" sz="2400" kern="1200" dirty="0">
              <a:solidFill>
                <a:prstClr val="black"/>
              </a:solidFill>
              <a:cs typeface="Arial"/>
            </a:endParaRPr>
          </a:p>
          <a:p>
            <a:pPr marL="302676" lvl="0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400" kern="1200" dirty="0">
                <a:solidFill>
                  <a:prstClr val="black"/>
                </a:solidFill>
                <a:cs typeface="Arial"/>
              </a:rPr>
              <a:t>In 11-19/876 it was shown that current 6GHz proposed channelization is not efficient</a:t>
            </a:r>
          </a:p>
          <a:p>
            <a:pPr marL="302676" lvl="0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endParaRPr lang="en-US" sz="2400" kern="1200" dirty="0">
              <a:solidFill>
                <a:prstClr val="black"/>
              </a:solidFill>
              <a:cs typeface="Arial"/>
            </a:endParaRPr>
          </a:p>
          <a:p>
            <a:pPr marL="302676" lvl="0" indent="-302676" algn="just" defTabSz="609585" eaLnBrk="1" fontAlgn="auto" hangingPunct="1">
              <a:spcAft>
                <a:spcPts val="0"/>
              </a:spcAft>
              <a:buClr>
                <a:prstClr val="black"/>
              </a:buClr>
              <a:buFont typeface="Arial"/>
              <a:buChar char="•"/>
            </a:pPr>
            <a:r>
              <a:rPr lang="en-US" sz="2400" kern="1200" dirty="0">
                <a:solidFill>
                  <a:prstClr val="black"/>
                </a:solidFill>
                <a:cs typeface="Arial"/>
              </a:rPr>
              <a:t>Hence, we propose an update to the previously presented 6 GHz channelization</a:t>
            </a:r>
            <a:endParaRPr lang="en-US" sz="2400" dirty="0"/>
          </a:p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C4E1D3-857F-4621-AD3D-425871A31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299C29-4B1A-4A95-909F-E3B7A1F9D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81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A8C2C61-53D9-4523-8837-3E825650B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Channel Allocation in the 6 GHz in 11ax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2FE281-56E2-438D-A29F-7EA47D2FE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r>
              <a:rPr lang="en-US" dirty="0"/>
              <a:t>11ax D4.0 Section 27.3.22.2 defines the channel allocation in the 6 GHz band as,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resulting channelization, by applying this rule, is extremely challenging for both </a:t>
            </a:r>
          </a:p>
          <a:p>
            <a:pPr lvl="1"/>
            <a:r>
              <a:rPr lang="en-US" dirty="0"/>
              <a:t>the TX filter design</a:t>
            </a:r>
          </a:p>
          <a:p>
            <a:pPr lvl="1"/>
            <a:r>
              <a:rPr lang="en-US" dirty="0"/>
              <a:t>and RX filter design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2D32CC-9F99-4314-ABA0-2E53460A8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7907B-BE99-4D12-97A3-476463586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899CAAE-0994-4846-B2D2-F436382186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726" y="2438400"/>
            <a:ext cx="7534747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361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A372F40-7EC3-4103-B8D2-6ADD4E4FF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 GHz Uncertainties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97C81E-60FB-4CB2-92D0-3998CB7E0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495800"/>
          </a:xfrm>
        </p:spPr>
        <p:txBody>
          <a:bodyPr/>
          <a:lstStyle/>
          <a:p>
            <a:r>
              <a:rPr lang="en-US" dirty="0"/>
              <a:t>Following uncertainties exist in the 6 GHz rule making today</a:t>
            </a:r>
          </a:p>
          <a:p>
            <a:pPr lvl="1"/>
            <a:r>
              <a:rPr lang="en-US" dirty="0"/>
              <a:t>USA</a:t>
            </a:r>
          </a:p>
          <a:p>
            <a:pPr lvl="2"/>
            <a:r>
              <a:rPr lang="en-US" dirty="0"/>
              <a:t>FCC is planning to open 1200 MHz of total band, dividing it in to 4 U-NII bands</a:t>
            </a:r>
          </a:p>
          <a:p>
            <a:pPr lvl="2"/>
            <a:r>
              <a:rPr lang="en-US" dirty="0"/>
              <a:t>Though FCC has not finalized the rule making, however, certain bands will most probably be under AFC control</a:t>
            </a:r>
          </a:p>
          <a:p>
            <a:pPr lvl="2"/>
            <a:r>
              <a:rPr lang="en-US" dirty="0"/>
              <a:t>Limitations due to this AFC are still unknown</a:t>
            </a:r>
          </a:p>
          <a:p>
            <a:pPr lvl="2"/>
            <a:r>
              <a:rPr lang="en-US" dirty="0"/>
              <a:t>AFC itself can take long time in finalization and by the time it will be fixed, 11ax standardization might have been finalized</a:t>
            </a:r>
          </a:p>
          <a:p>
            <a:pPr lvl="1"/>
            <a:r>
              <a:rPr lang="en-US" dirty="0"/>
              <a:t>Europe</a:t>
            </a:r>
          </a:p>
          <a:p>
            <a:pPr lvl="2"/>
            <a:r>
              <a:rPr lang="en-US" dirty="0"/>
              <a:t>EC is planning to open 500 MHz in 600 band but that will also take at least 2 – 3 years from now onwards.</a:t>
            </a:r>
          </a:p>
          <a:p>
            <a:pPr lvl="1"/>
            <a:r>
              <a:rPr lang="en-US" dirty="0"/>
              <a:t>Rest of the world</a:t>
            </a:r>
          </a:p>
          <a:p>
            <a:pPr lvl="2"/>
            <a:r>
              <a:rPr lang="en-US" dirty="0"/>
              <a:t>Far behind on 6 GHz for unlicensed as compared to USA and Europe</a:t>
            </a:r>
          </a:p>
          <a:p>
            <a:r>
              <a:rPr lang="en-US" dirty="0"/>
              <a:t>Due to this uncertain nature of rules for 6 GHz band makes it even more important that we should design channelization such that it is independent of rules to come.  </a:t>
            </a:r>
          </a:p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425C1D-5E45-429A-8A38-B76D47207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Jul, 2019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1DB292-D557-48F2-BC9E-47E326F5C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201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A8C2C61-53D9-4523-8837-3E825650B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Channel Allocation in the 6 GHz in 11ax</a:t>
            </a:r>
            <a:r>
              <a:rPr lang="en-US" baseline="30000" dirty="0"/>
              <a:t>1</a:t>
            </a: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EFD7D67B-7C79-42CC-8605-1B5CAF762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150978" cy="4495800"/>
          </a:xfrm>
        </p:spPr>
        <p:txBody>
          <a:bodyPr/>
          <a:lstStyle/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Starting frequency of 5940 MHz</a:t>
            </a:r>
          </a:p>
          <a:p>
            <a:pPr lvl="1"/>
            <a:r>
              <a:rPr lang="en-US" sz="1600" dirty="0"/>
              <a:t> Only 10 MHz of Guard band for U-NII-5</a:t>
            </a:r>
          </a:p>
          <a:p>
            <a:pPr lvl="1"/>
            <a:r>
              <a:rPr lang="en-US" sz="1600" dirty="0"/>
              <a:t>Challenging filter design</a:t>
            </a:r>
          </a:p>
          <a:p>
            <a:r>
              <a:rPr lang="en-US" sz="1800" dirty="0"/>
              <a:t>Channels can cross U-NII boundaries</a:t>
            </a:r>
          </a:p>
          <a:p>
            <a:r>
              <a:rPr lang="en-US" sz="1800" dirty="0"/>
              <a:t>In case U-NII-5 and 6 work under different regulatory rules</a:t>
            </a:r>
          </a:p>
          <a:p>
            <a:pPr lvl="1"/>
            <a:r>
              <a:rPr lang="en-US" sz="1600" dirty="0"/>
              <a:t>No 80 MHz channel in U-NII-6</a:t>
            </a:r>
          </a:p>
          <a:p>
            <a:pPr lvl="1"/>
            <a:r>
              <a:rPr lang="en-US" sz="1600" dirty="0"/>
              <a:t>Only one 40 MHz channel in U-NII-6</a:t>
            </a:r>
          </a:p>
          <a:p>
            <a:pPr marL="0" indent="0">
              <a:buNone/>
            </a:pPr>
            <a:r>
              <a:rPr lang="en-US" sz="1400" baseline="30000" dirty="0"/>
              <a:t>1</a:t>
            </a:r>
            <a:r>
              <a:rPr lang="en-US" sz="1400" dirty="0"/>
              <a:t> – Channel numbers in this Figure are shown as a continuation of 5GHz channel numbers</a:t>
            </a:r>
            <a:r>
              <a:rPr lang="en-US" sz="1800" dirty="0"/>
              <a:t>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2D32CC-9F99-4314-ABA0-2E53460A8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7907B-BE99-4D12-97A3-476463586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t>5</a:t>
            </a:fld>
            <a:endParaRPr lang="en-US" dirty="0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22632C96-290D-47B8-9C12-13B40EA1A8EA}"/>
              </a:ext>
            </a:extLst>
          </p:cNvPr>
          <p:cNvGrpSpPr/>
          <p:nvPr/>
        </p:nvGrpSpPr>
        <p:grpSpPr>
          <a:xfrm>
            <a:off x="8563679" y="4168864"/>
            <a:ext cx="381000" cy="1036598"/>
            <a:chOff x="4106728" y="4584477"/>
            <a:chExt cx="770072" cy="176507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8B267FA-E1E4-4A0B-9517-BEB483553C49}"/>
                </a:ext>
              </a:extLst>
            </p:cNvPr>
            <p:cNvSpPr/>
            <p:nvPr/>
          </p:nvSpPr>
          <p:spPr bwMode="auto">
            <a:xfrm>
              <a:off x="4111622" y="4953000"/>
              <a:ext cx="382589" cy="3048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E08D0D5-F114-4C90-B7A8-5BAD332E85C4}"/>
                </a:ext>
              </a:extLst>
            </p:cNvPr>
            <p:cNvSpPr/>
            <p:nvPr/>
          </p:nvSpPr>
          <p:spPr bwMode="auto">
            <a:xfrm>
              <a:off x="4494211" y="4953000"/>
              <a:ext cx="382589" cy="3048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BC42DA0-543E-4291-8AF6-5581750A0E13}"/>
                </a:ext>
              </a:extLst>
            </p:cNvPr>
            <p:cNvSpPr/>
            <p:nvPr/>
          </p:nvSpPr>
          <p:spPr bwMode="auto">
            <a:xfrm>
              <a:off x="4106728" y="5314795"/>
              <a:ext cx="382589" cy="304800"/>
            </a:xfrm>
            <a:prstGeom prst="rect">
              <a:avLst/>
            </a:prstGeom>
            <a:solidFill>
              <a:srgbClr val="0070C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1A42EDA-01CF-423F-AA05-12B38B8E05BF}"/>
                </a:ext>
              </a:extLst>
            </p:cNvPr>
            <p:cNvSpPr/>
            <p:nvPr/>
          </p:nvSpPr>
          <p:spPr bwMode="auto">
            <a:xfrm>
              <a:off x="4489317" y="5314795"/>
              <a:ext cx="382589" cy="304800"/>
            </a:xfrm>
            <a:prstGeom prst="rect">
              <a:avLst/>
            </a:prstGeom>
            <a:solidFill>
              <a:srgbClr val="99CC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7D85725-A7AB-4725-A481-847940AE4329}"/>
                </a:ext>
              </a:extLst>
            </p:cNvPr>
            <p:cNvSpPr/>
            <p:nvPr/>
          </p:nvSpPr>
          <p:spPr bwMode="auto">
            <a:xfrm>
              <a:off x="4106728" y="5681173"/>
              <a:ext cx="382589" cy="304800"/>
            </a:xfrm>
            <a:prstGeom prst="rect">
              <a:avLst/>
            </a:prstGeom>
            <a:solidFill>
              <a:srgbClr val="FF99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0C71D5F-2DBA-4042-84CE-136CA9927159}"/>
                </a:ext>
              </a:extLst>
            </p:cNvPr>
            <p:cNvSpPr/>
            <p:nvPr/>
          </p:nvSpPr>
          <p:spPr bwMode="auto">
            <a:xfrm>
              <a:off x="4489317" y="5681173"/>
              <a:ext cx="382589" cy="304800"/>
            </a:xfrm>
            <a:prstGeom prst="rect">
              <a:avLst/>
            </a:prstGeom>
            <a:solidFill>
              <a:srgbClr val="FFCC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FC73194-6A28-4BF3-B1C2-D7F9C0F45C6C}"/>
                </a:ext>
              </a:extLst>
            </p:cNvPr>
            <p:cNvSpPr/>
            <p:nvPr/>
          </p:nvSpPr>
          <p:spPr bwMode="auto">
            <a:xfrm>
              <a:off x="4106728" y="6044755"/>
              <a:ext cx="382589" cy="3048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D23FFC45-ED30-4DBA-A0F7-87347B314446}"/>
                </a:ext>
              </a:extLst>
            </p:cNvPr>
            <p:cNvSpPr/>
            <p:nvPr/>
          </p:nvSpPr>
          <p:spPr bwMode="auto">
            <a:xfrm>
              <a:off x="4489317" y="6044755"/>
              <a:ext cx="382589" cy="3048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D4052715-3D8F-47D1-B07E-2A0F7E92B4A1}"/>
                </a:ext>
              </a:extLst>
            </p:cNvPr>
            <p:cNvSpPr/>
            <p:nvPr/>
          </p:nvSpPr>
          <p:spPr bwMode="auto">
            <a:xfrm>
              <a:off x="4114005" y="4584477"/>
              <a:ext cx="757901" cy="304800"/>
            </a:xfrm>
            <a:prstGeom prst="rect">
              <a:avLst/>
            </a:prstGeom>
            <a:solidFill>
              <a:srgbClr val="FFFFCC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185AE536-E6C2-4D64-B261-AF7BE4E13CA4}"/>
              </a:ext>
            </a:extLst>
          </p:cNvPr>
          <p:cNvSpPr txBox="1"/>
          <p:nvPr/>
        </p:nvSpPr>
        <p:spPr>
          <a:xfrm>
            <a:off x="6629400" y="4114800"/>
            <a:ext cx="200086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Center Frequency [MHz]</a:t>
            </a:r>
          </a:p>
          <a:p>
            <a:r>
              <a:rPr lang="en-US" sz="1400" dirty="0"/>
              <a:t>20 MHz Channels</a:t>
            </a:r>
          </a:p>
          <a:p>
            <a:r>
              <a:rPr lang="en-US" sz="1400" dirty="0"/>
              <a:t>40 MHz Channels</a:t>
            </a:r>
          </a:p>
          <a:p>
            <a:r>
              <a:rPr lang="en-US" sz="1400" dirty="0"/>
              <a:t>80 MHz Channels</a:t>
            </a:r>
          </a:p>
          <a:p>
            <a:r>
              <a:rPr lang="en-US" sz="1400" dirty="0"/>
              <a:t>160 MHz Channels</a:t>
            </a:r>
          </a:p>
          <a:p>
            <a:endParaRPr lang="en-US" sz="1400" dirty="0"/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53092B38-568F-4E8D-8D4D-FCC44F5295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235535"/>
              </p:ext>
            </p:extLst>
          </p:nvPr>
        </p:nvGraphicFramePr>
        <p:xfrm>
          <a:off x="41945" y="1600200"/>
          <a:ext cx="9047289" cy="2362197"/>
        </p:xfrm>
        <a:graphic>
          <a:graphicData uri="http://schemas.openxmlformats.org/drawingml/2006/table">
            <a:tbl>
              <a:tblPr/>
              <a:tblGrid>
                <a:gridCol w="70160">
                  <a:extLst>
                    <a:ext uri="{9D8B030D-6E8A-4147-A177-3AD203B41FA5}">
                      <a16:colId xmlns:a16="http://schemas.microsoft.com/office/drawing/2014/main" val="1771250961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176693917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44974046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079440893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869169481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696644300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552369164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546591629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223081596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610981252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883014313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1827369368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310245798"/>
                    </a:ext>
                  </a:extLst>
                </a:gridCol>
                <a:gridCol w="114643">
                  <a:extLst>
                    <a:ext uri="{9D8B030D-6E8A-4147-A177-3AD203B41FA5}">
                      <a16:colId xmlns:a16="http://schemas.microsoft.com/office/drawing/2014/main" val="1989394645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1205683789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913128106"/>
                    </a:ext>
                  </a:extLst>
                </a:gridCol>
                <a:gridCol w="114643">
                  <a:extLst>
                    <a:ext uri="{9D8B030D-6E8A-4147-A177-3AD203B41FA5}">
                      <a16:colId xmlns:a16="http://schemas.microsoft.com/office/drawing/2014/main" val="2329015114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2558431659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1714630063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3578284886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2909698940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1902479656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259011239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888005783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1527642796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1503991721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279841301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1331844346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1985824670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655322725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1128602999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1776598595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2288195704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1209551984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1789092257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2761813033"/>
                    </a:ext>
                  </a:extLst>
                </a:gridCol>
                <a:gridCol w="80955">
                  <a:extLst>
                    <a:ext uri="{9D8B030D-6E8A-4147-A177-3AD203B41FA5}">
                      <a16:colId xmlns:a16="http://schemas.microsoft.com/office/drawing/2014/main" val="2293172880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50188440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57104910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803581898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886006851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352499510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065534387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382819166"/>
                    </a:ext>
                  </a:extLst>
                </a:gridCol>
                <a:gridCol w="88828">
                  <a:extLst>
                    <a:ext uri="{9D8B030D-6E8A-4147-A177-3AD203B41FA5}">
                      <a16:colId xmlns:a16="http://schemas.microsoft.com/office/drawing/2014/main" val="803054697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474394927"/>
                    </a:ext>
                  </a:extLst>
                </a:gridCol>
                <a:gridCol w="88828">
                  <a:extLst>
                    <a:ext uri="{9D8B030D-6E8A-4147-A177-3AD203B41FA5}">
                      <a16:colId xmlns:a16="http://schemas.microsoft.com/office/drawing/2014/main" val="3482936095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182906354"/>
                    </a:ext>
                  </a:extLst>
                </a:gridCol>
                <a:gridCol w="88828">
                  <a:extLst>
                    <a:ext uri="{9D8B030D-6E8A-4147-A177-3AD203B41FA5}">
                      <a16:colId xmlns:a16="http://schemas.microsoft.com/office/drawing/2014/main" val="3443965322"/>
                    </a:ext>
                  </a:extLst>
                </a:gridCol>
                <a:gridCol w="114643">
                  <a:extLst>
                    <a:ext uri="{9D8B030D-6E8A-4147-A177-3AD203B41FA5}">
                      <a16:colId xmlns:a16="http://schemas.microsoft.com/office/drawing/2014/main" val="4038311405"/>
                    </a:ext>
                  </a:extLst>
                </a:gridCol>
                <a:gridCol w="67548">
                  <a:extLst>
                    <a:ext uri="{9D8B030D-6E8A-4147-A177-3AD203B41FA5}">
                      <a16:colId xmlns:a16="http://schemas.microsoft.com/office/drawing/2014/main" val="4226313366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777991437"/>
                    </a:ext>
                  </a:extLst>
                </a:gridCol>
                <a:gridCol w="88828">
                  <a:extLst>
                    <a:ext uri="{9D8B030D-6E8A-4147-A177-3AD203B41FA5}">
                      <a16:colId xmlns:a16="http://schemas.microsoft.com/office/drawing/2014/main" val="3353338365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514708971"/>
                    </a:ext>
                  </a:extLst>
                </a:gridCol>
                <a:gridCol w="88828">
                  <a:extLst>
                    <a:ext uri="{9D8B030D-6E8A-4147-A177-3AD203B41FA5}">
                      <a16:colId xmlns:a16="http://schemas.microsoft.com/office/drawing/2014/main" val="4195091964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817384540"/>
                    </a:ext>
                  </a:extLst>
                </a:gridCol>
                <a:gridCol w="88828">
                  <a:extLst>
                    <a:ext uri="{9D8B030D-6E8A-4147-A177-3AD203B41FA5}">
                      <a16:colId xmlns:a16="http://schemas.microsoft.com/office/drawing/2014/main" val="3590696407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821777619"/>
                    </a:ext>
                  </a:extLst>
                </a:gridCol>
                <a:gridCol w="88828">
                  <a:extLst>
                    <a:ext uri="{9D8B030D-6E8A-4147-A177-3AD203B41FA5}">
                      <a16:colId xmlns:a16="http://schemas.microsoft.com/office/drawing/2014/main" val="3246275952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047039482"/>
                    </a:ext>
                  </a:extLst>
                </a:gridCol>
                <a:gridCol w="88828">
                  <a:extLst>
                    <a:ext uri="{9D8B030D-6E8A-4147-A177-3AD203B41FA5}">
                      <a16:colId xmlns:a16="http://schemas.microsoft.com/office/drawing/2014/main" val="947031550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860447605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621005387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651624124"/>
                    </a:ext>
                  </a:extLst>
                </a:gridCol>
                <a:gridCol w="88828">
                  <a:extLst>
                    <a:ext uri="{9D8B030D-6E8A-4147-A177-3AD203B41FA5}">
                      <a16:colId xmlns:a16="http://schemas.microsoft.com/office/drawing/2014/main" val="2951115947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658610671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923895738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101266600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617796279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4196339270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470287720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683220052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901835175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44283703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794357778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74071957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124036381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456086067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588602362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770152194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432814720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327566768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797427568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845880823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45868887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499524536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90983236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964855385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364139084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398555169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189818000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340667692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4092018915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742762290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880670185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493537163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865645002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390601700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644393878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808488590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535040454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93760359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693964669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666771179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288272097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077287171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656051130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883050897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485168075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859093106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786088944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719899366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857298640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829311158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405383389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451999105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437471905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3461275591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701276976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1225339576"/>
                    </a:ext>
                  </a:extLst>
                </a:gridCol>
                <a:gridCol w="70160">
                  <a:extLst>
                    <a:ext uri="{9D8B030D-6E8A-4147-A177-3AD203B41FA5}">
                      <a16:colId xmlns:a16="http://schemas.microsoft.com/office/drawing/2014/main" val="282979619"/>
                    </a:ext>
                  </a:extLst>
                </a:gridCol>
              </a:tblGrid>
              <a:tr h="284472">
                <a:tc gridSpan="50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U-NII-5</a:t>
                      </a: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U-NII-6</a:t>
                      </a: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U-NII-7</a:t>
                      </a: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U-NII-8</a:t>
                      </a: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248606"/>
                  </a:ext>
                </a:extLst>
              </a:tr>
              <a:tr h="2918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80324"/>
                  </a:ext>
                </a:extLst>
              </a:tr>
              <a:tr h="1975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811931"/>
                  </a:ext>
                </a:extLst>
              </a:tr>
              <a:tr h="197551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660913"/>
                  </a:ext>
                </a:extLst>
              </a:tr>
              <a:tr h="15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411793"/>
                  </a:ext>
                </a:extLst>
              </a:tr>
              <a:tr h="197551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510266"/>
                  </a:ext>
                </a:extLst>
              </a:tr>
              <a:tr h="15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560156"/>
                  </a:ext>
                </a:extLst>
              </a:tr>
              <a:tr h="197551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22017"/>
                  </a:ext>
                </a:extLst>
              </a:tr>
              <a:tr h="15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32477"/>
                  </a:ext>
                </a:extLst>
              </a:tr>
              <a:tr h="197551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115273"/>
                  </a:ext>
                </a:extLst>
              </a:tr>
              <a:tr h="158038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826792"/>
                  </a:ext>
                </a:extLst>
              </a:tr>
              <a:tr h="165942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834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0189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A8C2C61-53D9-4523-8837-3E825650B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Previously Proposed Channel Allocation in the 6 GHz in 11ax</a:t>
            </a: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EFD7D67B-7C79-42CC-8605-1B5CAF762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Shifting the </a:t>
            </a:r>
            <a:r>
              <a:rPr lang="en-US" sz="1800" b="1" u="sng" dirty="0"/>
              <a:t>starting frequency </a:t>
            </a:r>
            <a:r>
              <a:rPr lang="en-US" sz="1800" dirty="0"/>
              <a:t>from 5940 to 5950 MHz provides 20 MHz of Guard band and,</a:t>
            </a:r>
          </a:p>
          <a:p>
            <a:pPr lvl="1"/>
            <a:r>
              <a:rPr lang="en-US" sz="1600" dirty="0"/>
              <a:t>More relaxed filter design</a:t>
            </a:r>
          </a:p>
          <a:p>
            <a:pPr lvl="1"/>
            <a:r>
              <a:rPr lang="en-US" sz="1600" dirty="0"/>
              <a:t>Similar to the U-NII-1 band</a:t>
            </a:r>
          </a:p>
          <a:p>
            <a:pPr lvl="1"/>
            <a:r>
              <a:rPr lang="en-US" sz="1600" dirty="0"/>
              <a:t>One complete 80 MHz channel in the U-NII-6 band</a:t>
            </a:r>
          </a:p>
          <a:p>
            <a:pPr lvl="1"/>
            <a:r>
              <a:rPr lang="en-US" sz="1600" dirty="0"/>
              <a:t>Two 40 MHz channels in the U-NII-6 band</a:t>
            </a:r>
          </a:p>
          <a:p>
            <a:pPr lvl="1"/>
            <a:r>
              <a:rPr lang="en-US" sz="1600" dirty="0"/>
              <a:t>The U-NII-5 band still has three 160 MHz channels</a:t>
            </a:r>
          </a:p>
          <a:p>
            <a:pPr marL="57150" indent="0">
              <a:buNone/>
            </a:pPr>
            <a:endParaRPr lang="en-US" sz="1600" baseline="30000" dirty="0"/>
          </a:p>
          <a:p>
            <a:pPr marL="57150" indent="0">
              <a:buNone/>
            </a:pPr>
            <a:r>
              <a:rPr lang="en-US" sz="1600" baseline="30000" dirty="0"/>
              <a:t>Note: In Europe 6 GHz band ends at 6425 MHz and shifting the channel by 10 MHz can impact the filter design on the higher end of the 6 GHz band in order to meet the European OOBE limits.  </a:t>
            </a:r>
          </a:p>
          <a:p>
            <a:pPr lvl="1"/>
            <a:endParaRPr lang="en-US" sz="16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2D32CC-9F99-4314-ABA0-2E53460A8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7907B-BE99-4D12-97A3-476463586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2E2A93DF-BFFD-412B-B860-53FF44EF06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054993"/>
              </p:ext>
            </p:extLst>
          </p:nvPr>
        </p:nvGraphicFramePr>
        <p:xfrm>
          <a:off x="0" y="1600200"/>
          <a:ext cx="9144022" cy="2362199"/>
        </p:xfrm>
        <a:graphic>
          <a:graphicData uri="http://schemas.openxmlformats.org/drawingml/2006/table">
            <a:tbl>
              <a:tblPr/>
              <a:tblGrid>
                <a:gridCol w="73152">
                  <a:extLst>
                    <a:ext uri="{9D8B030D-6E8A-4147-A177-3AD203B41FA5}">
                      <a16:colId xmlns:a16="http://schemas.microsoft.com/office/drawing/2014/main" val="700480932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83124159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193647334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484432474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184629173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350373571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66890081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702917156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98537971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691855521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458417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1348259911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3697001625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1821922929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2136587371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583881998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2629746498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2569931488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1116491558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2097739891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4143358849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1154402651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340762574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618990022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3745094208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1140910254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2278482530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3946383849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3322574553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388212638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3161632048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1086605342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1321748603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388572259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3499162559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964064968"/>
                    </a:ext>
                  </a:extLst>
                </a:gridCol>
                <a:gridCol w="84407">
                  <a:extLst>
                    <a:ext uri="{9D8B030D-6E8A-4147-A177-3AD203B41FA5}">
                      <a16:colId xmlns:a16="http://schemas.microsoft.com/office/drawing/2014/main" val="1980594303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934490316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52870071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41380034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740929821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770102713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89479578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274020675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68548382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173147324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178919586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898722912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416965555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50919226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70374056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25263646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514900945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778521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65094995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066616401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888844194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68664695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520369512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182309679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54521957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115747886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510602326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18297862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7945802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615850053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044701413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804650299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32437607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27294394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34748601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794641569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578295685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071356492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696981362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08728133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10328680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64722261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07986968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863697232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48412753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933229281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584923629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124924835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8587982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384146485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22304518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95971048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926845175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804634863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96237460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45639046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985153194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420840398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990636284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60822596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516945104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868271914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541457021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52267985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015124175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09335050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140468925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66720193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028854232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012949902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93316575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00455233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46934291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64767414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201873814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4168733864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795318707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05177539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376715469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400234911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54483221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715281958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190121314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270756720"/>
                    </a:ext>
                  </a:extLst>
                </a:gridCol>
                <a:gridCol w="73152">
                  <a:extLst>
                    <a:ext uri="{9D8B030D-6E8A-4147-A177-3AD203B41FA5}">
                      <a16:colId xmlns:a16="http://schemas.microsoft.com/office/drawing/2014/main" val="1834847156"/>
                    </a:ext>
                  </a:extLst>
                </a:gridCol>
              </a:tblGrid>
              <a:tr h="278210">
                <a:tc gridSpan="50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U-NII-5</a:t>
                      </a: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U-NII-6</a:t>
                      </a: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U-NII-7</a:t>
                      </a: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U-NII-8</a:t>
                      </a:r>
                    </a:p>
                  </a:txBody>
                  <a:tcPr marL="3294" marR="3294" marT="329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86044"/>
                  </a:ext>
                </a:extLst>
              </a:tr>
              <a:tr h="27821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7115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037076"/>
                  </a:ext>
                </a:extLst>
              </a:tr>
              <a:tr h="1932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092199"/>
                  </a:ext>
                </a:extLst>
              </a:tr>
              <a:tr h="252436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</a:t>
                      </a:r>
                    </a:p>
                  </a:txBody>
                  <a:tcPr marL="3294" marR="3294" marT="3294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277324"/>
                  </a:ext>
                </a:extLst>
              </a:tr>
              <a:tr h="154561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020657"/>
                  </a:ext>
                </a:extLst>
              </a:tr>
              <a:tr h="193202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683942"/>
                  </a:ext>
                </a:extLst>
              </a:tr>
              <a:tr h="154561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772106"/>
                  </a:ext>
                </a:extLst>
              </a:tr>
              <a:tr h="193202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451737"/>
                  </a:ext>
                </a:extLst>
              </a:tr>
              <a:tr h="154561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 dirty="0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441455"/>
                  </a:ext>
                </a:extLst>
              </a:tr>
              <a:tr h="193202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3294" marR="3294" marT="32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213324"/>
                  </a:ext>
                </a:extLst>
              </a:tr>
              <a:tr h="154561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213377"/>
                  </a:ext>
                </a:extLst>
              </a:tr>
              <a:tr h="162291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94" marR="3294" marT="32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507671"/>
                  </a:ext>
                </a:extLst>
              </a:tr>
            </a:tbl>
          </a:graphicData>
        </a:graphic>
      </p:graphicFrame>
      <p:grpSp>
        <p:nvGrpSpPr>
          <p:cNvPr id="19" name="Group 18">
            <a:extLst>
              <a:ext uri="{FF2B5EF4-FFF2-40B4-BE49-F238E27FC236}">
                <a16:creationId xmlns:a16="http://schemas.microsoft.com/office/drawing/2014/main" id="{077E01EC-ADBC-40CF-8847-84E5A94AA372}"/>
              </a:ext>
            </a:extLst>
          </p:cNvPr>
          <p:cNvGrpSpPr/>
          <p:nvPr/>
        </p:nvGrpSpPr>
        <p:grpSpPr>
          <a:xfrm>
            <a:off x="7848600" y="4227493"/>
            <a:ext cx="1225853" cy="954107"/>
            <a:chOff x="7718826" y="4318546"/>
            <a:chExt cx="1225853" cy="954107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F974F475-ED86-472E-B181-5873F79298F9}"/>
                </a:ext>
              </a:extLst>
            </p:cNvPr>
            <p:cNvGrpSpPr/>
            <p:nvPr/>
          </p:nvGrpSpPr>
          <p:grpSpPr>
            <a:xfrm>
              <a:off x="8563679" y="4385290"/>
              <a:ext cx="381000" cy="820171"/>
              <a:chOff x="4106728" y="4953000"/>
              <a:chExt cx="770072" cy="1396555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B54ECBC8-2616-4751-983B-BDE103361D9D}"/>
                  </a:ext>
                </a:extLst>
              </p:cNvPr>
              <p:cNvSpPr/>
              <p:nvPr/>
            </p:nvSpPr>
            <p:spPr bwMode="auto">
              <a:xfrm>
                <a:off x="4111622" y="4953000"/>
                <a:ext cx="382589" cy="3048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9AA8FA2D-D11B-448F-B769-708F3ECE9CFD}"/>
                  </a:ext>
                </a:extLst>
              </p:cNvPr>
              <p:cNvSpPr/>
              <p:nvPr/>
            </p:nvSpPr>
            <p:spPr bwMode="auto">
              <a:xfrm>
                <a:off x="4494211" y="4953000"/>
                <a:ext cx="382589" cy="304800"/>
              </a:xfrm>
              <a:prstGeom prst="rect">
                <a:avLst/>
              </a:prstGeom>
              <a:solidFill>
                <a:srgbClr val="FFFFCC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2F1DFDDE-E612-43B2-9D60-08E7E5B716B2}"/>
                  </a:ext>
                </a:extLst>
              </p:cNvPr>
              <p:cNvSpPr/>
              <p:nvPr/>
            </p:nvSpPr>
            <p:spPr bwMode="auto">
              <a:xfrm>
                <a:off x="4106728" y="5314795"/>
                <a:ext cx="382589" cy="304800"/>
              </a:xfrm>
              <a:prstGeom prst="rect">
                <a:avLst/>
              </a:prstGeom>
              <a:solidFill>
                <a:srgbClr val="0070C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F8FD033-FC11-4A48-BBCF-80BD3AFA0F66}"/>
                  </a:ext>
                </a:extLst>
              </p:cNvPr>
              <p:cNvSpPr/>
              <p:nvPr/>
            </p:nvSpPr>
            <p:spPr bwMode="auto">
              <a:xfrm>
                <a:off x="4489317" y="5314795"/>
                <a:ext cx="382589" cy="304800"/>
              </a:xfrm>
              <a:prstGeom prst="rect">
                <a:avLst/>
              </a:prstGeom>
              <a:solidFill>
                <a:srgbClr val="99CC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94EF886F-CC38-4270-BC41-9F11CD410FFB}"/>
                  </a:ext>
                </a:extLst>
              </p:cNvPr>
              <p:cNvSpPr/>
              <p:nvPr/>
            </p:nvSpPr>
            <p:spPr bwMode="auto">
              <a:xfrm>
                <a:off x="4106728" y="5681173"/>
                <a:ext cx="382589" cy="304800"/>
              </a:xfrm>
              <a:prstGeom prst="rect">
                <a:avLst/>
              </a:prstGeom>
              <a:solidFill>
                <a:srgbClr val="FF99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5D0D6813-6F5A-4B26-A39B-59114CD3DC0E}"/>
                  </a:ext>
                </a:extLst>
              </p:cNvPr>
              <p:cNvSpPr/>
              <p:nvPr/>
            </p:nvSpPr>
            <p:spPr bwMode="auto">
              <a:xfrm>
                <a:off x="4489317" y="5681173"/>
                <a:ext cx="382589" cy="304800"/>
              </a:xfrm>
              <a:prstGeom prst="rect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D39C20B1-0219-4484-91B6-1AAFC558429F}"/>
                  </a:ext>
                </a:extLst>
              </p:cNvPr>
              <p:cNvSpPr/>
              <p:nvPr/>
            </p:nvSpPr>
            <p:spPr bwMode="auto">
              <a:xfrm>
                <a:off x="4106728" y="6044755"/>
                <a:ext cx="382589" cy="3048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8605C57-EB68-4708-A0E6-349BC374C1CD}"/>
                  </a:ext>
                </a:extLst>
              </p:cNvPr>
              <p:cNvSpPr/>
              <p:nvPr/>
            </p:nvSpPr>
            <p:spPr bwMode="auto">
              <a:xfrm>
                <a:off x="4489317" y="6044755"/>
                <a:ext cx="382589" cy="304800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EE8F090-1101-40FB-A4A1-5FF7D02E2822}"/>
                </a:ext>
              </a:extLst>
            </p:cNvPr>
            <p:cNvSpPr txBox="1"/>
            <p:nvPr/>
          </p:nvSpPr>
          <p:spPr>
            <a:xfrm>
              <a:off x="7718826" y="4318546"/>
              <a:ext cx="869149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20 MHz</a:t>
              </a:r>
            </a:p>
            <a:p>
              <a:r>
                <a:rPr lang="en-US" sz="1400" dirty="0"/>
                <a:t>40 MHz</a:t>
              </a:r>
            </a:p>
            <a:p>
              <a:r>
                <a:rPr lang="en-US" sz="1400" dirty="0"/>
                <a:t>80 MHz</a:t>
              </a:r>
            </a:p>
            <a:p>
              <a:r>
                <a:rPr lang="en-US" sz="1400" dirty="0"/>
                <a:t>160 MHz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91397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A8C2C61-53D9-4523-8837-3E825650B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 Efficient Channel Allocation in the 6 GHz in 11ax</a:t>
            </a: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EFD7D67B-7C79-42CC-8605-1B5CAF762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199"/>
            <a:ext cx="7772400" cy="5057775"/>
          </a:xfrm>
        </p:spPr>
        <p:txBody>
          <a:bodyPr/>
          <a:lstStyle/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600" dirty="0"/>
              <a:t>In addition to shifting starting frequency by 10 MHz we propose to further perform channelization independently for each U-NII band. </a:t>
            </a:r>
          </a:p>
          <a:p>
            <a:r>
              <a:rPr lang="en-US" sz="1600" dirty="0"/>
              <a:t>This has multiple benefits</a:t>
            </a:r>
          </a:p>
          <a:p>
            <a:pPr lvl="1"/>
            <a:r>
              <a:rPr lang="en-US" sz="1400" dirty="0"/>
              <a:t>An additional 160 MHz channel in U-NII7</a:t>
            </a:r>
          </a:p>
          <a:p>
            <a:pPr lvl="1"/>
            <a:r>
              <a:rPr lang="en-US" sz="1400" dirty="0"/>
              <a:t>More usable smaller channels available as compared to current 6 GHz channelization </a:t>
            </a:r>
          </a:p>
          <a:p>
            <a:pPr lvl="1"/>
            <a:r>
              <a:rPr lang="en-US" sz="1400" dirty="0"/>
              <a:t>If different bands are under different access rules (AFC control) this channelization still will perform better</a:t>
            </a:r>
          </a:p>
          <a:p>
            <a:pPr lvl="1"/>
            <a:r>
              <a:rPr lang="en-US" sz="1400" dirty="0"/>
              <a:t>Same channelization can be used worldwide, e.g. , FCC’s U-NII 5 seems to be EU’s 6 GHz band so it is beneficial to design channelization which can work for all regions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2D32CC-9F99-4314-ABA0-2E53460A8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7907B-BE99-4D12-97A3-476463586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13E5095-1EDE-42E8-AF99-DD0DECE68A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70274"/>
              </p:ext>
            </p:extLst>
          </p:nvPr>
        </p:nvGraphicFramePr>
        <p:xfrm>
          <a:off x="0" y="1524000"/>
          <a:ext cx="9143970" cy="2363334"/>
        </p:xfrm>
        <a:graphic>
          <a:graphicData uri="http://schemas.openxmlformats.org/drawingml/2006/table">
            <a:tbl>
              <a:tblPr/>
              <a:tblGrid>
                <a:gridCol w="75570">
                  <a:extLst>
                    <a:ext uri="{9D8B030D-6E8A-4147-A177-3AD203B41FA5}">
                      <a16:colId xmlns:a16="http://schemas.microsoft.com/office/drawing/2014/main" val="1174242247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867278398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91308475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300114050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555412587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420222262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882745987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179960101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26316882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965558002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92145681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751271658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025390294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68914893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70302601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54951982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692839816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750085692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725446698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34151734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015946613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261357665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368992021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057273961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4258637203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830810117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4043188461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840328036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723822323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35776670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070392187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645215285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752576715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47328769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675187241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239767965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14697186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50342567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680481374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12145463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259410467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95027622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819916754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6155477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724119093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284547238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540691240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774497192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780602036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431964833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49330822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374884028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11233367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526111142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596740381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18638932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266399476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348892292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129402958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58182767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751799467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898763764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027369034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093859864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587706165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22316722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472807134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71427271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069079655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744427647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357803565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645200455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4196371025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787003273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4010360138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608637123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37194005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4158713174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644530290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993904185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23137479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961766281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502398794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841436938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48094062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224251838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914290882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01925520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63138867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853576972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186086350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1437231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0899121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782554405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982051201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633146902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796085521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887754221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63205549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810759028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792208138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97278645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4286377056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958861706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720781884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914950352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590755008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232600740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149625361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477849324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82666484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4338133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102680757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1624208709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014397527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445709956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75019287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379583602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976662763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3908620798"/>
                    </a:ext>
                  </a:extLst>
                </a:gridCol>
                <a:gridCol w="75570">
                  <a:extLst>
                    <a:ext uri="{9D8B030D-6E8A-4147-A177-3AD203B41FA5}">
                      <a16:colId xmlns:a16="http://schemas.microsoft.com/office/drawing/2014/main" val="2211135037"/>
                    </a:ext>
                  </a:extLst>
                </a:gridCol>
              </a:tblGrid>
              <a:tr h="189935">
                <a:tc gridSpan="50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U-NII-5</a:t>
                      </a:r>
                    </a:p>
                  </a:txBody>
                  <a:tcPr marL="2409" marR="2409" marT="240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U-NII-6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5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U-NII-7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6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U-NII-8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81477"/>
                  </a:ext>
                </a:extLst>
              </a:tr>
              <a:tr h="26726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5935</a:t>
                      </a:r>
                    </a:p>
                  </a:txBody>
                  <a:tcPr marL="2409" marR="2409" marT="2409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7115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622285"/>
                  </a:ext>
                </a:extLst>
              </a:tr>
              <a:tr h="18993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661443"/>
                  </a:ext>
                </a:extLst>
              </a:tr>
              <a:tr h="18993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3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340469"/>
                  </a:ext>
                </a:extLst>
              </a:tr>
              <a:tr h="18993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3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320885"/>
                  </a:ext>
                </a:extLst>
              </a:tr>
              <a:tr h="18993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3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3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3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94862"/>
                  </a:ext>
                </a:extLst>
              </a:tr>
              <a:tr h="18993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3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089861"/>
                  </a:ext>
                </a:extLst>
              </a:tr>
              <a:tr h="18993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3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3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3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3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137908"/>
                  </a:ext>
                </a:extLst>
              </a:tr>
              <a:tr h="18993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3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369344"/>
                  </a:ext>
                </a:extLst>
              </a:tr>
              <a:tr h="18993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16">
                  <a:txBody>
                    <a:bodyPr/>
                    <a:lstStyle/>
                    <a:p>
                      <a:pPr algn="ctr" rtl="0" fontAlgn="ctr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rtl="0" fontAlgn="ctr"/>
                      <a:r>
                        <a:rPr lang="en-US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rtl="0" fontAlgn="ctr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16">
                  <a:txBody>
                    <a:bodyPr/>
                    <a:lstStyle/>
                    <a:p>
                      <a:pPr algn="ctr" rtl="0" fontAlgn="ctr"/>
                      <a:r>
                        <a:rPr lang="en-US" sz="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 rtl="0" fontAlgn="ctr"/>
                      <a:r>
                        <a:rPr lang="en-US" sz="3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3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3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3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16">
                  <a:txBody>
                    <a:bodyPr/>
                    <a:lstStyle/>
                    <a:p>
                      <a:pPr algn="ctr" rtl="0" fontAlgn="ctr"/>
                      <a:r>
                        <a:rPr 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552851"/>
                  </a:ext>
                </a:extLst>
              </a:tr>
              <a:tr h="18993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005465"/>
                  </a:ext>
                </a:extLst>
              </a:tr>
              <a:tr h="19671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1" i="0" u="none" strike="noStrike">
                          <a:solidFill>
                            <a:srgbClr val="FA7D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400" b="0" i="0" u="none" strike="noStrike" dirty="0">
                          <a:solidFill>
                            <a:srgbClr val="3F3F7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09" marR="2409" marT="240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552997"/>
                  </a:ext>
                </a:extLst>
              </a:tr>
            </a:tbl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92F30C9C-D108-4A57-8512-48A3F4629DB9}"/>
              </a:ext>
            </a:extLst>
          </p:cNvPr>
          <p:cNvGrpSpPr/>
          <p:nvPr/>
        </p:nvGrpSpPr>
        <p:grpSpPr>
          <a:xfrm>
            <a:off x="7841947" y="3962400"/>
            <a:ext cx="1225853" cy="954107"/>
            <a:chOff x="7718826" y="4318546"/>
            <a:chExt cx="1225853" cy="954107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33007435-F8E0-497C-BAE6-AC5D7DD3A906}"/>
                </a:ext>
              </a:extLst>
            </p:cNvPr>
            <p:cNvGrpSpPr/>
            <p:nvPr/>
          </p:nvGrpSpPr>
          <p:grpSpPr>
            <a:xfrm>
              <a:off x="8563679" y="4385290"/>
              <a:ext cx="381000" cy="820171"/>
              <a:chOff x="4106728" y="4953000"/>
              <a:chExt cx="770072" cy="1396555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4E775BCF-A69C-42D5-9F73-11461C9445D7}"/>
                  </a:ext>
                </a:extLst>
              </p:cNvPr>
              <p:cNvSpPr/>
              <p:nvPr/>
            </p:nvSpPr>
            <p:spPr bwMode="auto">
              <a:xfrm>
                <a:off x="4111622" y="4953000"/>
                <a:ext cx="382589" cy="3048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BCF580A-A035-4756-9BE8-3F34C2DF654B}"/>
                  </a:ext>
                </a:extLst>
              </p:cNvPr>
              <p:cNvSpPr/>
              <p:nvPr/>
            </p:nvSpPr>
            <p:spPr bwMode="auto">
              <a:xfrm>
                <a:off x="4494211" y="4953000"/>
                <a:ext cx="382589" cy="304800"/>
              </a:xfrm>
              <a:prstGeom prst="rect">
                <a:avLst/>
              </a:prstGeom>
              <a:solidFill>
                <a:srgbClr val="FFFFCC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5DC8369-86A3-4A3C-9977-A45594433830}"/>
                  </a:ext>
                </a:extLst>
              </p:cNvPr>
              <p:cNvSpPr/>
              <p:nvPr/>
            </p:nvSpPr>
            <p:spPr bwMode="auto">
              <a:xfrm>
                <a:off x="4106728" y="5314795"/>
                <a:ext cx="382589" cy="304800"/>
              </a:xfrm>
              <a:prstGeom prst="rect">
                <a:avLst/>
              </a:prstGeom>
              <a:solidFill>
                <a:srgbClr val="0070C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75E89FEB-49F1-4576-B4F4-F113A84A3947}"/>
                  </a:ext>
                </a:extLst>
              </p:cNvPr>
              <p:cNvSpPr/>
              <p:nvPr/>
            </p:nvSpPr>
            <p:spPr bwMode="auto">
              <a:xfrm>
                <a:off x="4489317" y="5314795"/>
                <a:ext cx="382589" cy="304800"/>
              </a:xfrm>
              <a:prstGeom prst="rect">
                <a:avLst/>
              </a:prstGeom>
              <a:solidFill>
                <a:srgbClr val="99CC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D617F04-6D06-4EBA-92D0-E7357E9F4833}"/>
                  </a:ext>
                </a:extLst>
              </p:cNvPr>
              <p:cNvSpPr/>
              <p:nvPr/>
            </p:nvSpPr>
            <p:spPr bwMode="auto">
              <a:xfrm>
                <a:off x="4106728" y="5681173"/>
                <a:ext cx="382589" cy="304800"/>
              </a:xfrm>
              <a:prstGeom prst="rect">
                <a:avLst/>
              </a:prstGeom>
              <a:solidFill>
                <a:srgbClr val="FF99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09A3B98B-1566-4D33-BAF0-0B92004D4A3A}"/>
                  </a:ext>
                </a:extLst>
              </p:cNvPr>
              <p:cNvSpPr/>
              <p:nvPr/>
            </p:nvSpPr>
            <p:spPr bwMode="auto">
              <a:xfrm>
                <a:off x="4489317" y="5681173"/>
                <a:ext cx="382589" cy="304800"/>
              </a:xfrm>
              <a:prstGeom prst="rect">
                <a:avLst/>
              </a:prstGeom>
              <a:solidFill>
                <a:srgbClr val="FFCC99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BB48685-259A-49C2-8EA2-7A504AA01AC0}"/>
                  </a:ext>
                </a:extLst>
              </p:cNvPr>
              <p:cNvSpPr/>
              <p:nvPr/>
            </p:nvSpPr>
            <p:spPr bwMode="auto">
              <a:xfrm>
                <a:off x="4106728" y="6044755"/>
                <a:ext cx="382589" cy="3048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084BC97-7DE4-4AB9-BE1D-B90BE6B05865}"/>
                  </a:ext>
                </a:extLst>
              </p:cNvPr>
              <p:cNvSpPr/>
              <p:nvPr/>
            </p:nvSpPr>
            <p:spPr bwMode="auto">
              <a:xfrm>
                <a:off x="4489317" y="6044755"/>
                <a:ext cx="382589" cy="304800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DCD3FC9-E4B9-43B8-8089-7C8318FF35D6}"/>
                </a:ext>
              </a:extLst>
            </p:cNvPr>
            <p:cNvSpPr txBox="1"/>
            <p:nvPr/>
          </p:nvSpPr>
          <p:spPr>
            <a:xfrm>
              <a:off x="7718826" y="4318546"/>
              <a:ext cx="869149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20 MHz</a:t>
              </a:r>
            </a:p>
            <a:p>
              <a:r>
                <a:rPr lang="en-US" sz="1400" dirty="0"/>
                <a:t>40 MHz</a:t>
              </a:r>
            </a:p>
            <a:p>
              <a:r>
                <a:rPr lang="en-US" sz="1400" dirty="0"/>
                <a:t>80 MHz</a:t>
              </a:r>
            </a:p>
            <a:p>
              <a:r>
                <a:rPr lang="en-US" sz="1400" dirty="0"/>
                <a:t>160 MHz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70576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91D8640-5F85-4E33-B2CF-642DB01E9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Efficient Channel Allocation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BD3080-D3AF-4AA5-A16B-F5518EC03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sz="1800" dirty="0"/>
              <a:t>An increase in number of 20, 40, 80 or 160 MHz channels as compared to current channelization</a:t>
            </a:r>
          </a:p>
          <a:p>
            <a:r>
              <a:rPr lang="en-US" sz="1800" dirty="0"/>
              <a:t>No overlapping channels among different U-NII bands</a:t>
            </a:r>
          </a:p>
          <a:p>
            <a:r>
              <a:rPr lang="en-US" sz="1800" dirty="0"/>
              <a:t>UNII-7 has two 160 MHz channels instead of one </a:t>
            </a:r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77C2D3-58B4-4FD4-96EC-74FC7B36D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Jul, 2019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DBF6AA-3104-48FD-B6FB-9BEE092F5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8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468FB4-70C4-4135-AA75-280710C5B6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4673233"/>
            <a:ext cx="3176238" cy="1194167"/>
          </a:xfrm>
          <a:prstGeom prst="rect">
            <a:avLst/>
          </a:prstGeom>
        </p:spPr>
      </p:pic>
      <p:sp>
        <p:nvSpPr>
          <p:cNvPr id="29" name="Oval 28">
            <a:extLst>
              <a:ext uri="{FF2B5EF4-FFF2-40B4-BE49-F238E27FC236}">
                <a16:creationId xmlns:a16="http://schemas.microsoft.com/office/drawing/2014/main" id="{A5E56279-0F42-4A6A-BAEE-F2529AD8AC82}"/>
              </a:ext>
            </a:extLst>
          </p:cNvPr>
          <p:cNvSpPr/>
          <p:nvPr/>
        </p:nvSpPr>
        <p:spPr bwMode="auto">
          <a:xfrm>
            <a:off x="2557732" y="5404488"/>
            <a:ext cx="3733800" cy="41472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9C2088-DFD9-470F-A0AE-C40CA41CAC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9400" y="3288003"/>
            <a:ext cx="3176238" cy="1207053"/>
          </a:xfrm>
          <a:prstGeom prst="rect">
            <a:avLst/>
          </a:prstGeom>
        </p:spPr>
      </p:pic>
      <p:sp>
        <p:nvSpPr>
          <p:cNvPr id="28" name="Oval 27">
            <a:extLst>
              <a:ext uri="{FF2B5EF4-FFF2-40B4-BE49-F238E27FC236}">
                <a16:creationId xmlns:a16="http://schemas.microsoft.com/office/drawing/2014/main" id="{7B133148-8314-46F6-9839-F5DF66741524}"/>
              </a:ext>
            </a:extLst>
          </p:cNvPr>
          <p:cNvSpPr/>
          <p:nvPr/>
        </p:nvSpPr>
        <p:spPr bwMode="auto">
          <a:xfrm>
            <a:off x="2590800" y="4032888"/>
            <a:ext cx="3733800" cy="41472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515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D77D0D9-721A-4D41-8F82-91576086E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number of channels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5C7DA03-6E8B-4EDD-AA45-E95A083642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4042395"/>
              </p:ext>
            </p:extLst>
          </p:nvPr>
        </p:nvGraphicFramePr>
        <p:xfrm>
          <a:off x="685800" y="1457960"/>
          <a:ext cx="7772400" cy="2123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194229516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3644077244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1423060993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597662245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9004051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Channel BW/</a:t>
                      </a:r>
                    </a:p>
                    <a:p>
                      <a:r>
                        <a:rPr lang="en-US" dirty="0"/>
                        <a:t>U-NII Band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U-NII-5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U-NII-6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U-NII-7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U-NII-8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624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124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267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75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160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599852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DC9E07-E918-434B-B4CA-64AE5D3D5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Jul,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1EED18-5D5B-4CA6-8313-6B0A2AA29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8" name="Content Placeholder 6">
            <a:extLst>
              <a:ext uri="{FF2B5EF4-FFF2-40B4-BE49-F238E27FC236}">
                <a16:creationId xmlns:a16="http://schemas.microsoft.com/office/drawing/2014/main" id="{1A0C64E7-5E96-4EE5-861F-51EF10598F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1810339"/>
              </p:ext>
            </p:extLst>
          </p:nvPr>
        </p:nvGraphicFramePr>
        <p:xfrm>
          <a:off x="697230" y="3886200"/>
          <a:ext cx="7772400" cy="2123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194229516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3644077244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1423060993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597662245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9004051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Channel BW/</a:t>
                      </a:r>
                    </a:p>
                    <a:p>
                      <a:r>
                        <a:rPr lang="en-US" dirty="0"/>
                        <a:t>U-NII Band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U-NII-5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U-NII-6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U-NII-7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U-NII-8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624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124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267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75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160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59985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58E83F6-18FD-4912-AF1E-665E24537022}"/>
              </a:ext>
            </a:extLst>
          </p:cNvPr>
          <p:cNvSpPr txBox="1"/>
          <p:nvPr/>
        </p:nvSpPr>
        <p:spPr>
          <a:xfrm>
            <a:off x="838200" y="1143000"/>
            <a:ext cx="114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Current</a:t>
            </a:r>
            <a:endParaRPr lang="en-US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C4FCF1-D214-4C4B-A5F4-120E09908AA8}"/>
              </a:ext>
            </a:extLst>
          </p:cNvPr>
          <p:cNvSpPr txBox="1"/>
          <p:nvPr/>
        </p:nvSpPr>
        <p:spPr>
          <a:xfrm>
            <a:off x="838200" y="3589020"/>
            <a:ext cx="167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Newly Proposed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1336355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24856</TotalTime>
  <Words>1373</Words>
  <Application>Microsoft Office PowerPoint</Application>
  <PresentationFormat>On-screen Show (4:3)</PresentationFormat>
  <Paragraphs>3003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SimSun</vt:lpstr>
      <vt:lpstr>Arial</vt:lpstr>
      <vt:lpstr>Calibri</vt:lpstr>
      <vt:lpstr>Times New Roman</vt:lpstr>
      <vt:lpstr>802-11-Submission</vt:lpstr>
      <vt:lpstr>Worksheet</vt:lpstr>
      <vt:lpstr>Updated Channelization for 6 GHz</vt:lpstr>
      <vt:lpstr>Background</vt:lpstr>
      <vt:lpstr>Recap: Channel Allocation in the 6 GHz in 11ax</vt:lpstr>
      <vt:lpstr>6 GHz Uncertainties</vt:lpstr>
      <vt:lpstr>Current Channel Allocation in the 6 GHz in 11ax1</vt:lpstr>
      <vt:lpstr>Previously Proposed Channel Allocation in the 6 GHz in 11ax</vt:lpstr>
      <vt:lpstr> Efficient Channel Allocation in the 6 GHz in 11ax</vt:lpstr>
      <vt:lpstr>Efficient Channel Allocation</vt:lpstr>
      <vt:lpstr>Comparison of number of channels</vt:lpstr>
      <vt:lpstr>Summary and Discussion</vt:lpstr>
      <vt:lpstr>Strawpoll -1</vt:lpstr>
      <vt:lpstr>Strawpoll -2</vt:lpstr>
      <vt:lpstr>PowerPoint Presentation</vt:lpstr>
      <vt:lpstr>CID 21378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 GHz Channelization</dc:title>
  <dc:creator>ilatif@quantenna.com</dc:creator>
  <cp:lastModifiedBy>Imran Latif</cp:lastModifiedBy>
  <cp:revision>602</cp:revision>
  <cp:lastPrinted>1998-02-10T13:28:00Z</cp:lastPrinted>
  <dcterms:created xsi:type="dcterms:W3CDTF">2007-05-21T21:00:00Z</dcterms:created>
  <dcterms:modified xsi:type="dcterms:W3CDTF">2019-07-15T10:56:16Z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KSOProductBuildVer">
    <vt:lpwstr>2052-10.8.2.6613</vt:lpwstr>
  </property>
</Properties>
</file>