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272" r:id="rId4"/>
    <p:sldId id="273" r:id="rId5"/>
    <p:sldId id="280" r:id="rId6"/>
    <p:sldId id="281" r:id="rId7"/>
    <p:sldId id="275" r:id="rId8"/>
    <p:sldId id="278" r:id="rId9"/>
    <p:sldId id="279" r:id="rId10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23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90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CA"/>
              <a:t>Page </a:t>
            </a:r>
            <a:fld id="{5ABED640-AF00-4474-88F0-00B969F96BCC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73676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Page </a:t>
            </a:r>
            <a:fld id="{90457F90-05FA-43B5-BE98-57963B7D9E4D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561183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9F8C511B-4062-4BE9-8C69-4D49828CE8AF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791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348358D5-160B-4D19-957C-E2D1CB7326B0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399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9458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7455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03900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7820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802.11-15/0287r6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0372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B0C8945-2C7D-46F8-9D9E-9F18E8A00FF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AA4EA19-1B81-4109-8335-3360630218F8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ED9B002-A3BF-42AB-9ED0-5B589A0BA3E6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4F92BD4B-6AF1-46AB-9E39-ADBC3F18279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347168F-FA94-405B-BD09-8B00E069501A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AE5BF04-57D6-4B7E-88C3-0A2128F44D8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71866CA-710D-4EC9-86C4-6811179DE46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4DB4A89-15C8-4E45-B125-5017FF6EA3A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EA3E438-5D3D-4ED6-91E9-4156EBC8260E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28D39A3B-6D8F-4B83-A618-B4063997B94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Dorothy Stanley (Aruba Networks)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CD868FF-2929-4B0B-8626-CB41982B8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July 2019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69804" y="6475413"/>
            <a:ext cx="217412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Edward Au (Huawei Technologies)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29008660-6A77-4F8A-B0A4-0FEB7B5991A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830" y="332601"/>
            <a:ext cx="3385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802.11-19/1187r1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2019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69804" y="6475413"/>
            <a:ext cx="2174121" cy="184666"/>
          </a:xfrm>
        </p:spPr>
        <p:txBody>
          <a:bodyPr/>
          <a:lstStyle/>
          <a:p>
            <a:r>
              <a:rPr lang="en-CA" dirty="0" smtClean="0"/>
              <a:t>Edward Au (Huawei Technologies)</a:t>
            </a:r>
            <a:endParaRPr lang="en-C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38485AB-6CB7-4626-9233-B1CFFA7D6238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922040"/>
            <a:ext cx="8278688" cy="1066800"/>
          </a:xfrm>
          <a:noFill/>
          <a:ln/>
        </p:spPr>
        <p:txBody>
          <a:bodyPr/>
          <a:lstStyle/>
          <a:p>
            <a:pPr lvl="0"/>
            <a:r>
              <a:rPr lang="en-US" dirty="0" smtClean="0"/>
              <a:t>P802.11ay </a:t>
            </a:r>
            <a:r>
              <a:rPr lang="en-US" dirty="0"/>
              <a:t>Report to EC on </a:t>
            </a:r>
            <a:r>
              <a:rPr lang="en-US" dirty="0" smtClean="0"/>
              <a:t>             Unconditional Approval </a:t>
            </a:r>
            <a:r>
              <a:rPr lang="en-US" dirty="0"/>
              <a:t>to go to </a:t>
            </a:r>
            <a:r>
              <a:rPr lang="en-US" dirty="0" smtClean="0"/>
              <a:t>SA </a:t>
            </a:r>
            <a:r>
              <a:rPr lang="en-US" dirty="0"/>
              <a:t>Ballot</a:t>
            </a:r>
            <a:br>
              <a:rPr lang="en-US" dirty="0"/>
            </a:b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386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2019-11-10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1403700"/>
              </p:ext>
            </p:extLst>
          </p:nvPr>
        </p:nvGraphicFramePr>
        <p:xfrm>
          <a:off x="520700" y="2833812"/>
          <a:ext cx="8155756" cy="26834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0" name="Document" r:id="rId4" imgW="8245941" imgH="2759751" progId="Word.Document.8">
                  <p:embed/>
                </p:oleObj>
              </mc:Choice>
              <mc:Fallback>
                <p:oleObj name="Document" r:id="rId4" imgW="8245941" imgH="2759751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833812"/>
                        <a:ext cx="8155756" cy="268342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9552" y="2399928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 smtClean="0"/>
              <a:t>Author: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2019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69804" y="6475413"/>
            <a:ext cx="2174121" cy="184666"/>
          </a:xfrm>
        </p:spPr>
        <p:txBody>
          <a:bodyPr/>
          <a:lstStyle/>
          <a:p>
            <a:r>
              <a:rPr lang="en-CA" dirty="0" smtClean="0"/>
              <a:t>Edward Au (Huawei Technologies)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90EAF1B9-E8B2-45F5-A0BA-741F10AEC3FD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Introduction</a:t>
            </a:r>
            <a:endParaRPr lang="en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just"/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(EC) in support of a request for unconditional approval to send IEEE P802.11ay Draft 5.0 to Standards Association (SA) Ballot</a:t>
            </a:r>
          </a:p>
          <a:p>
            <a:pPr lvl="1" algn="just"/>
            <a:r>
              <a:rPr lang="en-GB" dirty="0" smtClean="0">
                <a:ea typeface="ＭＳ Ｐゴシック" pitchFamily="34" charset="-128"/>
              </a:rPr>
              <a:t>Note:  The SA ballot will be started only after the opening of the </a:t>
            </a:r>
            <a:r>
              <a:rPr lang="en-GB" dirty="0" err="1" smtClean="0">
                <a:ea typeface="ＭＳ Ｐゴシック" pitchFamily="34" charset="-128"/>
              </a:rPr>
              <a:t>TGmd</a:t>
            </a:r>
            <a:r>
              <a:rPr lang="en-GB" dirty="0" smtClean="0">
                <a:ea typeface="ＭＳ Ｐゴシック" pitchFamily="34" charset="-128"/>
              </a:rPr>
              <a:t> and </a:t>
            </a:r>
            <a:r>
              <a:rPr lang="en-GB" dirty="0" err="1" smtClean="0">
                <a:ea typeface="ＭＳ Ｐゴシック" pitchFamily="34" charset="-128"/>
              </a:rPr>
              <a:t>TGax</a:t>
            </a:r>
            <a:r>
              <a:rPr lang="en-GB" dirty="0" smtClean="0">
                <a:ea typeface="ＭＳ Ｐゴシック" pitchFamily="34" charset="-128"/>
              </a:rPr>
              <a:t> SA ballots</a:t>
            </a:r>
          </a:p>
          <a:p>
            <a:pPr algn="just"/>
            <a:r>
              <a:rPr lang="en-GB" dirty="0" smtClean="0">
                <a:ea typeface="ＭＳ Ｐゴシック" pitchFamily="34" charset="-128"/>
              </a:rPr>
              <a:t>This document was approved during the plenary session of the IEEE 802.11 working group on November 15, 2019.</a:t>
            </a:r>
          </a:p>
          <a:p>
            <a:pPr lvl="1"/>
            <a:r>
              <a:rPr lang="en-GB" dirty="0" smtClean="0">
                <a:ea typeface="ＭＳ Ｐゴシック" pitchFamily="34" charset="-128"/>
              </a:rPr>
              <a:t>Results:  TBD yes, TBD no , TBD abstain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IEEE 802.11 WG Letter Ballot Results – P802.11ay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2019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69804" y="6475413"/>
            <a:ext cx="2174121" cy="184666"/>
          </a:xfrm>
        </p:spPr>
        <p:txBody>
          <a:bodyPr/>
          <a:lstStyle/>
          <a:p>
            <a:r>
              <a:rPr lang="en-CA" dirty="0" smtClean="0"/>
              <a:t>Edward Au (Huawei Technologies)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3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695230"/>
              </p:ext>
            </p:extLst>
          </p:nvPr>
        </p:nvGraphicFramePr>
        <p:xfrm>
          <a:off x="304800" y="1905001"/>
          <a:ext cx="8534400" cy="316767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533400"/>
                <a:gridCol w="781472"/>
                <a:gridCol w="2495128"/>
                <a:gridCol w="1219200"/>
                <a:gridCol w="533400"/>
                <a:gridCol w="533400"/>
                <a:gridCol w="381000"/>
                <a:gridCol w="381000"/>
                <a:gridCol w="381000"/>
                <a:gridCol w="533400"/>
                <a:gridCol w="381000"/>
                <a:gridCol w="3810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 31</a:t>
                      </a:r>
                    </a:p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P802.11ay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322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Feb 28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P802.11ay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322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94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Jul 8</a:t>
                      </a:r>
                    </a:p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P802.11ay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322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8</a:t>
                      </a:r>
                    </a:p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P802.11ay Draft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5.0</a:t>
                      </a: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99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IEEE 802.11 WG Letter Ballot Comments – P802.11ay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2019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69804" y="6475413"/>
            <a:ext cx="2174121" cy="184666"/>
          </a:xfrm>
        </p:spPr>
        <p:txBody>
          <a:bodyPr/>
          <a:lstStyle/>
          <a:p>
            <a:r>
              <a:rPr lang="en-CA" dirty="0" smtClean="0"/>
              <a:t>Edward Au (Huawei Technologies)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4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65703"/>
              </p:ext>
            </p:extLst>
          </p:nvPr>
        </p:nvGraphicFramePr>
        <p:xfrm>
          <a:off x="762000" y="1905001"/>
          <a:ext cx="7698433" cy="371296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16501"/>
                <a:gridCol w="1360835"/>
                <a:gridCol w="3654811"/>
                <a:gridCol w="1866286"/>
              </a:tblGrid>
              <a:tr h="99087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voters)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Aug 31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P802.11ay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742 </a:t>
                      </a:r>
                    </a:p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(431 T, 282 E, 29 G)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Feb 28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P802.11ay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478 </a:t>
                      </a:r>
                    </a:p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(338 T, 133 E, 7 G)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Jul 8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P802.11ay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64 </a:t>
                      </a:r>
                    </a:p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(21 T, 43 E, 0 G)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8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P802.11ay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(2 T, 5 E, 0 G)</a:t>
                      </a:r>
                    </a:p>
                  </a:txBody>
                  <a:tcPr/>
                </a:tc>
              </a:tr>
              <a:tr h="54441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1291</a:t>
                      </a:r>
                    </a:p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(792 T</a:t>
                      </a:r>
                      <a:r>
                        <a:rPr kumimoji="0" lang="en-US" sz="14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, 463 </a:t>
                      </a: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36 G)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IEEE-SA Mandatory </a:t>
            </a:r>
            <a:r>
              <a:rPr lang="en-GB" dirty="0">
                <a:ea typeface="ＭＳ Ｐゴシック" pitchFamily="34" charset="-128"/>
              </a:rPr>
              <a:t>Editorial Coordination</a:t>
            </a:r>
            <a:br>
              <a:rPr lang="en-GB" dirty="0">
                <a:ea typeface="ＭＳ Ｐゴシック" pitchFamily="34" charset="-128"/>
              </a:rPr>
            </a:br>
            <a:r>
              <a:rPr lang="en-GB" sz="1800" dirty="0" smtClean="0">
                <a:ea typeface="ＭＳ Ｐゴシック" pitchFamily="34" charset="-128"/>
              </a:rPr>
              <a:t>(https</a:t>
            </a:r>
            <a:r>
              <a:rPr lang="en-GB" sz="1800" dirty="0">
                <a:ea typeface="ＭＳ Ｐゴシック" pitchFamily="34" charset="-128"/>
              </a:rPr>
              <a:t>://</a:t>
            </a:r>
            <a:r>
              <a:rPr lang="en-GB" sz="1800" dirty="0" smtClean="0">
                <a:ea typeface="ＭＳ Ｐゴシック" pitchFamily="34" charset="-128"/>
              </a:rPr>
              <a:t>mentor.ieee.org/802.11/dcn/19/11-19-0681-06-0000-tgay-mdr-report.docx)</a:t>
            </a:r>
            <a:endParaRPr lang="en-CA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2019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69804" y="6475413"/>
            <a:ext cx="2174121" cy="184666"/>
          </a:xfrm>
        </p:spPr>
        <p:txBody>
          <a:bodyPr/>
          <a:lstStyle/>
          <a:p>
            <a:r>
              <a:rPr lang="en-CA" dirty="0" smtClean="0"/>
              <a:t>Edward Au (Huawei Technologies)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23624" t="19256" r="18888" b="9485"/>
          <a:stretch/>
        </p:blipFill>
        <p:spPr>
          <a:xfrm>
            <a:off x="1454655" y="1687543"/>
            <a:ext cx="6624736" cy="4619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34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commenters</a:t>
            </a:r>
            <a:br>
              <a:rPr lang="en-GB" dirty="0" smtClean="0">
                <a:ea typeface="ＭＳ Ｐゴシック" pitchFamily="34" charset="-128"/>
              </a:rPr>
            </a:br>
            <a:r>
              <a:rPr lang="en-GB" sz="1800" dirty="0" smtClean="0">
                <a:ea typeface="ＭＳ Ｐゴシック" pitchFamily="34" charset="-128"/>
              </a:rPr>
              <a:t>(No must-be-satisfied comments received in LB246)</a:t>
            </a:r>
            <a:endParaRPr lang="en-CA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2019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69804" y="6475413"/>
            <a:ext cx="2174121" cy="184666"/>
          </a:xfrm>
        </p:spPr>
        <p:txBody>
          <a:bodyPr/>
          <a:lstStyle/>
          <a:p>
            <a:r>
              <a:rPr lang="en-CA" dirty="0" smtClean="0"/>
              <a:t>Edward Au (Huawei Technologies)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755576" y="1826094"/>
          <a:ext cx="7632848" cy="177630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974273"/>
                <a:gridCol w="978055"/>
                <a:gridCol w="1008112"/>
                <a:gridCol w="936104"/>
                <a:gridCol w="936104"/>
                <a:gridCol w="1800200"/>
              </a:tblGrid>
              <a:tr h="44664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LB234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LB239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LB242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LB246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James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Yee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Yongho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Seok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+mj-lt"/>
                        </a:rPr>
                        <a:t>Yunsong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 Yang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5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8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SUB-TOTAL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2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3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5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200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</a:t>
            </a:r>
            <a:r>
              <a:rPr lang="en-GB" smtClean="0">
                <a:ea typeface="ＭＳ Ｐゴシック" pitchFamily="34" charset="-128"/>
              </a:rPr>
              <a:t>by topics</a:t>
            </a:r>
            <a:r>
              <a:rPr lang="en-GB" dirty="0" smtClean="0">
                <a:ea typeface="ＭＳ Ｐゴシック" pitchFamily="34" charset="-128"/>
              </a:rPr>
              <a:t/>
            </a:r>
            <a:br>
              <a:rPr lang="en-GB" dirty="0" smtClean="0">
                <a:ea typeface="ＭＳ Ｐゴシック" pitchFamily="34" charset="-128"/>
              </a:rPr>
            </a:br>
            <a:r>
              <a:rPr lang="en-GB" sz="1800" dirty="0" smtClean="0">
                <a:ea typeface="ＭＳ Ｐゴシック" pitchFamily="34" charset="-128"/>
              </a:rPr>
              <a:t>(No must-be-satisfied comments received in LB246)</a:t>
            </a:r>
            <a:endParaRPr lang="en-CA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2019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69804" y="6475413"/>
            <a:ext cx="2174121" cy="184666"/>
          </a:xfrm>
        </p:spPr>
        <p:txBody>
          <a:bodyPr/>
          <a:lstStyle/>
          <a:p>
            <a:r>
              <a:rPr lang="en-CA" dirty="0" smtClean="0"/>
              <a:t>Edward Au (Huawei Technologies)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057620"/>
              </p:ext>
            </p:extLst>
          </p:nvPr>
        </p:nvGraphicFramePr>
        <p:xfrm>
          <a:off x="685800" y="1981200"/>
          <a:ext cx="7702624" cy="236310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518048"/>
                <a:gridCol w="1008112"/>
                <a:gridCol w="2016224"/>
                <a:gridCol w="1224136"/>
                <a:gridCol w="936104"/>
              </a:tblGrid>
              <a:tr h="44664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Topic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PHY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MAC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(frame formats)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MAC (others)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TDD channel access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2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2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Security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4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5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Beamforming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2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QMF policies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en-US" sz="1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SUB-TOTAL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5830416" cy="4114800"/>
          </a:xfrm>
        </p:spPr>
        <p:txBody>
          <a:bodyPr/>
          <a:lstStyle/>
          <a:p>
            <a:pPr algn="just"/>
            <a:r>
              <a:rPr lang="en-GB" sz="1800" dirty="0" smtClean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/>
            <a:r>
              <a:rPr lang="en-GB" sz="1600" dirty="0" smtClean="0">
                <a:ea typeface="ＭＳ Ｐゴシック" pitchFamily="34" charset="-128"/>
              </a:rPr>
              <a:t>Double click on the icon to the right to open this. </a:t>
            </a:r>
            <a:endParaRPr lang="en-GB" sz="1800" dirty="0" smtClean="0">
              <a:ea typeface="ＭＳ Ｐゴシック" pitchFamily="34" charset="-128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2019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369804" y="6475413"/>
            <a:ext cx="2174121" cy="184666"/>
          </a:xfrm>
        </p:spPr>
        <p:txBody>
          <a:bodyPr/>
          <a:lstStyle/>
          <a:p>
            <a:r>
              <a:rPr lang="en-CA" dirty="0" smtClean="0"/>
              <a:t>Edward Au (Huawei Technologies)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2808675"/>
              </p:ext>
            </p:extLst>
          </p:nvPr>
        </p:nvGraphicFramePr>
        <p:xfrm>
          <a:off x="6795812" y="2156919"/>
          <a:ext cx="1662388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8" name="Worksheet" showAsIcon="1" r:id="rId4" imgW="914400" imgH="792360" progId="Excel.Sheet.12">
                  <p:embed/>
                </p:oleObj>
              </mc:Choice>
              <mc:Fallback>
                <p:oleObj name="Worksheet" showAsIcon="1" r:id="rId4" imgW="914400" imgH="7923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795812" y="2156919"/>
                        <a:ext cx="1662388" cy="1440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TGay</a:t>
            </a:r>
            <a:r>
              <a:rPr lang="en-CA" dirty="0" smtClean="0"/>
              <a:t> Timeline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 smtClean="0"/>
              <a:t>November 2019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69804" y="6475413"/>
            <a:ext cx="2174121" cy="184666"/>
          </a:xfrm>
        </p:spPr>
        <p:txBody>
          <a:bodyPr/>
          <a:lstStyle/>
          <a:p>
            <a:r>
              <a:rPr lang="en-CA" dirty="0" smtClean="0"/>
              <a:t>Edward Au (Huawei Technologies)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4F92BD4B-6AF1-46AB-9E39-ADBC3F182791}" type="slidenum">
              <a:rPr lang="en-CA" smtClean="0"/>
              <a:pPr/>
              <a:t>9</a:t>
            </a:fld>
            <a:endParaRPr lang="en-CA"/>
          </a:p>
        </p:txBody>
      </p:sp>
      <p:graphicFrame>
        <p:nvGraphicFramePr>
          <p:cNvPr id="7" name="Group 1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9724904"/>
              </p:ext>
            </p:extLst>
          </p:nvPr>
        </p:nvGraphicFramePr>
        <p:xfrm>
          <a:off x="395536" y="1905000"/>
          <a:ext cx="8350696" cy="3322320"/>
        </p:xfrm>
        <a:graphic>
          <a:graphicData uri="http://schemas.openxmlformats.org/drawingml/2006/table">
            <a:tbl>
              <a:tblPr/>
              <a:tblGrid>
                <a:gridCol w="4534272"/>
                <a:gridCol w="1903343"/>
                <a:gridCol w="1913081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Close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First SA ballot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2020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 31, 2020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Second SA ballot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2019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15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2019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Third SA ballot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27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2020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Aug 10, 2020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Fourth SA ballot (unchanged draft)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Aug 31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2020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 14, 2020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EC to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submittal deadline: October 13, 2020)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October 6, 2020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RevCom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to Standards Board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December 2020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19443</TotalTime>
  <Words>747</Words>
  <Application>Microsoft Office PowerPoint</Application>
  <PresentationFormat>On-screen Show (4:3)</PresentationFormat>
  <Paragraphs>252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MS PGothic</vt:lpstr>
      <vt:lpstr>Arial</vt:lpstr>
      <vt:lpstr>Calibri</vt:lpstr>
      <vt:lpstr>Times New Roman</vt:lpstr>
      <vt:lpstr>802-11-Submission</vt:lpstr>
      <vt:lpstr>Document</vt:lpstr>
      <vt:lpstr>Microsoft Excel Worksheet</vt:lpstr>
      <vt:lpstr>P802.11ay Report to EC on              Unconditional Approval to go to SA Ballot </vt:lpstr>
      <vt:lpstr>Introduction</vt:lpstr>
      <vt:lpstr>IEEE 802.11 WG Letter Ballot Results – P802.11ay</vt:lpstr>
      <vt:lpstr>IEEE 802.11 WG Letter Ballot Comments – P802.11ay</vt:lpstr>
      <vt:lpstr>IEEE-SA Mandatory Editorial Coordination (https://mentor.ieee.org/802.11/dcn/19/11-19-0681-06-0000-tgay-mdr-report.docx)</vt:lpstr>
      <vt:lpstr>Unsatisfied comments by commenters (No must-be-satisfied comments received in LB246)</vt:lpstr>
      <vt:lpstr>Unsatisfied comments by topics (No must-be-satisfied comments received in LB246)</vt:lpstr>
      <vt:lpstr>Unsatisfied comments</vt:lpstr>
      <vt:lpstr>TGay Timeline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P802.11ay Report to EC on Conditional Approval to go to SA Ballot</dc:title>
  <dc:creator>dstanley@arubanetworks.com;edward.ks.au@gmail.com</dc:creator>
  <cp:lastModifiedBy>Edward Au</cp:lastModifiedBy>
  <cp:revision>284</cp:revision>
  <cp:lastPrinted>1998-02-10T13:28:06Z</cp:lastPrinted>
  <dcterms:created xsi:type="dcterms:W3CDTF">2013-03-03T00:01:21Z</dcterms:created>
  <dcterms:modified xsi:type="dcterms:W3CDTF">2019-11-12T21:15:48Z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(2)4ELYC3vU5vFVG6v4c54OQgJjQ9vKRDWkqTmdVBT4ZqOYmPDGfmvJ2xJhoryczrfbz23MWmpP_x000d_
gav4FziIzXWcTsH+i651PaSY7ni9cNw9SmEnHCQ4A20WRn/qy3KdjLwyci/Ip42NjkGipGpi_x000d_
hiCkbcNeo52QpTbJgV4cNz4ZfR9nvNQVnw6lA0P007y0wIcKTAlsAjtedMYymdmMcv09TEdq_x000d_
rXHPaQmqlDvz3G1zZn</vt:lpwstr>
  </property>
  <property fmtid="{D5CDD505-2E9C-101B-9397-08002B2CF9AE}" pid="3" name="_ms_pID_7253431">
    <vt:lpwstr>Ih1qztCEIAExJBjLlCzb7Hkwh1kCCJ92yEQ6nA1NiiABzbG4Mkq9Mf_x000d_
2EPmBMXJ5UTJ7UD8xSKIItSEr8VCCpeYijIeqBfWZjYqg2rzNc+d6rLZNgJBdhGQz4nAJgSu_x000d_
QSw=</vt:lpwstr>
  </property>
</Properties>
</file>