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18"/>
  </p:notesMasterIdLst>
  <p:handoutMasterIdLst>
    <p:handoutMasterId r:id="rId19"/>
  </p:handoutMasterIdLst>
  <p:sldIdLst>
    <p:sldId id="256" r:id="rId2"/>
    <p:sldId id="474" r:id="rId3"/>
    <p:sldId id="473" r:id="rId4"/>
    <p:sldId id="475" r:id="rId5"/>
    <p:sldId id="484" r:id="rId6"/>
    <p:sldId id="490" r:id="rId7"/>
    <p:sldId id="491" r:id="rId8"/>
    <p:sldId id="492" r:id="rId9"/>
    <p:sldId id="493" r:id="rId10"/>
    <p:sldId id="494" r:id="rId11"/>
    <p:sldId id="495" r:id="rId12"/>
    <p:sldId id="498" r:id="rId13"/>
    <p:sldId id="500" r:id="rId14"/>
    <p:sldId id="501" r:id="rId15"/>
    <p:sldId id="502" r:id="rId16"/>
    <p:sldId id="499" r:id="rId17"/>
  </p:sldIdLst>
  <p:sldSz cx="12192000" cy="6858000"/>
  <p:notesSz cx="6669088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FB1038FA-FDCF-4B2C-8B7F-B70968F0BDED}">
          <p14:sldIdLst>
            <p14:sldId id="256"/>
            <p14:sldId id="474"/>
            <p14:sldId id="473"/>
            <p14:sldId id="475"/>
            <p14:sldId id="484"/>
            <p14:sldId id="490"/>
            <p14:sldId id="491"/>
            <p14:sldId id="492"/>
            <p14:sldId id="493"/>
            <p14:sldId id="494"/>
            <p14:sldId id="495"/>
            <p14:sldId id="498"/>
            <p14:sldId id="500"/>
            <p14:sldId id="501"/>
            <p14:sldId id="502"/>
            <p14:sldId id="499"/>
          </p14:sldIdLst>
        </p14:section>
        <p14:section name="제목 없는 구역" id="{538FB1C1-3DCC-4681-B7B8-3571CAAA72F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9D9D9"/>
    <a:srgbClr val="FF6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93" autoAdjust="0"/>
    <p:restoredTop sz="94660"/>
  </p:normalViewPr>
  <p:slideViewPr>
    <p:cSldViewPr snapToGrid="0">
      <p:cViewPr varScale="1">
        <p:scale>
          <a:sx n="89" d="100"/>
          <a:sy n="89" d="100"/>
        </p:scale>
        <p:origin x="91" y="17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272"/>
    </p:cViewPr>
  </p:sorterViewPr>
  <p:notesViewPr>
    <p:cSldViewPr snapToGrid="0" showGuides="1">
      <p:cViewPr varScale="1">
        <p:scale>
          <a:sx n="67" d="100"/>
          <a:sy n="67" d="100"/>
        </p:scale>
        <p:origin x="-3086" y="-110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D895A-DFE4-41C8-81C2-DBF2253FCA15}" type="datetimeFigureOut">
              <a:rPr lang="ko-KR" altLang="en-US" smtClean="0"/>
              <a:t>2019-07-12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9516-B823-4B51-9F47-31057A6BC8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16512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3B32B6-A0C8-47D8-9F61-4987C3ABCAC0}" type="datetimeFigureOut">
              <a:rPr lang="ko-KR" altLang="en-US" smtClean="0"/>
              <a:t>2019-07-12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2EA33-1659-44D8-8D01-C44ED05AE6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10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2EA33-1659-44D8-8D01-C44ED05AE6F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9434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62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0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바닥글 개체 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6697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7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C39752-3820-48C1-BDB2-5DADC285E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E696E56-2BB9-4126-B1EF-6C0E79254C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7ACFB22-C0BA-43BE-992A-05EFCD7EA63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CCCEC250-9880-48A6-82CA-0BB70FDC26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678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7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02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42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07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4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Hyun Seo OH (ETRI)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705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Hyun Seo OH (ETRI)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4" y="6499246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802.11-19/1160r1</a:t>
            </a:r>
          </a:p>
        </p:txBody>
      </p:sp>
    </p:spTree>
    <p:extLst>
      <p:ext uri="{BB962C8B-B14F-4D97-AF65-F5344CB8AC3E}">
        <p14:creationId xmlns:p14="http://schemas.microsoft.com/office/powerpoint/2010/main" val="281024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6" r:id="rId1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archive/23_series/23.501/23501-100.zip" TargetMode="External"/><Relationship Id="rId2" Type="http://schemas.openxmlformats.org/officeDocument/2006/relationships/hyperlink" Target="http://www.3gpp.org/ftp/Specs/archive/23_series/23.799/23799-e00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3gpp.org/ftp/Specs/archive/23_series/23.502/23502-040.zip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Specs/archive/33_series/33.501/33501-020.zi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pl-PL" dirty="0">
                <a:cs typeface="Times New Roman" panose="02020603050405020304" pitchFamily="18" charset="0"/>
              </a:rPr>
              <a:t>Proposal on Interworking between IEEE 802.11 WLAN and 3GPP 5G Core Network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779119"/>
            <a:ext cx="10361084" cy="380999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Hyun Seo OH (ETRI)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July 2019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0421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951825"/>
              </p:ext>
            </p:extLst>
          </p:nvPr>
        </p:nvGraphicFramePr>
        <p:xfrm>
          <a:off x="430213" y="2393950"/>
          <a:ext cx="11161712" cy="431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8" name="Document" r:id="rId4" imgW="8248187" imgH="3188779" progId="Word.Document.8">
                  <p:embed/>
                </p:oleObj>
              </mc:Choice>
              <mc:Fallback>
                <p:oleObj name="Document" r:id="rId4" imgW="8248187" imgH="3188779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2393950"/>
                        <a:ext cx="11161712" cy="4311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WLAN Access Reference Points for Data Plane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665068" cy="14477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Y1 interface is PHY/MAC of WLAN, which is the scope of WLAN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Y2 interface is wired communication protocol between WLAN access network and N3IWF for the transmission of </a:t>
            </a:r>
            <a:r>
              <a:rPr lang="en-GB" altLang="ko-KR" b="0" dirty="0" err="1"/>
              <a:t>NWu</a:t>
            </a:r>
            <a:r>
              <a:rPr lang="en-GB" altLang="ko-KR" b="0" dirty="0"/>
              <a:t> traffic, which is the scope of WLAN </a:t>
            </a:r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8" name="직사각형 7"/>
          <p:cNvSpPr/>
          <p:nvPr/>
        </p:nvSpPr>
        <p:spPr>
          <a:xfrm>
            <a:off x="5134707" y="4651104"/>
            <a:ext cx="800100" cy="905607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0" name="개체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853611"/>
              </p:ext>
            </p:extLst>
          </p:nvPr>
        </p:nvGraphicFramePr>
        <p:xfrm>
          <a:off x="1398588" y="3401875"/>
          <a:ext cx="8008937" cy="283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7" r:id="rId3" imgW="4958674" imgH="1753319" progId="Visio.Drawing.11">
                  <p:embed/>
                </p:oleObj>
              </mc:Choice>
              <mc:Fallback>
                <p:oleObj r:id="rId3" imgW="4958674" imgH="175331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588" y="3401875"/>
                        <a:ext cx="8008937" cy="283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직선 화살표 연결선 10"/>
          <p:cNvCxnSpPr/>
          <p:nvPr/>
        </p:nvCxnSpPr>
        <p:spPr>
          <a:xfrm>
            <a:off x="5864469" y="5556711"/>
            <a:ext cx="231531" cy="37807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80234" y="5961161"/>
            <a:ext cx="1844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Y2 Interface</a:t>
            </a:r>
            <a:endParaRPr lang="ko-KR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412024" y="5103907"/>
            <a:ext cx="800100" cy="408843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/>
          <p:cNvCxnSpPr/>
          <p:nvPr/>
        </p:nvCxnSpPr>
        <p:spPr>
          <a:xfrm>
            <a:off x="2949819" y="5512750"/>
            <a:ext cx="262305" cy="42203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12074" y="5942871"/>
            <a:ext cx="18449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Y1 Interface</a:t>
            </a:r>
            <a:endParaRPr lang="ko-KR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367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WLAN Access Reference Points for Control Plane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1016761" cy="1658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 err="1"/>
              <a:t>NWu</a:t>
            </a:r>
            <a:r>
              <a:rPr lang="en-GB" altLang="ko-KR" b="0" dirty="0"/>
              <a:t>  establishes secure tunnel(s) between the UE and N3IWF so that NAS signalling or session control messages are carried over IPsec Security Association(SA</a:t>
            </a:r>
            <a:r>
              <a:rPr lang="en-GB" altLang="ko-KR" sz="2000" b="0" dirty="0"/>
              <a:t>)   </a:t>
            </a:r>
            <a:r>
              <a:rPr lang="en-GB" altLang="ko-KR" sz="2000" dirty="0"/>
              <a:t> </a:t>
            </a:r>
            <a:endParaRPr lang="en-GB" altLang="ko-KR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The upper layer of IEEE 802.11 PHY/MAC shall support </a:t>
            </a:r>
            <a:r>
              <a:rPr lang="en-US" altLang="ko-KR" b="0" dirty="0" err="1">
                <a:solidFill>
                  <a:schemeClr val="tx1"/>
                </a:solidFill>
              </a:rPr>
              <a:t>NWu</a:t>
            </a:r>
            <a:r>
              <a:rPr lang="en-US" altLang="ko-KR" b="0" dirty="0">
                <a:solidFill>
                  <a:schemeClr val="tx1"/>
                </a:solidFill>
              </a:rPr>
              <a:t> interface</a:t>
            </a:r>
            <a:endParaRPr lang="ko-KR" altLang="en-US" b="0" dirty="0">
              <a:solidFill>
                <a:srgbClr val="FF0000"/>
              </a:solidFill>
            </a:endParaRPr>
          </a:p>
          <a:p>
            <a:endParaRPr lang="en-GB" altLang="ko-KR" b="0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6" name="직사각형 15"/>
          <p:cNvSpPr/>
          <p:nvPr/>
        </p:nvSpPr>
        <p:spPr>
          <a:xfrm>
            <a:off x="4756651" y="4316982"/>
            <a:ext cx="727221" cy="629531"/>
          </a:xfrm>
          <a:prstGeom prst="rect">
            <a:avLst/>
          </a:prstGeom>
          <a:solidFill>
            <a:srgbClr val="FFFF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7" name="개체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847384"/>
              </p:ext>
            </p:extLst>
          </p:nvPr>
        </p:nvGraphicFramePr>
        <p:xfrm>
          <a:off x="1368668" y="3773173"/>
          <a:ext cx="7279420" cy="2574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1" r:id="rId3" imgW="4958674" imgH="1753319" progId="Visio.Drawing.11">
                  <p:embed/>
                </p:oleObj>
              </mc:Choice>
              <mc:Fallback>
                <p:oleObj r:id="rId3" imgW="4958674" imgH="175331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8668" y="3773173"/>
                        <a:ext cx="7279420" cy="25741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직선 화살표 연결선 17"/>
          <p:cNvCxnSpPr/>
          <p:nvPr/>
        </p:nvCxnSpPr>
        <p:spPr>
          <a:xfrm>
            <a:off x="5387772" y="4946513"/>
            <a:ext cx="192200" cy="102869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87772" y="6054890"/>
            <a:ext cx="2463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Arial" panose="020B0604020202020204" pitchFamily="34" charset="0"/>
                <a:cs typeface="Arial" panose="020B0604020202020204" pitchFamily="34" charset="0"/>
              </a:rPr>
              <a:t>Control signaling</a:t>
            </a:r>
            <a:endParaRPr lang="ko-KR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162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Interworking </a:t>
            </a:r>
            <a:r>
              <a:rPr lang="en-US" altLang="ko-KR" dirty="0"/>
              <a:t>Subjects </a:t>
            </a:r>
            <a:r>
              <a:rPr lang="en-GB" altLang="ko-KR" dirty="0"/>
              <a:t>between WLAN and 5G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65068" cy="38217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Provide reference architecture on interworking between WLAN and 5G core network</a:t>
            </a:r>
          </a:p>
          <a:p>
            <a:endParaRPr lang="en-GB" altLang="ko-KR" sz="20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ko-KR" b="0" dirty="0"/>
              <a:t>Define data plane between WLAN access network and N3IWF : Y2</a:t>
            </a:r>
          </a:p>
          <a:p>
            <a:pPr marL="457200" lvl="1" indent="0"/>
            <a:r>
              <a:rPr lang="en-GB" altLang="ko-KR" dirty="0">
                <a:solidFill>
                  <a:schemeClr val="tx1"/>
                </a:solidFill>
              </a:rPr>
              <a:t>- Setup secure IP channel(IPsec) for IP data tunnelling</a:t>
            </a:r>
          </a:p>
          <a:p>
            <a:pPr marL="457200" lvl="1" indent="0"/>
            <a:r>
              <a:rPr lang="en-GB" altLang="ko-KR" dirty="0">
                <a:solidFill>
                  <a:schemeClr val="tx1"/>
                </a:solidFill>
              </a:rPr>
              <a:t>- Provide  Access Traffic Steering, Switching and Splitting(ATSSS)  </a:t>
            </a:r>
          </a:p>
          <a:p>
            <a:pPr marL="0" indent="0">
              <a:buNone/>
            </a:pPr>
            <a:r>
              <a:rPr lang="en-GB" altLang="ko-KR" sz="1600" b="0" dirty="0"/>
              <a:t>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Define control plane between UE and N3IWF: </a:t>
            </a:r>
            <a:r>
              <a:rPr lang="en-GB" altLang="ko-KR" b="0" dirty="0" err="1"/>
              <a:t>NWu</a:t>
            </a:r>
            <a:endParaRPr lang="en-GB" altLang="ko-KR" sz="2000" b="0" dirty="0"/>
          </a:p>
          <a:p>
            <a:pPr marL="447675" lvl="2" indent="0">
              <a:spcBef>
                <a:spcPts val="600"/>
              </a:spcBef>
              <a:buClr>
                <a:schemeClr val="tx1"/>
              </a:buClr>
            </a:pPr>
            <a:r>
              <a:rPr lang="en-GB" altLang="ko-KR" sz="2000" dirty="0">
                <a:solidFill>
                  <a:schemeClr val="tx1"/>
                </a:solidFill>
              </a:rPr>
              <a:t>- Setup registration procedure by EAP-5G signalling</a:t>
            </a:r>
          </a:p>
          <a:p>
            <a:pPr marL="447675" lvl="2" indent="0">
              <a:spcBef>
                <a:spcPts val="600"/>
              </a:spcBef>
              <a:buClr>
                <a:schemeClr val="tx1"/>
              </a:buClr>
            </a:pPr>
            <a:r>
              <a:rPr lang="en-GB" altLang="ko-KR" sz="2000" dirty="0">
                <a:solidFill>
                  <a:schemeClr val="tx1"/>
                </a:solidFill>
              </a:rPr>
              <a:t>- Provide </a:t>
            </a:r>
            <a:r>
              <a:rPr lang="en-GB" altLang="ko-KR" sz="2000" dirty="0" err="1">
                <a:solidFill>
                  <a:schemeClr val="tx1"/>
                </a:solidFill>
              </a:rPr>
              <a:t>QoS</a:t>
            </a:r>
            <a:r>
              <a:rPr lang="en-GB" altLang="ko-KR" sz="2000" dirty="0">
                <a:solidFill>
                  <a:schemeClr val="tx1"/>
                </a:solidFill>
              </a:rPr>
              <a:t> </a:t>
            </a:r>
            <a:r>
              <a:rPr lang="en-US" altLang="ko-KR" sz="2000" dirty="0">
                <a:solidFill>
                  <a:schemeClr val="tx1"/>
                </a:solidFill>
              </a:rPr>
              <a:t>mapping and </a:t>
            </a:r>
            <a:r>
              <a:rPr lang="en-GB" altLang="ko-KR" sz="2000" dirty="0">
                <a:solidFill>
                  <a:schemeClr val="tx1"/>
                </a:solidFill>
              </a:rPr>
              <a:t>management in relay part in N3IWF</a:t>
            </a:r>
          </a:p>
          <a:p>
            <a:pPr marL="447675" lvl="2" indent="0">
              <a:spcBef>
                <a:spcPts val="600"/>
              </a:spcBef>
              <a:buClr>
                <a:schemeClr val="tx1"/>
              </a:buClr>
            </a:pPr>
            <a:r>
              <a:rPr lang="en-GB" altLang="ko-KR" sz="2000" dirty="0">
                <a:solidFill>
                  <a:schemeClr val="tx1"/>
                </a:solidFill>
              </a:rPr>
              <a:t>- Mobility function needs extra modification on WLAN access network </a:t>
            </a:r>
          </a:p>
          <a:p>
            <a:endParaRPr lang="en-GB" altLang="ko-KR" sz="2000" b="0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endParaRPr lang="ko-KR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294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Proposal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65068" cy="38217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Develop technical report on WLAN interworking with 5G core network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ko-KR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Proposed table of contents for technical report </a:t>
            </a:r>
          </a:p>
          <a:p>
            <a:pPr marL="800100" lvl="1" indent="-342900">
              <a:buFontTx/>
              <a:buChar char="-"/>
            </a:pPr>
            <a:r>
              <a:rPr lang="en-GB" altLang="ko-KR" b="0" dirty="0"/>
              <a:t>Overview</a:t>
            </a:r>
          </a:p>
          <a:p>
            <a:pPr marL="800100" lvl="1" indent="-342900">
              <a:buFontTx/>
              <a:buChar char="-"/>
            </a:pPr>
            <a:r>
              <a:rPr lang="en-GB" altLang="ko-KR" b="0" dirty="0"/>
              <a:t>WLAN interworking reference model </a:t>
            </a:r>
          </a:p>
          <a:p>
            <a:pPr marL="800100" lvl="1" indent="-342900">
              <a:buFontTx/>
              <a:buChar char="-"/>
            </a:pPr>
            <a:r>
              <a:rPr lang="en-GB" altLang="ko-KR" dirty="0">
                <a:solidFill>
                  <a:schemeClr val="tx1"/>
                </a:solidFill>
              </a:rPr>
              <a:t>Setup registration procedure by EAP-5G signalling</a:t>
            </a:r>
          </a:p>
          <a:p>
            <a:pPr marL="800100" lvl="1" indent="-342900">
              <a:buFontTx/>
              <a:buChar char="-"/>
            </a:pPr>
            <a:r>
              <a:rPr lang="en-GB" altLang="ko-KR" dirty="0">
                <a:solidFill>
                  <a:schemeClr val="tx1"/>
                </a:solidFill>
              </a:rPr>
              <a:t>Setup secure IP channel(IPsec) for IP data tunnelling</a:t>
            </a:r>
          </a:p>
          <a:p>
            <a:pPr marL="800100" lvl="1" indent="-342900">
              <a:buFontTx/>
              <a:buChar char="-"/>
            </a:pPr>
            <a:r>
              <a:rPr lang="en-GB" altLang="ko-KR" dirty="0">
                <a:solidFill>
                  <a:schemeClr val="tx1"/>
                </a:solidFill>
              </a:rPr>
              <a:t>ATSSS support </a:t>
            </a:r>
          </a:p>
          <a:p>
            <a:pPr marL="447675" lvl="2" indent="0">
              <a:spcBef>
                <a:spcPts val="600"/>
              </a:spcBef>
              <a:buClr>
                <a:schemeClr val="tx1"/>
              </a:buClr>
            </a:pPr>
            <a:r>
              <a:rPr lang="en-GB" altLang="ko-KR" sz="2000" dirty="0">
                <a:solidFill>
                  <a:schemeClr val="tx1"/>
                </a:solidFill>
              </a:rPr>
              <a:t>-    </a:t>
            </a:r>
            <a:r>
              <a:rPr lang="en-GB" altLang="ko-KR" sz="2000" dirty="0" err="1">
                <a:solidFill>
                  <a:schemeClr val="tx1"/>
                </a:solidFill>
              </a:rPr>
              <a:t>QoS</a:t>
            </a:r>
            <a:r>
              <a:rPr lang="en-GB" altLang="ko-KR" sz="2000" dirty="0">
                <a:solidFill>
                  <a:schemeClr val="tx1"/>
                </a:solidFill>
              </a:rPr>
              <a:t> </a:t>
            </a:r>
            <a:r>
              <a:rPr lang="en-US" altLang="ko-KR" sz="2000" dirty="0">
                <a:solidFill>
                  <a:schemeClr val="tx1"/>
                </a:solidFill>
              </a:rPr>
              <a:t>mapping and </a:t>
            </a:r>
            <a:r>
              <a:rPr lang="en-GB" altLang="ko-KR" sz="2000" dirty="0">
                <a:solidFill>
                  <a:schemeClr val="tx1"/>
                </a:solidFill>
              </a:rPr>
              <a:t>management</a:t>
            </a:r>
          </a:p>
          <a:p>
            <a:pPr marL="457200" lvl="1" indent="0"/>
            <a:r>
              <a:rPr lang="en-GB" altLang="ko-KR" dirty="0"/>
              <a:t> </a:t>
            </a:r>
            <a:endParaRPr lang="en-GB" altLang="ko-KR" b="0" dirty="0"/>
          </a:p>
          <a:p>
            <a:pPr marL="800100" lvl="1" indent="-342900">
              <a:buFontTx/>
              <a:buChar char="-"/>
            </a:pPr>
            <a:endParaRPr lang="en-GB" altLang="ko-KR" b="0" dirty="0"/>
          </a:p>
          <a:p>
            <a:endParaRPr lang="en-GB" altLang="ko-KR" sz="2000" b="0" dirty="0"/>
          </a:p>
          <a:p>
            <a:pPr marL="0" indent="0"/>
            <a:r>
              <a:rPr lang="en-GB" altLang="ko-KR" b="0" dirty="0"/>
              <a:t> </a:t>
            </a:r>
            <a:r>
              <a:rPr lang="en-GB" altLang="ko-KR" dirty="0">
                <a:solidFill>
                  <a:schemeClr val="tx1"/>
                </a:solidFill>
              </a:rPr>
              <a:t>  </a:t>
            </a:r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endParaRPr lang="ko-KR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936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65068" cy="4055615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altLang="ko-KR" sz="2000" b="0" dirty="0"/>
              <a:t>3GPP TS 22.261 V15.5.0 (2018-06) “</a:t>
            </a:r>
            <a:r>
              <a:rPr lang="en-US" altLang="ko-KR" sz="2000" b="0" dirty="0"/>
              <a:t>Service requirements for the 5G system(Stage 1)”</a:t>
            </a:r>
            <a:endParaRPr lang="en-US" altLang="ko-KR" sz="2000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sz="2000" b="0" dirty="0"/>
              <a:t>3GPP TS 22.278 “Service requirements for the Evolved Packet System (EPS)”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ko-KR" sz="2000" b="0" dirty="0"/>
              <a:t>3GPP TS 23.402 "Architecture enhancements for non-3GPP accesses”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ko-KR" sz="2000" b="0" dirty="0"/>
              <a:t>3GPP TR 23.716 “Study on the Wireless and Wireline Convergence for the 5G System Architecture”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ko-KR" sz="2000" b="0" dirty="0"/>
              <a:t>3GPP TR 23.793 “</a:t>
            </a:r>
            <a:r>
              <a:rPr lang="en-US" altLang="ko-KR" sz="2000" b="0" dirty="0"/>
              <a:t>Study on Access Traffic Steering, Switching and Splitting support in the 5G system architecture”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ko-KR" sz="2000" b="0" dirty="0"/>
              <a:t>3GPP TR 23.799</a:t>
            </a:r>
            <a:r>
              <a:rPr lang="en-GB" altLang="ko-KR" sz="2000" b="0" dirty="0">
                <a:hlinkClick r:id="rId2"/>
              </a:rPr>
              <a:t> </a:t>
            </a:r>
            <a:r>
              <a:rPr lang="en-GB" altLang="ko-KR" sz="2000" b="0" dirty="0"/>
              <a:t>“Study on Architecture for Next Generation System”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ko-KR" sz="2000" b="0" dirty="0"/>
              <a:t>3GPP TS 23.501</a:t>
            </a:r>
            <a:r>
              <a:rPr lang="en-GB" altLang="ko-KR" sz="2000" b="0" dirty="0">
                <a:hlinkClick r:id="rId3"/>
              </a:rPr>
              <a:t> </a:t>
            </a:r>
            <a:r>
              <a:rPr lang="en-GB" altLang="ko-KR" sz="2000" b="0" dirty="0"/>
              <a:t>“System Architecture for the 5G System (Stage 2)”</a:t>
            </a:r>
          </a:p>
          <a:p>
            <a:pPr marL="457200" indent="-457200">
              <a:buFont typeface="+mj-lt"/>
              <a:buAutoNum type="arabicPeriod"/>
            </a:pPr>
            <a:r>
              <a:rPr lang="en-GB" altLang="ko-KR" sz="2000" b="0" dirty="0"/>
              <a:t>3GPP TS 23.502</a:t>
            </a:r>
            <a:r>
              <a:rPr lang="en-GB" altLang="ko-KR" sz="2000" b="0" dirty="0">
                <a:hlinkClick r:id="rId4"/>
              </a:rPr>
              <a:t> </a:t>
            </a:r>
            <a:r>
              <a:rPr lang="en-GB" altLang="ko-KR" sz="2000" b="0" dirty="0"/>
              <a:t>“Procedures for the 5G System (Stage 2)”</a:t>
            </a:r>
          </a:p>
          <a:p>
            <a:pPr marL="457200" indent="-457200">
              <a:buFont typeface="+mj-lt"/>
              <a:buAutoNum type="arabicPeriod"/>
            </a:pPr>
            <a:endParaRPr lang="en-GB" altLang="ko-KR" sz="2000" b="0" dirty="0"/>
          </a:p>
          <a:p>
            <a:pPr marL="800100" lvl="1" indent="-342900">
              <a:buFontTx/>
              <a:buChar char="-"/>
            </a:pPr>
            <a:endParaRPr lang="en-GB" altLang="ko-KR" b="0" dirty="0"/>
          </a:p>
          <a:p>
            <a:endParaRPr lang="en-GB" altLang="ko-KR" sz="2000" b="0" dirty="0"/>
          </a:p>
          <a:p>
            <a:pPr marL="0" indent="0"/>
            <a:r>
              <a:rPr lang="en-GB" altLang="ko-KR" b="0" dirty="0"/>
              <a:t> </a:t>
            </a:r>
            <a:r>
              <a:rPr lang="en-GB" altLang="ko-KR" dirty="0">
                <a:solidFill>
                  <a:schemeClr val="tx1"/>
                </a:solidFill>
              </a:rPr>
              <a:t>  </a:t>
            </a:r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965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65068" cy="4055615"/>
          </a:xfrm>
        </p:spPr>
        <p:txBody>
          <a:bodyPr/>
          <a:lstStyle/>
          <a:p>
            <a:pPr marL="457200" indent="-457200">
              <a:buFont typeface="+mj-lt"/>
              <a:buAutoNum type="arabicPeriod" startAt="9"/>
            </a:pPr>
            <a:r>
              <a:rPr lang="en-US" altLang="ko-KR" sz="2000" b="0" dirty="0"/>
              <a:t>3GPP TS 24.302 “Access to the 3GPP Evolved Packet Core (EPC) via non-3GPP access networks (Stage 3)”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altLang="ko-KR" sz="2000" b="0" dirty="0"/>
              <a:t>3GPP TS 24.501 “Non-Access-Stratum (NAS) protocol for 5G System (5GS) (Stage 3)”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altLang="ko-KR" sz="2000" b="0" dirty="0"/>
              <a:t>3GPP TS 24.502 “Access to the 3GPP 5G Core Network (5GCN) via Non-3GPP Access Networks (N3AN) (Stage 3)” 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GB" altLang="ko-KR" sz="2000" b="0" dirty="0"/>
              <a:t>3GPP TS 33.501 </a:t>
            </a:r>
            <a:r>
              <a:rPr lang="en-GB" altLang="ko-KR" sz="2000" b="0" dirty="0">
                <a:hlinkClick r:id="rId2"/>
              </a:rPr>
              <a:t> </a:t>
            </a:r>
            <a:r>
              <a:rPr lang="en-GB" altLang="ko-KR" sz="2000" b="0" dirty="0"/>
              <a:t>“Security Architecture and Procedure for the 5G System”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GB" altLang="ko-KR" sz="2000" b="0" dirty="0"/>
              <a:t>3GPP TR 33.899 “Study on the Security Aspects of the Next Generation System”</a:t>
            </a:r>
          </a:p>
          <a:p>
            <a:pPr marL="0" indent="0"/>
            <a:endParaRPr lang="en-GB" altLang="ko-KR" sz="2000" b="0" dirty="0"/>
          </a:p>
          <a:p>
            <a:pPr marL="800100" lvl="1" indent="-342900">
              <a:buFontTx/>
              <a:buChar char="-"/>
            </a:pPr>
            <a:endParaRPr lang="en-GB" altLang="ko-KR" b="0" dirty="0"/>
          </a:p>
          <a:p>
            <a:endParaRPr lang="en-GB" altLang="ko-KR" sz="2000" b="0" dirty="0"/>
          </a:p>
          <a:p>
            <a:pPr marL="0" indent="0"/>
            <a:r>
              <a:rPr lang="en-GB" altLang="ko-KR" b="0" dirty="0"/>
              <a:t> </a:t>
            </a:r>
            <a:r>
              <a:rPr lang="en-GB" altLang="ko-KR" dirty="0">
                <a:solidFill>
                  <a:schemeClr val="tx1"/>
                </a:solidFill>
              </a:rPr>
              <a:t>  </a:t>
            </a:r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5949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665068" cy="3821721"/>
          </a:xfrm>
        </p:spPr>
        <p:txBody>
          <a:bodyPr/>
          <a:lstStyle/>
          <a:p>
            <a:endParaRPr lang="en-GB" altLang="ko-KR" sz="2000" b="0" dirty="0"/>
          </a:p>
          <a:p>
            <a:endParaRPr lang="en-GB" altLang="ko-KR" sz="2000" b="0" dirty="0"/>
          </a:p>
          <a:p>
            <a:pPr algn="ctr"/>
            <a:r>
              <a:rPr lang="en-GB" altLang="ko-KR" sz="3200" dirty="0"/>
              <a:t>Thank You!</a:t>
            </a:r>
          </a:p>
          <a:p>
            <a:endParaRPr lang="en-GB" altLang="ko-KR" sz="2000" b="0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endParaRPr lang="ko-KR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635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D32641-F09A-4093-A1B7-EF7E5C881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Abstract</a:t>
            </a:r>
            <a:endParaRPr lang="ko-KR" altLang="en-US" kern="1200" dirty="0">
              <a:solidFill>
                <a:schemeClr val="tx1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895ABEB-ADE0-43EC-918D-CAA026594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pl-PL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document introduces WLAN interworking to 3GPP 5G core network in </a:t>
            </a:r>
          </a:p>
          <a:p>
            <a:pPr algn="just"/>
            <a:r>
              <a:rPr lang="en-US" altLang="pl-PL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 of control and data plane, ATSSS function and </a:t>
            </a:r>
            <a:r>
              <a:rPr lang="en-US" altLang="pl-PL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pl-PL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management.  </a:t>
            </a:r>
          </a:p>
          <a:p>
            <a:pPr marL="0" indent="0" algn="just"/>
            <a:r>
              <a:rPr lang="en-US" altLang="pl-PL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expected that WLAN interworking to 5G core network improves data throughput rate for increasing data traffic need and provides </a:t>
            </a:r>
            <a:r>
              <a:rPr lang="en-US" altLang="pl-PL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r>
              <a:rPr lang="en-US" altLang="pl-PL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 for time sensitive services. For intensive study, we propose to develop technical report on WLAN interworking to 5G core network.  </a:t>
            </a:r>
          </a:p>
          <a:p>
            <a:endParaRPr lang="en-US" altLang="ko-KR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2000" b="0" dirty="0">
                <a:latin typeface="Arial" panose="020B0604020202020204" pitchFamily="34" charset="0"/>
                <a:cs typeface="Arial" panose="020B0604020202020204" pitchFamily="34" charset="0"/>
              </a:rPr>
              <a:t>* ATSSS: Access Traffic Steering, Switching &amp; Splitting</a:t>
            </a:r>
            <a:endParaRPr lang="en-US" altLang="ko-KR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20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ko-KR" altLang="en-US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F253B4E-C7EC-4A24-9587-18BB531A5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1E068D-658A-41FF-8A71-BF3C5AAC74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888AF7F1-378A-4C7C-B442-BB8318C235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82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42626D-E8F3-45B3-ABD1-3B86B5CDA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06569"/>
          </a:xfrm>
        </p:spPr>
        <p:txBody>
          <a:bodyPr/>
          <a:lstStyle/>
          <a:p>
            <a:r>
              <a:rPr lang="en-GB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Introduction</a:t>
            </a:r>
            <a:endParaRPr lang="ko-KR" altLang="en-US" kern="1200" dirty="0">
              <a:solidFill>
                <a:schemeClr val="tx1"/>
              </a:solidFill>
              <a:latin typeface="+mn-lt"/>
              <a:ea typeface="돋움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4FD8EA-CE94-4203-AC1B-87DE26D38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916" y="1618172"/>
            <a:ext cx="10990053" cy="4731440"/>
          </a:xfrm>
        </p:spPr>
        <p:txBody>
          <a:bodyPr/>
          <a:lstStyle/>
          <a:p>
            <a:pPr marL="457200" lvl="0" indent="-457200" defTabSz="914400" latinLnBrk="1">
              <a:buClr>
                <a:schemeClr val="tx1"/>
              </a:buClr>
              <a:buSzPct val="76000"/>
              <a:buFont typeface="Arial" panose="020B0604020202020204" pitchFamily="34" charset="0"/>
              <a:buChar char="•"/>
            </a:pPr>
            <a:r>
              <a:rPr lang="en-GB" altLang="ko-KR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3GPP 5G communication network will support multi-RAT including non-3GPP access techniques.</a:t>
            </a:r>
          </a:p>
          <a:p>
            <a:pPr marL="0" lvl="0" indent="0" defTabSz="914400" latinLnBrk="1">
              <a:buClr>
                <a:srgbClr val="727CA3"/>
              </a:buClr>
              <a:buSzPct val="76000"/>
            </a:pPr>
            <a:endParaRPr lang="en-GB" altLang="ko-KR" sz="2600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457200" lvl="0" indent="-457200" defTabSz="914400" latinLnBrk="1">
              <a:buClr>
                <a:schemeClr val="tx1"/>
              </a:buClr>
              <a:buSzPct val="76000"/>
              <a:buFont typeface="Arial" panose="020B0604020202020204" pitchFamily="34" charset="0"/>
              <a:buChar char="•"/>
            </a:pPr>
            <a:r>
              <a:rPr lang="en-GB" altLang="ko-KR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 3GPP already have released 5G core architecture to have multiple interfaces with 3GPP access type or non-3GPP access type.</a:t>
            </a:r>
          </a:p>
          <a:p>
            <a:pPr marL="444500" lvl="0" indent="-444500" defTabSz="914400" latinLnBrk="1">
              <a:buClr>
                <a:srgbClr val="727CA3"/>
              </a:buClr>
              <a:buSzPct val="76000"/>
            </a:pPr>
            <a:endParaRPr lang="en-US" altLang="ko-KR" sz="1800" b="0" kern="12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  <a:p>
            <a:pPr marL="457200" lvl="0" indent="-457200" defTabSz="914400" latinLnBrk="1">
              <a:buClr>
                <a:schemeClr val="tx1"/>
              </a:buClr>
              <a:buSzPct val="76000"/>
              <a:buFont typeface="Arial" panose="020B0604020202020204" pitchFamily="34" charset="0"/>
              <a:buChar char="•"/>
            </a:pPr>
            <a:r>
              <a:rPr lang="en-GB" altLang="ko-KR" kern="1200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IEEE 802.11 access techniques need to provide interface and communication protocols to be interworked with 5G core network </a:t>
            </a:r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643146D-CABA-48AD-9B72-D4848BC203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6C8A0E-3288-41BC-9BC1-78F9B5BE58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Hyun Seo OH (ETRI)</a:t>
            </a:r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1603969A-3447-4BCD-B49D-F2910CF525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30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5</a:t>
            </a:r>
            <a:r>
              <a:rPr lang="en-US" altLang="ko-KR" kern="1200" dirty="0">
                <a:solidFill>
                  <a:schemeClr val="tx1"/>
                </a:solidFill>
                <a:latin typeface="+mn-lt"/>
                <a:ea typeface="돋움" panose="020B0600000101010101" pitchFamily="50" charset="-127"/>
                <a:cs typeface="Arial" panose="020B0604020202020204" pitchFamily="34" charset="0"/>
              </a:rPr>
              <a:t>G Architecture Reference Model</a:t>
            </a:r>
            <a:endParaRPr lang="ko-KR" alt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2"/>
            <a:ext cx="10568353" cy="1896206"/>
          </a:xfrm>
        </p:spPr>
        <p:txBody>
          <a:bodyPr/>
          <a:lstStyle/>
          <a:p>
            <a:pPr marL="457200" indent="-457200" defTabSz="914400" latinLnBrk="1">
              <a:buClr>
                <a:schemeClr val="tx1"/>
              </a:buClr>
              <a:buSzPct val="76000"/>
              <a:buFont typeface="Arial" panose="020B0604020202020204" pitchFamily="34" charset="0"/>
              <a:buChar char="•"/>
            </a:pPr>
            <a:r>
              <a:rPr lang="en-GB" altLang="ko-KR" b="0" dirty="0">
                <a:latin typeface="Arial" panose="020B0604020202020204" pitchFamily="34" charset="0"/>
                <a:cs typeface="Arial" panose="020B0604020202020204" pitchFamily="34" charset="0"/>
              </a:rPr>
              <a:t>5G System architecture supports signalling and data connectivity using Service Based Interface(SBI), separate Control Plane (CP) and Data Plane(DP) 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154642"/>
              </p:ext>
            </p:extLst>
          </p:nvPr>
        </p:nvGraphicFramePr>
        <p:xfrm>
          <a:off x="1435827" y="3578470"/>
          <a:ext cx="5113141" cy="2611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2" r:id="rId3" imgW="3895857" imgH="1990710" progId="Visio.Drawing.11">
                  <p:embed/>
                </p:oleObj>
              </mc:Choice>
              <mc:Fallback>
                <p:oleObj r:id="rId3" imgW="3895857" imgH="199071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827" y="3578470"/>
                        <a:ext cx="5113141" cy="26118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517422" y="3618205"/>
            <a:ext cx="30069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UE: User Equipment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AN: Access Network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UPF: User Plane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AMF: Access &amp; Mobility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SMF: Session Management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NSSP: Network Slice Selection Policy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NEF: Network Exposure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NRF: Network Repository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PCF: Policy Control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UDM: Unified Data Management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AF: Application Function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91683" y="6033672"/>
            <a:ext cx="10202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ko-KR" dirty="0"/>
              <a:t>5G system architecture (3GPP TS 23.501)</a:t>
            </a:r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57894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+mn-lt"/>
                <a:cs typeface="Arial" panose="020B0604020202020204" pitchFamily="34" charset="0"/>
              </a:rPr>
              <a:t>WLAN Interworking with 5G Core Network</a:t>
            </a:r>
            <a:endParaRPr lang="ko-KR" altLang="en-US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1007968" cy="114886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ko-KR" b="0" dirty="0"/>
              <a:t>N3IWF provides interworking between WLAN access network and 5G core network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ko-KR" b="0" dirty="0"/>
              <a:t>NAS signalling to AMF </a:t>
            </a:r>
            <a:r>
              <a:rPr lang="en-US" altLang="ko-KR" b="0" dirty="0"/>
              <a:t>is supported </a:t>
            </a:r>
            <a:r>
              <a:rPr lang="en-GB" altLang="ko-KR" b="0" dirty="0"/>
              <a:t> in 3GPP  and Non 3GPP access network  </a:t>
            </a:r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478" y="3076046"/>
            <a:ext cx="5613522" cy="3121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194430" y="3198167"/>
            <a:ext cx="30069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N3IWF: N3 Inter-Working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NAS: Non-Access Stratum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620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+mn-lt"/>
                <a:cs typeface="Arial" panose="020B0604020202020204" pitchFamily="34" charset="0"/>
              </a:rPr>
              <a:t>WLAN Interworking in Control Plane</a:t>
            </a:r>
            <a:endParaRPr lang="ko-KR" altLang="en-US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638690" cy="18082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UE executes Registration procedures by using EAP-5G signalling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UE initially gets IP address and establishment on IPsec Security Association(SA)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NAS messages between UE and AMF are carried over IPsec Security Association(SA)  </a:t>
            </a:r>
            <a:r>
              <a:rPr lang="en-GB" altLang="ko-KR" dirty="0"/>
              <a:t> </a:t>
            </a:r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endParaRPr lang="ko-KR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5023"/>
              </p:ext>
            </p:extLst>
          </p:nvPr>
        </p:nvGraphicFramePr>
        <p:xfrm>
          <a:off x="1618405" y="3823775"/>
          <a:ext cx="6567243" cy="232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3" r:id="rId3" imgW="4958674" imgH="1753319" progId="Visio.Drawing.11">
                  <p:embed/>
                </p:oleObj>
              </mc:Choice>
              <mc:Fallback>
                <p:oleObj r:id="rId3" imgW="4958674" imgH="1753319" progId="Visio.Drawing.11">
                  <p:embed/>
                  <p:pic>
                    <p:nvPicPr>
                      <p:cNvPr id="0" name="개체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8405" y="3823775"/>
                        <a:ext cx="6567243" cy="23222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직사각형 7"/>
          <p:cNvSpPr/>
          <p:nvPr/>
        </p:nvSpPr>
        <p:spPr>
          <a:xfrm>
            <a:off x="691683" y="6033672"/>
            <a:ext cx="10202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ko-KR" dirty="0"/>
              <a:t>Control Plane between UE and N3IWF (3GPP TS 23.501)</a:t>
            </a:r>
            <a:endParaRPr lang="ko-KR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8194430" y="3807056"/>
            <a:ext cx="3174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EAP: Extensible Authentication Protocol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NAS: Non-Access Stratum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UE: User Equipment</a:t>
            </a:r>
          </a:p>
          <a:p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ko-KR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42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Interworking in Data Plane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14477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ko-KR" b="0" dirty="0"/>
              <a:t>Packet</a:t>
            </a:r>
            <a:r>
              <a:rPr lang="ko-KR" altLang="en-US" b="0" dirty="0"/>
              <a:t> </a:t>
            </a:r>
            <a:r>
              <a:rPr lang="en-US" altLang="ko-KR" b="0" dirty="0"/>
              <a:t>data unit is exchanged between UE and UPF in IPsec Tunnel Mode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ko-KR" b="0" dirty="0"/>
              <a:t>Large GRE packets are fragmented by the "inner IP" layer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altLang="ko-KR" b="0" dirty="0"/>
              <a:t>UDP protocol may be used below the IPsec layer to enable NAT traversal</a:t>
            </a:r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endParaRPr lang="ko-KR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graphicFrame>
        <p:nvGraphicFramePr>
          <p:cNvPr id="9" name="개체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756371"/>
              </p:ext>
            </p:extLst>
          </p:nvPr>
        </p:nvGraphicFramePr>
        <p:xfrm>
          <a:off x="1459662" y="3429000"/>
          <a:ext cx="7701939" cy="2708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5" r:id="rId3" imgW="5846206" imgH="2055703" progId="Visio.Drawing.11">
                  <p:embed/>
                </p:oleObj>
              </mc:Choice>
              <mc:Fallback>
                <p:oleObj r:id="rId3" imgW="5846206" imgH="2055703" progId="Visio.Drawing.11">
                  <p:embed/>
                  <p:pic>
                    <p:nvPicPr>
                      <p:cNvPr id="0" name="개체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9662" y="3429000"/>
                        <a:ext cx="7701939" cy="27085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직사각형 9"/>
          <p:cNvSpPr/>
          <p:nvPr/>
        </p:nvSpPr>
        <p:spPr>
          <a:xfrm>
            <a:off x="3183407" y="6066692"/>
            <a:ext cx="52951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ko-KR" dirty="0"/>
              <a:t>Data Plane between UE and N3IWF (3GPP TS 23.501)</a:t>
            </a:r>
            <a:endParaRPr lang="ko-KR" altLang="ko-KR" dirty="0"/>
          </a:p>
        </p:txBody>
      </p:sp>
      <p:sp>
        <p:nvSpPr>
          <p:cNvPr id="11" name="TextBox 10"/>
          <p:cNvSpPr txBox="1"/>
          <p:nvPr/>
        </p:nvSpPr>
        <p:spPr>
          <a:xfrm>
            <a:off x="9126430" y="3433493"/>
            <a:ext cx="2892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UPF: User Plane Function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GRE: Generic Routing Encapsulation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200" dirty="0">
                <a:latin typeface="Arial" panose="020B0604020202020204" pitchFamily="34" charset="0"/>
                <a:cs typeface="Arial" panose="020B0604020202020204" pitchFamily="34" charset="0"/>
              </a:rPr>
              <a:t>NAT: Network Address Translation</a:t>
            </a:r>
          </a:p>
        </p:txBody>
      </p:sp>
    </p:spTree>
    <p:extLst>
      <p:ext uri="{BB962C8B-B14F-4D97-AF65-F5344CB8AC3E}">
        <p14:creationId xmlns:p14="http://schemas.microsoft.com/office/powerpoint/2010/main" val="2919356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3GPP ATSSS</a:t>
            </a:r>
            <a:r>
              <a:rPr lang="en-US" altLang="ko-KR" sz="2800" dirty="0"/>
              <a:t>(Access Traffic Steering, Switching &amp; Splitting)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2"/>
            <a:ext cx="10920045" cy="14477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3GPP supports ATSSS between 3GPP and non-3GPP access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ATSSS can enable traffic selection, switching and splitting between 5G and WLAN</a:t>
            </a:r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sp>
        <p:nvSpPr>
          <p:cNvPr id="10" name="직사각형 9"/>
          <p:cNvSpPr/>
          <p:nvPr/>
        </p:nvSpPr>
        <p:spPr>
          <a:xfrm>
            <a:off x="2743765" y="6084331"/>
            <a:ext cx="5622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ko-KR" dirty="0"/>
              <a:t>Support of Multi-Access PDU Sessions (3GPP TR 23.793)</a:t>
            </a:r>
            <a:endParaRPr lang="ko-KR" altLang="ko-KR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107" y="3391233"/>
            <a:ext cx="8427019" cy="2657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65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3EAEE5-9948-4D7D-9D19-004C3E289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Interworking with </a:t>
            </a:r>
            <a:r>
              <a:rPr lang="en-US" altLang="ko-KR" dirty="0" err="1"/>
              <a:t>QoS</a:t>
            </a:r>
            <a:r>
              <a:rPr lang="en-US" altLang="ko-KR" dirty="0"/>
              <a:t> Management 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BCD974-C94C-4AF4-94C3-0206FC5B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2"/>
            <a:ext cx="10902461" cy="144779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ATSSS Policy Enforcement function in SMF is responsible for ATSSS policies enforcement and session management of all PDU sessions between 5G core and 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b="0" dirty="0"/>
              <a:t>Policy Enforcement function can also provide ATSSS PDU session related rules to UE during PDU session establishment and PDU session modification </a:t>
            </a:r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GB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GB" altLang="ko-KR" b="0" dirty="0"/>
          </a:p>
          <a:p>
            <a:endParaRPr lang="ko-KR" altLang="en-US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7103F6D-94D9-4399-BD20-C0788D967C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270D83-863D-4A20-AB84-6885F1D8B6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Hyun Seo OH (ETRI)</a:t>
            </a:r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9E270E8-535F-468C-8DF6-A7B9B34BC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3747561"/>
            <a:ext cx="5635869" cy="2604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8511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6677</TotalTime>
  <Words>1052</Words>
  <Application>Microsoft Office PowerPoint</Application>
  <PresentationFormat>와이드스크린</PresentationFormat>
  <Paragraphs>253</Paragraphs>
  <Slides>16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16</vt:i4>
      </vt:variant>
    </vt:vector>
  </HeadingPairs>
  <TitlesOfParts>
    <vt:vector size="23" baseType="lpstr">
      <vt:lpstr>맑은 고딕</vt:lpstr>
      <vt:lpstr>Arial</vt:lpstr>
      <vt:lpstr>Times New Roman</vt:lpstr>
      <vt:lpstr>Wingdings</vt:lpstr>
      <vt:lpstr>Office Theme</vt:lpstr>
      <vt:lpstr>Document</vt:lpstr>
      <vt:lpstr>Visio.Drawing.11</vt:lpstr>
      <vt:lpstr>Proposal on Interworking between IEEE 802.11 WLAN and 3GPP 5G Core Network</vt:lpstr>
      <vt:lpstr>Abstract</vt:lpstr>
      <vt:lpstr>Introduction</vt:lpstr>
      <vt:lpstr>5G Architecture Reference Model</vt:lpstr>
      <vt:lpstr>WLAN Interworking with 5G Core Network</vt:lpstr>
      <vt:lpstr>WLAN Interworking in Control Plane</vt:lpstr>
      <vt:lpstr>WLAN Interworking in Data Plane</vt:lpstr>
      <vt:lpstr>3GPP ATSSS(Access Traffic Steering, Switching &amp; Splitting)</vt:lpstr>
      <vt:lpstr>WLAN Interworking with QoS Management </vt:lpstr>
      <vt:lpstr>WLAN Access Reference Points for Data Plane </vt:lpstr>
      <vt:lpstr>WLAN Access Reference Points for Control Plane </vt:lpstr>
      <vt:lpstr>Interworking Subjects between WLAN and 5G </vt:lpstr>
      <vt:lpstr>Proposal </vt:lpstr>
      <vt:lpstr>References </vt:lpstr>
      <vt:lpstr>References 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Namseok Ko</dc:creator>
  <cp:lastModifiedBy>Lee Hyeong Ho</cp:lastModifiedBy>
  <cp:revision>689</cp:revision>
  <cp:lastPrinted>2019-07-03T02:10:53Z</cp:lastPrinted>
  <dcterms:created xsi:type="dcterms:W3CDTF">2016-03-01T04:36:01Z</dcterms:created>
  <dcterms:modified xsi:type="dcterms:W3CDTF">2019-07-12T04:10:04Z</dcterms:modified>
</cp:coreProperties>
</file>