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6"/>
  </p:notesMasterIdLst>
  <p:handoutMasterIdLst>
    <p:handoutMasterId r:id="rId17"/>
  </p:handoutMasterIdLst>
  <p:sldIdLst>
    <p:sldId id="256" r:id="rId2"/>
    <p:sldId id="474" r:id="rId3"/>
    <p:sldId id="473" r:id="rId4"/>
    <p:sldId id="475" r:id="rId5"/>
    <p:sldId id="484" r:id="rId6"/>
    <p:sldId id="490" r:id="rId7"/>
    <p:sldId id="491" r:id="rId8"/>
    <p:sldId id="492" r:id="rId9"/>
    <p:sldId id="493" r:id="rId10"/>
    <p:sldId id="494" r:id="rId11"/>
    <p:sldId id="495" r:id="rId12"/>
    <p:sldId id="498" r:id="rId13"/>
    <p:sldId id="500" r:id="rId14"/>
    <p:sldId id="499" r:id="rId15"/>
  </p:sldIdLst>
  <p:sldSz cx="12192000" cy="6858000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473"/>
            <p14:sldId id="475"/>
            <p14:sldId id="484"/>
            <p14:sldId id="490"/>
            <p14:sldId id="491"/>
            <p14:sldId id="492"/>
            <p14:sldId id="493"/>
            <p14:sldId id="494"/>
            <p14:sldId id="495"/>
            <p14:sldId id="498"/>
            <p14:sldId id="500"/>
            <p14:sldId id="499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9D9D9"/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91" y="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272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2019-07-08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2019-07-08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9434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802.11-19/1160r0</a:t>
            </a: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pl-PL" dirty="0">
                <a:cs typeface="Times New Roman" panose="02020603050405020304" pitchFamily="18" charset="0"/>
              </a:rPr>
              <a:t>Proposal on Interworking between IEEE 802.11 WLAN and 3GPP 5G Core Network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779119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951825"/>
              </p:ext>
            </p:extLst>
          </p:nvPr>
        </p:nvGraphicFramePr>
        <p:xfrm>
          <a:off x="430213" y="2393950"/>
          <a:ext cx="11161712" cy="431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name="Document" r:id="rId4" imgW="8248187" imgH="3188779" progId="Word.Document.8">
                  <p:embed/>
                </p:oleObj>
              </mc:Choice>
              <mc:Fallback>
                <p:oleObj name="Document" r:id="rId4" imgW="8248187" imgH="3188779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2393950"/>
                        <a:ext cx="11161712" cy="4311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WLAN Access Reference Points for Data Plane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665068" cy="14477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Y1 interface is PHY/MAC of WLAN, which is the scope of WLAN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Y2 interface is wired communication protocol between WLAN access network and N3IWF for the transmission of </a:t>
            </a:r>
            <a:r>
              <a:rPr lang="en-GB" altLang="ko-KR" b="0" dirty="0" err="1"/>
              <a:t>NWu</a:t>
            </a:r>
            <a:r>
              <a:rPr lang="en-GB" altLang="ko-KR" b="0" dirty="0"/>
              <a:t> traffic, which is the scope of WLAN </a:t>
            </a:r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8" name="직사각형 7"/>
          <p:cNvSpPr/>
          <p:nvPr/>
        </p:nvSpPr>
        <p:spPr>
          <a:xfrm>
            <a:off x="5134707" y="4651104"/>
            <a:ext cx="800100" cy="905607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853611"/>
              </p:ext>
            </p:extLst>
          </p:nvPr>
        </p:nvGraphicFramePr>
        <p:xfrm>
          <a:off x="1398588" y="3401875"/>
          <a:ext cx="8008937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9" r:id="rId3" imgW="4958674" imgH="1753319" progId="Visio.Drawing.11">
                  <p:embed/>
                </p:oleObj>
              </mc:Choice>
              <mc:Fallback>
                <p:oleObj r:id="rId3" imgW="4958674" imgH="175331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3401875"/>
                        <a:ext cx="8008937" cy="283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직선 화살표 연결선 10"/>
          <p:cNvCxnSpPr/>
          <p:nvPr/>
        </p:nvCxnSpPr>
        <p:spPr>
          <a:xfrm>
            <a:off x="5864469" y="5556711"/>
            <a:ext cx="231531" cy="37807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80234" y="5961161"/>
            <a:ext cx="1844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Y2 Interface</a:t>
            </a:r>
            <a:endParaRPr lang="ko-KR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412024" y="5103907"/>
            <a:ext cx="800100" cy="408843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/>
          <p:cNvCxnSpPr/>
          <p:nvPr/>
        </p:nvCxnSpPr>
        <p:spPr>
          <a:xfrm>
            <a:off x="2949819" y="5512750"/>
            <a:ext cx="262305" cy="42203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12074" y="5942871"/>
            <a:ext cx="1844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Y1 Interface</a:t>
            </a:r>
            <a:endParaRPr lang="ko-KR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367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WLAN Access Reference Points for Control Plane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1016761" cy="1658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 err="1"/>
              <a:t>NWu</a:t>
            </a:r>
            <a:r>
              <a:rPr lang="en-GB" altLang="ko-KR" b="0" dirty="0"/>
              <a:t>  establishes secure tunnel(s) between the UE and N3IWF so that NAS signalling or session control messages are carried over IPsec Security Association(SA</a:t>
            </a:r>
            <a:r>
              <a:rPr lang="en-GB" altLang="ko-KR" sz="2000" b="0" dirty="0"/>
              <a:t>)   </a:t>
            </a:r>
            <a:r>
              <a:rPr lang="en-GB" altLang="ko-KR" sz="2000" dirty="0"/>
              <a:t> </a:t>
            </a:r>
            <a:endParaRPr lang="en-GB" altLang="ko-KR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The upper layer of IEEE 802.11 PHY/MAC shall support </a:t>
            </a:r>
            <a:r>
              <a:rPr lang="en-US" altLang="ko-KR" b="0" dirty="0" err="1">
                <a:solidFill>
                  <a:schemeClr val="tx1"/>
                </a:solidFill>
              </a:rPr>
              <a:t>NWu</a:t>
            </a:r>
            <a:r>
              <a:rPr lang="en-US" altLang="ko-KR" b="0" dirty="0">
                <a:solidFill>
                  <a:schemeClr val="tx1"/>
                </a:solidFill>
              </a:rPr>
              <a:t> interface</a:t>
            </a:r>
            <a:endParaRPr lang="ko-KR" altLang="en-US" b="0" dirty="0">
              <a:solidFill>
                <a:srgbClr val="FF0000"/>
              </a:solidFill>
            </a:endParaRPr>
          </a:p>
          <a:p>
            <a:endParaRPr lang="en-GB" altLang="ko-KR" b="0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6" name="직사각형 15"/>
          <p:cNvSpPr/>
          <p:nvPr/>
        </p:nvSpPr>
        <p:spPr>
          <a:xfrm>
            <a:off x="4756651" y="4316982"/>
            <a:ext cx="727221" cy="629531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7" name="개체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847384"/>
              </p:ext>
            </p:extLst>
          </p:nvPr>
        </p:nvGraphicFramePr>
        <p:xfrm>
          <a:off x="1368668" y="3773173"/>
          <a:ext cx="7279420" cy="2574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r:id="rId3" imgW="4958674" imgH="1753319" progId="Visio.Drawing.11">
                  <p:embed/>
                </p:oleObj>
              </mc:Choice>
              <mc:Fallback>
                <p:oleObj r:id="rId3" imgW="4958674" imgH="175331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8668" y="3773173"/>
                        <a:ext cx="7279420" cy="25741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직선 화살표 연결선 17"/>
          <p:cNvCxnSpPr/>
          <p:nvPr/>
        </p:nvCxnSpPr>
        <p:spPr>
          <a:xfrm>
            <a:off x="5387772" y="4946513"/>
            <a:ext cx="192200" cy="10286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87772" y="6054890"/>
            <a:ext cx="2463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Control signaling</a:t>
            </a:r>
            <a:endParaRPr lang="ko-KR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162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Interworking </a:t>
            </a:r>
            <a:r>
              <a:rPr lang="en-US" altLang="ko-KR" dirty="0"/>
              <a:t>Subjects </a:t>
            </a:r>
            <a:r>
              <a:rPr lang="en-GB" altLang="ko-KR" dirty="0"/>
              <a:t>between WLAN and 5G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5068" cy="38217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Provide reference architecture on interworking between WLAN and 5G core network</a:t>
            </a:r>
          </a:p>
          <a:p>
            <a:endParaRPr lang="en-GB" altLang="ko-KR" sz="20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ko-KR" b="0" dirty="0"/>
              <a:t>Define data plane between WLAN access network and N3IWF : Y2</a:t>
            </a:r>
          </a:p>
          <a:p>
            <a:pPr marL="457200" lvl="1" indent="0"/>
            <a:r>
              <a:rPr lang="en-GB" altLang="ko-KR" dirty="0">
                <a:solidFill>
                  <a:schemeClr val="tx1"/>
                </a:solidFill>
              </a:rPr>
              <a:t>- Setup secure IP channel(IPsec) for IP data tunnelling</a:t>
            </a:r>
          </a:p>
          <a:p>
            <a:pPr marL="457200" lvl="1" indent="0"/>
            <a:r>
              <a:rPr lang="en-GB" altLang="ko-KR" dirty="0">
                <a:solidFill>
                  <a:schemeClr val="tx1"/>
                </a:solidFill>
              </a:rPr>
              <a:t>- Provide  Access Traffic Steering, Switching and Splitting(ATSSS)  </a:t>
            </a:r>
          </a:p>
          <a:p>
            <a:pPr marL="0" indent="0">
              <a:buNone/>
            </a:pPr>
            <a:r>
              <a:rPr lang="en-GB" altLang="ko-KR" sz="1600" b="0" dirty="0"/>
              <a:t>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Define control plane between UE and N3IWF: </a:t>
            </a:r>
            <a:r>
              <a:rPr lang="en-GB" altLang="ko-KR" b="0" dirty="0" err="1"/>
              <a:t>NWu</a:t>
            </a:r>
            <a:endParaRPr lang="en-GB" altLang="ko-KR" sz="2000" b="0" dirty="0"/>
          </a:p>
          <a:p>
            <a:pPr marL="447675" lvl="2" indent="0">
              <a:spcBef>
                <a:spcPts val="600"/>
              </a:spcBef>
              <a:buClr>
                <a:schemeClr val="tx1"/>
              </a:buClr>
            </a:pPr>
            <a:r>
              <a:rPr lang="en-GB" altLang="ko-KR" sz="2000" dirty="0">
                <a:solidFill>
                  <a:schemeClr val="tx1"/>
                </a:solidFill>
              </a:rPr>
              <a:t>- Setup registration procedure by EAP-5G signalling</a:t>
            </a:r>
          </a:p>
          <a:p>
            <a:pPr marL="447675" lvl="2" indent="0">
              <a:spcBef>
                <a:spcPts val="600"/>
              </a:spcBef>
              <a:buClr>
                <a:schemeClr val="tx1"/>
              </a:buClr>
            </a:pPr>
            <a:r>
              <a:rPr lang="en-GB" altLang="ko-KR" sz="2000" dirty="0">
                <a:solidFill>
                  <a:schemeClr val="tx1"/>
                </a:solidFill>
              </a:rPr>
              <a:t>- Provide </a:t>
            </a:r>
            <a:r>
              <a:rPr lang="en-GB" altLang="ko-KR" sz="2000" dirty="0" err="1">
                <a:solidFill>
                  <a:schemeClr val="tx1"/>
                </a:solidFill>
              </a:rPr>
              <a:t>QoS</a:t>
            </a:r>
            <a:r>
              <a:rPr lang="en-GB" altLang="ko-KR" sz="2000" dirty="0">
                <a:solidFill>
                  <a:schemeClr val="tx1"/>
                </a:solidFill>
              </a:rPr>
              <a:t> </a:t>
            </a:r>
            <a:r>
              <a:rPr lang="en-US" altLang="ko-KR" sz="2000" dirty="0">
                <a:solidFill>
                  <a:schemeClr val="tx1"/>
                </a:solidFill>
              </a:rPr>
              <a:t>mapping and </a:t>
            </a:r>
            <a:r>
              <a:rPr lang="en-GB" altLang="ko-KR" sz="2000" dirty="0">
                <a:solidFill>
                  <a:schemeClr val="tx1"/>
                </a:solidFill>
              </a:rPr>
              <a:t>management in relay part in N3IWF</a:t>
            </a:r>
          </a:p>
          <a:p>
            <a:pPr marL="447675" lvl="2" indent="0">
              <a:spcBef>
                <a:spcPts val="600"/>
              </a:spcBef>
              <a:buClr>
                <a:schemeClr val="tx1"/>
              </a:buClr>
            </a:pPr>
            <a:r>
              <a:rPr lang="en-GB" altLang="ko-KR" sz="2000" dirty="0">
                <a:solidFill>
                  <a:schemeClr val="tx1"/>
                </a:solidFill>
              </a:rPr>
              <a:t>- Mobility function needs extra modification on WLAN access network </a:t>
            </a:r>
          </a:p>
          <a:p>
            <a:endParaRPr lang="en-GB" altLang="ko-KR" sz="2000" b="0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endParaRPr lang="ko-KR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294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5068" cy="38217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Develop technical report on WLAN interworking with 5G core network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ko-KR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Proposed table of contents for technical report </a:t>
            </a:r>
          </a:p>
          <a:p>
            <a:pPr marL="800100" lvl="1" indent="-342900">
              <a:buFontTx/>
              <a:buChar char="-"/>
            </a:pPr>
            <a:r>
              <a:rPr lang="en-GB" altLang="ko-KR" b="0" dirty="0"/>
              <a:t>Overview</a:t>
            </a:r>
          </a:p>
          <a:p>
            <a:pPr marL="800100" lvl="1" indent="-342900">
              <a:buFontTx/>
              <a:buChar char="-"/>
            </a:pPr>
            <a:r>
              <a:rPr lang="en-GB" altLang="ko-KR" b="0" dirty="0"/>
              <a:t>WLAN interworking reference model </a:t>
            </a:r>
          </a:p>
          <a:p>
            <a:pPr marL="800100" lvl="1" indent="-342900">
              <a:buFontTx/>
              <a:buChar char="-"/>
            </a:pPr>
            <a:r>
              <a:rPr lang="en-GB" altLang="ko-KR" dirty="0">
                <a:solidFill>
                  <a:schemeClr val="tx1"/>
                </a:solidFill>
              </a:rPr>
              <a:t>Setup registration procedure by EAP-5G signalling</a:t>
            </a:r>
          </a:p>
          <a:p>
            <a:pPr marL="800100" lvl="1" indent="-342900">
              <a:buFontTx/>
              <a:buChar char="-"/>
            </a:pPr>
            <a:r>
              <a:rPr lang="en-GB" altLang="ko-KR" dirty="0">
                <a:solidFill>
                  <a:schemeClr val="tx1"/>
                </a:solidFill>
              </a:rPr>
              <a:t>Setup secure IP channel(IPsec) for IP data tunnelling</a:t>
            </a:r>
          </a:p>
          <a:p>
            <a:pPr marL="800100" lvl="1" indent="-342900">
              <a:buFontTx/>
              <a:buChar char="-"/>
            </a:pPr>
            <a:r>
              <a:rPr lang="en-GB" altLang="ko-KR" dirty="0">
                <a:solidFill>
                  <a:schemeClr val="tx1"/>
                </a:solidFill>
              </a:rPr>
              <a:t>ATSSS support </a:t>
            </a:r>
          </a:p>
          <a:p>
            <a:pPr marL="447675" lvl="2" indent="0">
              <a:spcBef>
                <a:spcPts val="600"/>
              </a:spcBef>
              <a:buClr>
                <a:schemeClr val="tx1"/>
              </a:buClr>
            </a:pPr>
            <a:r>
              <a:rPr lang="en-GB" altLang="ko-KR" sz="2000" dirty="0">
                <a:solidFill>
                  <a:schemeClr val="tx1"/>
                </a:solidFill>
              </a:rPr>
              <a:t>-    </a:t>
            </a:r>
            <a:r>
              <a:rPr lang="en-GB" altLang="ko-KR" sz="2000" dirty="0" err="1">
                <a:solidFill>
                  <a:schemeClr val="tx1"/>
                </a:solidFill>
              </a:rPr>
              <a:t>QoS</a:t>
            </a:r>
            <a:r>
              <a:rPr lang="en-GB" altLang="ko-KR" sz="2000" dirty="0">
                <a:solidFill>
                  <a:schemeClr val="tx1"/>
                </a:solidFill>
              </a:rPr>
              <a:t> </a:t>
            </a:r>
            <a:r>
              <a:rPr lang="en-US" altLang="ko-KR" sz="2000" dirty="0">
                <a:solidFill>
                  <a:schemeClr val="tx1"/>
                </a:solidFill>
              </a:rPr>
              <a:t>mapping and </a:t>
            </a:r>
            <a:r>
              <a:rPr lang="en-GB" altLang="ko-KR" sz="2000" dirty="0">
                <a:solidFill>
                  <a:schemeClr val="tx1"/>
                </a:solidFill>
              </a:rPr>
              <a:t>management</a:t>
            </a:r>
          </a:p>
          <a:p>
            <a:pPr marL="457200" lvl="1" indent="0"/>
            <a:r>
              <a:rPr lang="en-GB" altLang="ko-KR" dirty="0"/>
              <a:t> </a:t>
            </a:r>
            <a:endParaRPr lang="en-GB" altLang="ko-KR" b="0" dirty="0"/>
          </a:p>
          <a:p>
            <a:pPr marL="800100" lvl="1" indent="-342900">
              <a:buFontTx/>
              <a:buChar char="-"/>
            </a:pPr>
            <a:endParaRPr lang="en-GB" altLang="ko-KR" b="0" dirty="0"/>
          </a:p>
          <a:p>
            <a:endParaRPr lang="en-GB" altLang="ko-KR" sz="2000" b="0" dirty="0"/>
          </a:p>
          <a:p>
            <a:pPr marL="0" indent="0"/>
            <a:r>
              <a:rPr lang="en-GB" altLang="ko-KR" b="0" dirty="0"/>
              <a:t> </a:t>
            </a:r>
            <a:r>
              <a:rPr lang="en-GB" altLang="ko-KR" dirty="0">
                <a:solidFill>
                  <a:schemeClr val="tx1"/>
                </a:solidFill>
              </a:rPr>
              <a:t>  </a:t>
            </a:r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endParaRPr lang="ko-KR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936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5068" cy="3821721"/>
          </a:xfrm>
        </p:spPr>
        <p:txBody>
          <a:bodyPr/>
          <a:lstStyle/>
          <a:p>
            <a:endParaRPr lang="en-GB" altLang="ko-KR" sz="2000" b="0" dirty="0"/>
          </a:p>
          <a:p>
            <a:endParaRPr lang="en-GB" altLang="ko-KR" sz="2000" b="0" dirty="0"/>
          </a:p>
          <a:p>
            <a:pPr algn="ctr"/>
            <a:r>
              <a:rPr lang="en-GB" altLang="ko-KR" sz="3200" dirty="0"/>
              <a:t>Thank You!</a:t>
            </a:r>
          </a:p>
          <a:p>
            <a:endParaRPr lang="en-GB" altLang="ko-KR" sz="2000" b="0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endParaRPr lang="ko-KR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635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pl-PL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document introduces WLAN interworking to 3GPP 5G core network in </a:t>
            </a:r>
          </a:p>
          <a:p>
            <a:pPr algn="just"/>
            <a:r>
              <a:rPr lang="en-US" altLang="pl-PL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 of control and data plane, ATSSS function and </a:t>
            </a:r>
            <a:r>
              <a:rPr lang="en-US" altLang="pl-PL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pl-PL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management.  </a:t>
            </a:r>
          </a:p>
          <a:p>
            <a:pPr marL="0" indent="0" algn="just"/>
            <a:r>
              <a:rPr lang="en-US" altLang="pl-PL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expected that WLAN interworking to 5G core network improves data throughput rate for increasing data traffic need and provides </a:t>
            </a:r>
            <a:r>
              <a:rPr lang="en-US" altLang="pl-PL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pl-PL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 for time sensitive services. For intensive study, we propose to develop technical report on WLAN interworking to 5G core network.  </a:t>
            </a:r>
          </a:p>
          <a:p>
            <a:endParaRPr lang="en-US" altLang="ko-KR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* ATSSS: Access Traffic Steering, Switching &amp; Splitting</a:t>
            </a:r>
            <a:endParaRPr lang="en-US" altLang="ko-KR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ko-KR" altLang="en-US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88AF7F1-378A-4C7C-B442-BB8318C235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GB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Introduction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916" y="1618172"/>
            <a:ext cx="10990053" cy="4731440"/>
          </a:xfrm>
        </p:spPr>
        <p:txBody>
          <a:bodyPr/>
          <a:lstStyle/>
          <a:p>
            <a:pPr marL="457200" lvl="0" indent="-457200" defTabSz="914400" latinLnBrk="1">
              <a:buClr>
                <a:schemeClr val="tx1"/>
              </a:buClr>
              <a:buSzPct val="76000"/>
              <a:buFont typeface="Arial" panose="020B0604020202020204" pitchFamily="34" charset="0"/>
              <a:buChar char="•"/>
            </a:pPr>
            <a:r>
              <a:rPr lang="en-GB" altLang="ko-KR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3GPP 5G communication network will support multi-RAT including non-3GPP access techniques.</a:t>
            </a: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endParaRPr lang="en-GB" altLang="ko-KR" sz="260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457200" lvl="0" indent="-457200" defTabSz="914400" latinLnBrk="1">
              <a:buClr>
                <a:schemeClr val="tx1"/>
              </a:buClr>
              <a:buSzPct val="76000"/>
              <a:buFont typeface="Arial" panose="020B0604020202020204" pitchFamily="34" charset="0"/>
              <a:buChar char="•"/>
            </a:pPr>
            <a:r>
              <a:rPr lang="en-GB" altLang="ko-KR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3GPP already have released 5G core architecture to have multiple interfaces with 3GPP access type or non-3GPP access type.</a:t>
            </a:r>
          </a:p>
          <a:p>
            <a:pPr marL="444500" lvl="0" indent="-444500" defTabSz="914400" latinLnBrk="1">
              <a:buClr>
                <a:srgbClr val="727CA3"/>
              </a:buClr>
              <a:buSzPct val="76000"/>
            </a:pPr>
            <a:r>
              <a:rPr lang="en-US" altLang="ko-KR" sz="1600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    </a:t>
            </a:r>
            <a:r>
              <a:rPr lang="en-US" altLang="ko-KR" sz="1800" b="0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- 3GPP TS 23.501 Technical Specification Group Services and System Aspects; System Architecture for the  5G System; Stage 2(Release 15), 2018</a:t>
            </a:r>
          </a:p>
          <a:p>
            <a:pPr marL="444500" lvl="0" indent="-444500" defTabSz="914400" latinLnBrk="1">
              <a:buClr>
                <a:srgbClr val="727CA3"/>
              </a:buClr>
              <a:buSzPct val="76000"/>
            </a:pPr>
            <a:r>
              <a:rPr lang="en-US" altLang="ko-KR" sz="1800" b="0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    - 3GPP TS 23.502 Technical Specification Group Services and System Aspects; Procedures for the 5G System; Stage 2(Release 15), 2018</a:t>
            </a:r>
          </a:p>
          <a:p>
            <a:pPr marL="444500" lvl="0" indent="-444500" defTabSz="914400" latinLnBrk="1">
              <a:buClr>
                <a:srgbClr val="727CA3"/>
              </a:buClr>
              <a:buSzPct val="76000"/>
            </a:pPr>
            <a:endParaRPr lang="en-US" altLang="ko-KR" sz="1800" b="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457200" lvl="0" indent="-457200" defTabSz="914400" latinLnBrk="1">
              <a:buClr>
                <a:schemeClr val="tx1"/>
              </a:buClr>
              <a:buSzPct val="76000"/>
              <a:buFont typeface="Arial" panose="020B0604020202020204" pitchFamily="34" charset="0"/>
              <a:buChar char="•"/>
            </a:pPr>
            <a:r>
              <a:rPr lang="en-GB" altLang="ko-KR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IEEE 802.11 access techniques need to provide interface and communication protocols to be interworked with 5G core network </a:t>
            </a:r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30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5</a:t>
            </a:r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G Architecture Reference Model</a:t>
            </a:r>
            <a:endParaRPr lang="ko-KR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2"/>
            <a:ext cx="10568353" cy="1896206"/>
          </a:xfrm>
        </p:spPr>
        <p:txBody>
          <a:bodyPr/>
          <a:lstStyle/>
          <a:p>
            <a:pPr marL="457200" indent="-457200" defTabSz="914400" latinLnBrk="1">
              <a:buClr>
                <a:schemeClr val="tx1"/>
              </a:buClr>
              <a:buSzPct val="76000"/>
              <a:buFont typeface="Arial" panose="020B0604020202020204" pitchFamily="34" charset="0"/>
              <a:buChar char="•"/>
            </a:pPr>
            <a:r>
              <a:rPr lang="en-GB" altLang="ko-KR" b="0" dirty="0">
                <a:latin typeface="Arial" panose="020B0604020202020204" pitchFamily="34" charset="0"/>
                <a:cs typeface="Arial" panose="020B0604020202020204" pitchFamily="34" charset="0"/>
              </a:rPr>
              <a:t>5G System architecture supports signalling and data connectivity using Service Based Interface(SBI), separate Control Plane (CP) and Data Plane(DP)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154642"/>
              </p:ext>
            </p:extLst>
          </p:nvPr>
        </p:nvGraphicFramePr>
        <p:xfrm>
          <a:off x="1435827" y="3578470"/>
          <a:ext cx="5113141" cy="2611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r:id="rId3" imgW="3895857" imgH="1990710" progId="Visio.Drawing.11">
                  <p:embed/>
                </p:oleObj>
              </mc:Choice>
              <mc:Fallback>
                <p:oleObj r:id="rId3" imgW="3895857" imgH="199071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827" y="3578470"/>
                        <a:ext cx="5113141" cy="26118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17422" y="3618205"/>
            <a:ext cx="30069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UE: User Equipment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AN: Access Network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UPF: User Plane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AMF: Access &amp; Mobility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SMF: Session Management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NSSP: Network Slice Selection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NEF: Network Exposure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NRF: Network Repository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PCF: Policy Control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UDM: Unified Data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AF: Application Function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91683" y="6033672"/>
            <a:ext cx="10202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ko-KR" dirty="0"/>
              <a:t>5G system architecture (3GPP TS 23.501)</a:t>
            </a:r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57894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+mn-lt"/>
                <a:cs typeface="Arial" panose="020B0604020202020204" pitchFamily="34" charset="0"/>
              </a:rPr>
              <a:t>WLAN Interworking with 5G Core Network</a:t>
            </a:r>
            <a:endParaRPr lang="ko-KR" altLang="en-US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1007968" cy="114886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ko-KR" b="0" dirty="0"/>
              <a:t>N3IWF provides interworking between WLAN access network and 5G core network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ko-KR" b="0" dirty="0"/>
              <a:t>NAS signalling to AMF </a:t>
            </a:r>
            <a:r>
              <a:rPr lang="en-US" altLang="ko-KR" b="0" dirty="0"/>
              <a:t>is supported </a:t>
            </a:r>
            <a:r>
              <a:rPr lang="en-GB" altLang="ko-KR" b="0" dirty="0"/>
              <a:t> in 3GPP  and Non 3GPP access network  </a:t>
            </a:r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478" y="3076046"/>
            <a:ext cx="5613522" cy="312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194430" y="3198167"/>
            <a:ext cx="30069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N3IWF: N3 Inter-Working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NAS: Non-Access Stratum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62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+mn-lt"/>
                <a:cs typeface="Arial" panose="020B0604020202020204" pitchFamily="34" charset="0"/>
              </a:rPr>
              <a:t>WLAN Interworking in Control Plane</a:t>
            </a:r>
            <a:endParaRPr lang="ko-KR" altLang="en-US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638690" cy="18082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UE executes Registration procedures by using EAP-5G signalling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UE initially gets IP address and establishment on IPsec Security Association(SA)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NAS messages between UE and AMF are carried over IPsec Security Association(SA)  </a:t>
            </a:r>
            <a:r>
              <a:rPr lang="en-GB" altLang="ko-KR" dirty="0"/>
              <a:t> </a:t>
            </a:r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endParaRPr lang="ko-KR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5023"/>
              </p:ext>
            </p:extLst>
          </p:nvPr>
        </p:nvGraphicFramePr>
        <p:xfrm>
          <a:off x="1618405" y="3823775"/>
          <a:ext cx="6567243" cy="232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5" r:id="rId3" imgW="4958674" imgH="1753319" progId="Visio.Drawing.11">
                  <p:embed/>
                </p:oleObj>
              </mc:Choice>
              <mc:Fallback>
                <p:oleObj r:id="rId3" imgW="4958674" imgH="1753319" progId="Visio.Drawing.11">
                  <p:embed/>
                  <p:pic>
                    <p:nvPicPr>
                      <p:cNvPr id="0" name="개체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8405" y="3823775"/>
                        <a:ext cx="6567243" cy="23222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직사각형 7"/>
          <p:cNvSpPr/>
          <p:nvPr/>
        </p:nvSpPr>
        <p:spPr>
          <a:xfrm>
            <a:off x="691683" y="6033672"/>
            <a:ext cx="10202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ko-KR" dirty="0"/>
              <a:t>Control Plane between UE and N3IWF (3GPP TS 23.501)</a:t>
            </a:r>
            <a:endParaRPr lang="ko-KR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8194430" y="3807056"/>
            <a:ext cx="3174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EAP: Extensible Authentication Protocol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NAS: Non-Access Stratum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UE: User Equipment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2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Interworking in Data Plane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14477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ko-KR" b="0" dirty="0"/>
              <a:t>Packet</a:t>
            </a:r>
            <a:r>
              <a:rPr lang="ko-KR" altLang="en-US" b="0" dirty="0"/>
              <a:t> </a:t>
            </a:r>
            <a:r>
              <a:rPr lang="en-US" altLang="ko-KR" b="0" dirty="0"/>
              <a:t>data unit is exchanged between UE and UPF in IPsec Tunnel Mode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ko-KR" b="0" dirty="0"/>
              <a:t>Large GRE packets are fragmented by the "inner IP" layer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ko-KR" b="0" dirty="0"/>
              <a:t>UDP protocol may be used below the IPsec layer to enable NAT traversal</a:t>
            </a:r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endParaRPr lang="ko-KR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756371"/>
              </p:ext>
            </p:extLst>
          </p:nvPr>
        </p:nvGraphicFramePr>
        <p:xfrm>
          <a:off x="1459662" y="3429000"/>
          <a:ext cx="7701939" cy="2708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7" r:id="rId3" imgW="5846206" imgH="2055703" progId="Visio.Drawing.11">
                  <p:embed/>
                </p:oleObj>
              </mc:Choice>
              <mc:Fallback>
                <p:oleObj r:id="rId3" imgW="5846206" imgH="2055703" progId="Visio.Drawing.11">
                  <p:embed/>
                  <p:pic>
                    <p:nvPicPr>
                      <p:cNvPr id="0" name="개체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9662" y="3429000"/>
                        <a:ext cx="7701939" cy="27085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3183407" y="6066692"/>
            <a:ext cx="5295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dirty="0"/>
              <a:t>Data Plane between UE and N3IWF (3GPP TS 23.501)</a:t>
            </a:r>
            <a:endParaRPr lang="ko-KR" altLang="ko-KR" dirty="0"/>
          </a:p>
        </p:txBody>
      </p:sp>
      <p:sp>
        <p:nvSpPr>
          <p:cNvPr id="11" name="TextBox 10"/>
          <p:cNvSpPr txBox="1"/>
          <p:nvPr/>
        </p:nvSpPr>
        <p:spPr>
          <a:xfrm>
            <a:off x="9126430" y="3433493"/>
            <a:ext cx="2892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UPF: User Plane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GRE: Generic Routing Encapsulation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NAT: Network Address Translation</a:t>
            </a:r>
          </a:p>
        </p:txBody>
      </p:sp>
    </p:spTree>
    <p:extLst>
      <p:ext uri="{BB962C8B-B14F-4D97-AF65-F5344CB8AC3E}">
        <p14:creationId xmlns:p14="http://schemas.microsoft.com/office/powerpoint/2010/main" val="2919356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3GPP ATSSS</a:t>
            </a:r>
            <a:r>
              <a:rPr lang="en-US" altLang="ko-KR" sz="2800" dirty="0"/>
              <a:t>(Access Traffic Steering, Switching &amp; Splitting)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2"/>
            <a:ext cx="10920045" cy="14477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3GPP supports ATSSS between 3GPP and non-3GPP access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ATSSS can enable traffic selection, switching and splitting between 5G and WLAN</a:t>
            </a:r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" name="직사각형 9"/>
          <p:cNvSpPr/>
          <p:nvPr/>
        </p:nvSpPr>
        <p:spPr>
          <a:xfrm>
            <a:off x="2743765" y="6084331"/>
            <a:ext cx="5622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dirty="0"/>
              <a:t>Support of Multi-Access PDU Sessions (3GPP TR 23.793)</a:t>
            </a:r>
            <a:endParaRPr lang="ko-KR" altLang="ko-KR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107" y="3391233"/>
            <a:ext cx="8427019" cy="265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65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Interworking with </a:t>
            </a:r>
            <a:r>
              <a:rPr lang="en-US" altLang="ko-KR" dirty="0" err="1"/>
              <a:t>QoS</a:t>
            </a:r>
            <a:r>
              <a:rPr lang="en-US" altLang="ko-KR" dirty="0"/>
              <a:t> Management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2"/>
            <a:ext cx="10902461" cy="14477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ATSSS Policy Enforcement function in SMF is responsible for ATSSS policies enforcement and session management of all PDU sessions between 5G core and 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Policy Enforcement function can also provide ATSSS PDU session related rules to UE during PDU session establishment and PDU session modification </a:t>
            </a:r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3747561"/>
            <a:ext cx="5635869" cy="2604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51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6663</TotalTime>
  <Words>955</Words>
  <Application>Microsoft Office PowerPoint</Application>
  <PresentationFormat>와이드스크린</PresentationFormat>
  <Paragraphs>220</Paragraphs>
  <Slides>14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맑은 고딕</vt:lpstr>
      <vt:lpstr>Arial</vt:lpstr>
      <vt:lpstr>Times New Roman</vt:lpstr>
      <vt:lpstr>Wingdings</vt:lpstr>
      <vt:lpstr>Office Theme</vt:lpstr>
      <vt:lpstr>Document</vt:lpstr>
      <vt:lpstr>Visio.Drawing.11</vt:lpstr>
      <vt:lpstr>Proposal on Interworking between IEEE 802.11 WLAN and 3GPP 5G Core Network</vt:lpstr>
      <vt:lpstr>Abstract</vt:lpstr>
      <vt:lpstr>Introduction</vt:lpstr>
      <vt:lpstr>5G Architecture Reference Model</vt:lpstr>
      <vt:lpstr>WLAN Interworking with 5G Core Network</vt:lpstr>
      <vt:lpstr>WLAN Interworking in Control Plane</vt:lpstr>
      <vt:lpstr>WLAN Interworking in Data Plane</vt:lpstr>
      <vt:lpstr>3GPP ATSSS(Access Traffic Steering, Switching &amp; Splitting)</vt:lpstr>
      <vt:lpstr>WLAN Interworking with QoS Management </vt:lpstr>
      <vt:lpstr>WLAN Access Reference Points for Data Plane </vt:lpstr>
      <vt:lpstr>WLAN Access Reference Points for Control Plane </vt:lpstr>
      <vt:lpstr>Interworking Subjects between WLAN and 5G </vt:lpstr>
      <vt:lpstr>Proposal 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Lee Hyeong Ho</cp:lastModifiedBy>
  <cp:revision>684</cp:revision>
  <cp:lastPrinted>2019-07-03T02:10:53Z</cp:lastPrinted>
  <dcterms:created xsi:type="dcterms:W3CDTF">2016-03-01T04:36:01Z</dcterms:created>
  <dcterms:modified xsi:type="dcterms:W3CDTF">2019-07-08T06:31:35Z</dcterms:modified>
</cp:coreProperties>
</file>