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9" r:id="rId3"/>
    <p:sldId id="305" r:id="rId4"/>
    <p:sldId id="322" r:id="rId5"/>
    <p:sldId id="325" r:id="rId6"/>
    <p:sldId id="326" r:id="rId7"/>
    <p:sldId id="320" r:id="rId8"/>
    <p:sldId id="321" r:id="rId9"/>
    <p:sldId id="324" r:id="rId10"/>
    <p:sldId id="315" r:id="rId11"/>
    <p:sldId id="310" r:id="rId12"/>
    <p:sldId id="328" r:id="rId13"/>
    <p:sldId id="318" r:id="rId14"/>
    <p:sldId id="296" r:id="rId15"/>
    <p:sldId id="330" r:id="rId16"/>
    <p:sldId id="309" r:id="rId17"/>
    <p:sldId id="32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06-Sep-19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19-1158/r2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Mechanisms for Reliable V2X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57018"/>
              </p:ext>
            </p:extLst>
          </p:nvPr>
        </p:nvGraphicFramePr>
        <p:xfrm>
          <a:off x="992188" y="2378075"/>
          <a:ext cx="10018712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10018712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can be Encoded as new </a:t>
            </a:r>
            <a:r>
              <a:rPr lang="en-US" dirty="0" err="1"/>
              <a:t>BlockAck</a:t>
            </a:r>
            <a:r>
              <a:rPr lang="en-US" dirty="0"/>
              <a:t>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8065C3-ABF8-48FC-B4C2-2E7D964A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2014"/>
            <a:ext cx="7771532" cy="41132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Broadcast Ack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475383" cy="266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Timing information: Log UTC start and stop times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Used to determine relevancy of Ack to last transmitted message</a:t>
            </a:r>
            <a:r>
              <a:rPr lang="en-US" sz="2800" b="1" kern="0" dirty="0"/>
              <a:t>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UTC can be represented as [0…9999]mS aligned with GNSS timing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Information per successfully received message: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MAC addresses: Compressed (e.g. 16bits) for minimizing channel load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RSSI of received message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Detecting self failures: If RSSI reported in </a:t>
            </a:r>
            <a:r>
              <a:rPr lang="en-US" sz="1800" kern="0" dirty="0" err="1"/>
              <a:t>BroadcastAck</a:t>
            </a:r>
            <a:r>
              <a:rPr lang="en-US" sz="1800" kern="0" dirty="0"/>
              <a:t> is much lower than measured for </a:t>
            </a:r>
            <a:r>
              <a:rPr lang="en-US" sz="1800" kern="0" dirty="0" err="1"/>
              <a:t>BroadcastAck</a:t>
            </a:r>
            <a:r>
              <a:rPr lang="en-US" sz="1800" kern="0" dirty="0"/>
              <a:t>, then TX fails. If much higher, then RX fails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AC1B8-1D08-43B8-B234-C504FEDFB784}"/>
              </a:ext>
            </a:extLst>
          </p:cNvPr>
          <p:cNvSpPr/>
          <p:nvPr/>
        </p:nvSpPr>
        <p:spPr bwMode="auto">
          <a:xfrm>
            <a:off x="3073045" y="5486400"/>
            <a:ext cx="15544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Compressed 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FDFDC6-A2B2-4290-8174-F3415E3C8618}"/>
              </a:ext>
            </a:extLst>
          </p:cNvPr>
          <p:cNvSpPr txBox="1"/>
          <p:nvPr/>
        </p:nvSpPr>
        <p:spPr>
          <a:xfrm>
            <a:off x="3682645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CCAD9-736F-41B5-92BC-8F56C9BFFFD4}"/>
              </a:ext>
            </a:extLst>
          </p:cNvPr>
          <p:cNvSpPr txBox="1"/>
          <p:nvPr/>
        </p:nvSpPr>
        <p:spPr>
          <a:xfrm>
            <a:off x="228600" y="600674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4C64E-3603-4049-9840-3C7E2AE387F2}"/>
              </a:ext>
            </a:extLst>
          </p:cNvPr>
          <p:cNvSpPr/>
          <p:nvPr/>
        </p:nvSpPr>
        <p:spPr bwMode="auto">
          <a:xfrm>
            <a:off x="5715000" y="5486400"/>
            <a:ext cx="15544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CA3FD-2123-4AAC-AEBD-D2E3055BBFAE}"/>
              </a:ext>
            </a:extLst>
          </p:cNvPr>
          <p:cNvSpPr txBox="1"/>
          <p:nvPr/>
        </p:nvSpPr>
        <p:spPr>
          <a:xfrm>
            <a:off x="6370320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CCB690-C5B3-4634-97D1-41AC5711D82D}"/>
              </a:ext>
            </a:extLst>
          </p:cNvPr>
          <p:cNvSpPr/>
          <p:nvPr/>
        </p:nvSpPr>
        <p:spPr bwMode="auto">
          <a:xfrm>
            <a:off x="9397645" y="5486400"/>
            <a:ext cx="15544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DAE85D-4C26-4F19-A59B-C2B00B7FE795}"/>
              </a:ext>
            </a:extLst>
          </p:cNvPr>
          <p:cNvSpPr txBox="1"/>
          <p:nvPr/>
        </p:nvSpPr>
        <p:spPr>
          <a:xfrm>
            <a:off x="10098685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B464CE-CFD2-45BB-9AF4-45B800D32B93}"/>
              </a:ext>
            </a:extLst>
          </p:cNvPr>
          <p:cNvSpPr txBox="1"/>
          <p:nvPr/>
        </p:nvSpPr>
        <p:spPr>
          <a:xfrm>
            <a:off x="8371846" y="5637416"/>
            <a:ext cx="893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866C8F-834A-4A84-B553-668D4AC986E4}"/>
              </a:ext>
            </a:extLst>
          </p:cNvPr>
          <p:cNvSpPr/>
          <p:nvPr/>
        </p:nvSpPr>
        <p:spPr bwMode="auto">
          <a:xfrm>
            <a:off x="1066799" y="5486400"/>
            <a:ext cx="10058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start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9C559-0360-44C0-9CDE-614C479B96B4}"/>
              </a:ext>
            </a:extLst>
          </p:cNvPr>
          <p:cNvSpPr txBox="1"/>
          <p:nvPr/>
        </p:nvSpPr>
        <p:spPr>
          <a:xfrm>
            <a:off x="1376318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A13306-0014-46F2-8D5A-4C343ED3A6D2}"/>
              </a:ext>
            </a:extLst>
          </p:cNvPr>
          <p:cNvSpPr/>
          <p:nvPr/>
        </p:nvSpPr>
        <p:spPr bwMode="auto">
          <a:xfrm>
            <a:off x="2067205" y="5486400"/>
            <a:ext cx="10058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stop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B0BC1A-B52C-4A1D-AED8-D757EB1F0867}"/>
              </a:ext>
            </a:extLst>
          </p:cNvPr>
          <p:cNvSpPr txBox="1"/>
          <p:nvPr/>
        </p:nvSpPr>
        <p:spPr>
          <a:xfrm>
            <a:off x="2366918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EB55FF-4F4C-473C-A9DA-316DB5002AC7}"/>
              </a:ext>
            </a:extLst>
          </p:cNvPr>
          <p:cNvSpPr/>
          <p:nvPr/>
        </p:nvSpPr>
        <p:spPr bwMode="auto">
          <a:xfrm>
            <a:off x="4627525" y="5486400"/>
            <a:ext cx="10972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RSSI of message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C29DC3-0C64-4DFA-9AEB-DCC4E73AFA3A}"/>
              </a:ext>
            </a:extLst>
          </p:cNvPr>
          <p:cNvSpPr txBox="1"/>
          <p:nvPr/>
        </p:nvSpPr>
        <p:spPr>
          <a:xfrm>
            <a:off x="4996484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F12CF5-662D-49D0-833D-374C2DABF2B0}"/>
              </a:ext>
            </a:extLst>
          </p:cNvPr>
          <p:cNvSpPr/>
          <p:nvPr/>
        </p:nvSpPr>
        <p:spPr bwMode="auto">
          <a:xfrm>
            <a:off x="7239000" y="5486400"/>
            <a:ext cx="10972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RSSI of message #2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294264-D363-4509-9AD3-C0EE0A368604}"/>
              </a:ext>
            </a:extLst>
          </p:cNvPr>
          <p:cNvSpPr txBox="1"/>
          <p:nvPr/>
        </p:nvSpPr>
        <p:spPr>
          <a:xfrm>
            <a:off x="7624718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221B28-83DD-411A-A1F2-BA40616E6D0B}"/>
              </a:ext>
            </a:extLst>
          </p:cNvPr>
          <p:cNvSpPr/>
          <p:nvPr/>
        </p:nvSpPr>
        <p:spPr bwMode="auto">
          <a:xfrm>
            <a:off x="10942320" y="5486400"/>
            <a:ext cx="109728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RSSI of message #N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0B768E-5918-4FD9-9013-F75E8E9CD8F4}"/>
              </a:ext>
            </a:extLst>
          </p:cNvPr>
          <p:cNvSpPr txBox="1"/>
          <p:nvPr/>
        </p:nvSpPr>
        <p:spPr>
          <a:xfrm>
            <a:off x="11311279" y="60067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93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Should 802.11bd define feedback of received MAC addresses decoded in a </a:t>
            </a:r>
            <a:r>
              <a:rPr lang="en-US" dirty="0" err="1"/>
              <a:t>BlockAck</a:t>
            </a:r>
            <a:r>
              <a:rPr lang="en-US" dirty="0"/>
              <a:t> variant?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6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23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includes Broadcast Ack, what should be specification scope?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A: Broadcast ACK format definition: 1</a:t>
            </a:r>
          </a:p>
          <a:p>
            <a:r>
              <a:rPr lang="en-US" dirty="0"/>
              <a:t>Option B: Broadcast ACK format and transmit and receive operation: 9</a:t>
            </a:r>
          </a:p>
          <a:p>
            <a:r>
              <a:rPr lang="en-US" dirty="0"/>
              <a:t>None of the above: </a:t>
            </a:r>
          </a:p>
          <a:p>
            <a:r>
              <a:rPr lang="en-US" dirty="0"/>
              <a:t>Abstain: Many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6F9A3-C49A-40A5-93F7-4FB993139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ED5B-FEBD-403C-ACE6-C79B150CD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1B4C7-6FC3-47AA-A925-3E5EA5C01C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A3B4EE-B6AE-43F8-AF3F-AD9F94B1F3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64606E-5527-48DE-81FF-FD66E79DBE9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Ron Toledano, Autotalks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71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185160"/>
            <a:ext cx="4038600" cy="236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marR="0" indent="-182880" latinLnBrk="0">
              <a:lnSpc>
                <a:spcPct val="100000"/>
              </a:lnSpc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Logging received MAC addresses with valid CRC</a:t>
            </a:r>
          </a:p>
          <a:p>
            <a:pPr marL="365760" marR="0" indent="-182880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Periodic transmission of the log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24000" y="4496653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1430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2416" y="4126468"/>
            <a:ext cx="313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Start log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8FEB5E-D48E-434F-9B3F-3BDDD6FC90FF}"/>
              </a:ext>
            </a:extLst>
          </p:cNvPr>
          <p:cNvCxnSpPr>
            <a:cxnSpLocks/>
          </p:cNvCxnSpPr>
          <p:nvPr/>
        </p:nvCxnSpPr>
        <p:spPr bwMode="auto">
          <a:xfrm>
            <a:off x="1524000" y="5246132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4C68F4B-7F3C-4991-A186-7C1481632A58}"/>
              </a:ext>
            </a:extLst>
          </p:cNvPr>
          <p:cNvSpPr txBox="1"/>
          <p:nvPr/>
        </p:nvSpPr>
        <p:spPr>
          <a:xfrm>
            <a:off x="1042416" y="4876800"/>
            <a:ext cx="221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Stop 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93378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Packet for transmission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82156BA-AD69-4563-BD43-AF772EA8ED1E}"/>
              </a:ext>
            </a:extLst>
          </p:cNvPr>
          <p:cNvCxnSpPr>
            <a:cxnSpLocks/>
            <a:endCxn id="3" idx="2"/>
          </p:cNvCxnSpPr>
          <p:nvPr/>
        </p:nvCxnSpPr>
        <p:spPr bwMode="auto">
          <a:xfrm flipV="1">
            <a:off x="6134101" y="5547360"/>
            <a:ext cx="0" cy="5486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F06D14-7D5D-4A27-A74B-78B56266FBE7}"/>
              </a:ext>
            </a:extLst>
          </p:cNvPr>
          <p:cNvSpPr txBox="1"/>
          <p:nvPr/>
        </p:nvSpPr>
        <p:spPr>
          <a:xfrm>
            <a:off x="6149237" y="56235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6EE007-3866-4B84-82BE-9C3537919C9A}"/>
              </a:ext>
            </a:extLst>
          </p:cNvPr>
          <p:cNvSpPr txBox="1"/>
          <p:nvPr/>
        </p:nvSpPr>
        <p:spPr>
          <a:xfrm>
            <a:off x="1235515" y="1959114"/>
            <a:ext cx="10525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BAF75D-A6E4-40E7-BA8A-D46051DA3ADD}"/>
              </a:ext>
            </a:extLst>
          </p:cNvPr>
          <p:cNvCxnSpPr>
            <a:cxnSpLocks/>
          </p:cNvCxnSpPr>
          <p:nvPr/>
        </p:nvCxnSpPr>
        <p:spPr bwMode="auto">
          <a:xfrm>
            <a:off x="1524001" y="3747174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C4637ED-2BD5-4CE9-8B57-5456ED9088EB}"/>
              </a:ext>
            </a:extLst>
          </p:cNvPr>
          <p:cNvSpPr txBox="1"/>
          <p:nvPr/>
        </p:nvSpPr>
        <p:spPr>
          <a:xfrm>
            <a:off x="1042416" y="3116797"/>
            <a:ext cx="306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MAC address of RX packet with valid CRC</a:t>
            </a:r>
          </a:p>
        </p:txBody>
      </p:sp>
    </p:spTree>
    <p:extLst>
      <p:ext uri="{BB962C8B-B14F-4D97-AF65-F5344CB8AC3E}">
        <p14:creationId xmlns:p14="http://schemas.microsoft.com/office/powerpoint/2010/main" val="2642253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Reception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200399"/>
            <a:ext cx="4038600" cy="25145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reception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Checking</a:t>
            </a:r>
          </a:p>
          <a:p>
            <a:pPr marL="548640" lvl="1" indent="-18288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Is RSSI &gt; Threshold?</a:t>
            </a:r>
          </a:p>
          <a:p>
            <a:pPr marL="548640" lvl="1" indent="-18288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Is self MAC address listed inside Broadcast Ack?</a:t>
            </a:r>
          </a:p>
          <a:p>
            <a:pPr marL="548640" lvl="1" indent="-18288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Is time of last transmitted packet within log period?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47351" y="3733317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3733317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3449" y="3352800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Broadcast 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352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MAC address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7CEEC1-44B1-49EA-974C-10D5CAF266DF}"/>
              </a:ext>
            </a:extLst>
          </p:cNvPr>
          <p:cNvSpPr txBox="1"/>
          <p:nvPr/>
        </p:nvSpPr>
        <p:spPr>
          <a:xfrm>
            <a:off x="8153399" y="3962400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Self MAC address found / not found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112D3E-5E67-4AE2-B65C-A1CBB3D7D5CD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2954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043ADC3-514D-4225-B0DA-4C44AB772462}"/>
              </a:ext>
            </a:extLst>
          </p:cNvPr>
          <p:cNvCxnSpPr>
            <a:cxnSpLocks/>
          </p:cNvCxnSpPr>
          <p:nvPr/>
        </p:nvCxnSpPr>
        <p:spPr bwMode="auto">
          <a:xfrm>
            <a:off x="8153399" y="5029821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4C5C970-7AD9-4383-9B43-AD09CCB513E4}"/>
              </a:ext>
            </a:extLst>
          </p:cNvPr>
          <p:cNvSpPr txBox="1"/>
          <p:nvPr/>
        </p:nvSpPr>
        <p:spPr>
          <a:xfrm>
            <a:off x="8153398" y="4649304"/>
            <a:ext cx="396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Last TX packet is within reported period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9D2619C-3780-4373-B269-8E6EFF792161}"/>
              </a:ext>
            </a:extLst>
          </p:cNvPr>
          <p:cNvCxnSpPr>
            <a:cxnSpLocks/>
          </p:cNvCxnSpPr>
          <p:nvPr/>
        </p:nvCxnSpPr>
        <p:spPr bwMode="auto">
          <a:xfrm>
            <a:off x="1547351" y="432954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F23A1E-548F-4AAF-A54F-FC12DC4E005C}"/>
              </a:ext>
            </a:extLst>
          </p:cNvPr>
          <p:cNvSpPr txBox="1"/>
          <p:nvPr/>
        </p:nvSpPr>
        <p:spPr>
          <a:xfrm>
            <a:off x="1043449" y="3962400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Broadcast Ack RSSI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FC0B615-F213-4D92-8CEE-9D01AD160B6B}"/>
              </a:ext>
            </a:extLst>
          </p:cNvPr>
          <p:cNvCxnSpPr>
            <a:cxnSpLocks/>
          </p:cNvCxnSpPr>
          <p:nvPr/>
        </p:nvCxnSpPr>
        <p:spPr bwMode="auto">
          <a:xfrm>
            <a:off x="1547351" y="5029821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3FF3193-8BA1-4BAC-A6CA-63D55E9037F7}"/>
              </a:ext>
            </a:extLst>
          </p:cNvPr>
          <p:cNvSpPr txBox="1"/>
          <p:nvPr/>
        </p:nvSpPr>
        <p:spPr>
          <a:xfrm>
            <a:off x="1046946" y="4649304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 of last transmitted packet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6C71480-6888-4313-AB00-38655CD15622}"/>
              </a:ext>
            </a:extLst>
          </p:cNvPr>
          <p:cNvCxnSpPr>
            <a:cxnSpLocks/>
          </p:cNvCxnSpPr>
          <p:nvPr/>
        </p:nvCxnSpPr>
        <p:spPr bwMode="auto">
          <a:xfrm>
            <a:off x="8153399" y="5651218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CD254CF-7004-4051-94EE-0FC10745D751}"/>
              </a:ext>
            </a:extLst>
          </p:cNvPr>
          <p:cNvSpPr txBox="1"/>
          <p:nvPr/>
        </p:nvSpPr>
        <p:spPr>
          <a:xfrm>
            <a:off x="8153398" y="5270701"/>
            <a:ext cx="396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RSSI &gt; Threshold</a:t>
            </a:r>
          </a:p>
        </p:txBody>
      </p:sp>
    </p:spTree>
    <p:extLst>
      <p:ext uri="{BB962C8B-B14F-4D97-AF65-F5344CB8AC3E}">
        <p14:creationId xmlns:p14="http://schemas.microsoft.com/office/powerpoint/2010/main" val="272072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V2X Communication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Increased need for reliability while more challenged to achieve it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Higher reliability needs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V2X provides more data which isn’t available by any other sensor, such as pedestrian observed by other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V2X data will be used for vehicle control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Functional safety requires certainty that V2X is operating properly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Greater reliability challenges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Higher hidden node probability due to increased channel load, following the longer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Higher activity in adjacent channels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8618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Broadcast Communication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can add Broadcast delivery guarantee to 802.11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is baseline for media-agnostic upper layers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layers are defined for DSRC and C-V2X. DSRC would be disadvantageous if only C-V2X (as added in Rel. 16) would support delivery guarantee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assures bounded latency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In Europe, messages may be sent up to 1 second apart. Lost message doubles that</a:t>
            </a: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is simpler than upper layer acknowledgement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u="sng" kern="0" dirty="0"/>
              <a:t>Using RSSI as simple predictor if message should be retransmitted </a:t>
            </a:r>
            <a:r>
              <a:rPr lang="en-US" kern="0" dirty="0"/>
              <a:t>(simplification from last meeting)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Acknowledgement Transmission Operation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message reports the successfully received MAC addresses</a:t>
            </a:r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7894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to Broadcast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Principle of operation: if RSSI of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is high, then prior self-transmission should have been received by the device transmitting the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. Absence of self MAC address in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report content indicates a failure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need to know vehicles’ location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RSSI threshold should be set well above sensitivity level (for example, -77dBm) to ignore imbalance between different vehicles, and to handle only major failures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Retransmission is avoided for data freshness requirements. Instead, new message should be triggered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Load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transmission should have low impact on channel load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It is unnecessary that all vehicles in a dense environment would share their feedback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Three options are presented to reducing number of transmission 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A. </a:t>
            </a:r>
            <a:r>
              <a:rPr lang="en-US" u="sng" dirty="0">
                <a:solidFill>
                  <a:schemeClr val="tx1"/>
                </a:solidFill>
              </a:rPr>
              <a:t>Some</a:t>
            </a:r>
            <a:r>
              <a:rPr lang="en-US" dirty="0">
                <a:solidFill>
                  <a:schemeClr val="tx1"/>
                </a:solidFill>
              </a:rPr>
              <a:t> vehicles are transmitting </a:t>
            </a:r>
            <a:r>
              <a:rPr lang="en-US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the time: Each vehicle selects if it transmits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B. </a:t>
            </a:r>
            <a:r>
              <a:rPr lang="en-US" u="sng" dirty="0">
                <a:solidFill>
                  <a:schemeClr val="tx1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vehicles are transmitting 100mS log </a:t>
            </a:r>
            <a:r>
              <a:rPr lang="en-US" u="sng" dirty="0">
                <a:solidFill>
                  <a:schemeClr val="tx1"/>
                </a:solidFill>
              </a:rPr>
              <a:t>some</a:t>
            </a:r>
            <a:r>
              <a:rPr lang="en-US" dirty="0">
                <a:solidFill>
                  <a:schemeClr val="tx1"/>
                </a:solidFill>
              </a:rPr>
              <a:t> time: Each vehicle selects period between TX</a:t>
            </a:r>
          </a:p>
          <a:p>
            <a:pPr marL="457200" lvl="1" indent="0"/>
            <a:r>
              <a:rPr lang="en-US" sz="2000" kern="0" dirty="0">
                <a:solidFill>
                  <a:schemeClr val="tx1"/>
                </a:solidFill>
              </a:rPr>
              <a:t>C. Limiting packet length to N reported stations (</a:t>
            </a:r>
            <a:r>
              <a:rPr lang="en-US" kern="0" dirty="0">
                <a:solidFill>
                  <a:schemeClr val="tx1"/>
                </a:solidFill>
              </a:rPr>
              <a:t>strongest received) [can be applied to A&amp;B]</a:t>
            </a:r>
            <a:endParaRPr lang="en-US" sz="2000" kern="0" dirty="0"/>
          </a:p>
          <a:p>
            <a:pPr marL="0" lvl="1" indent="0">
              <a:spcBef>
                <a:spcPts val="600"/>
              </a:spcBef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6A0ED0-01BE-493A-87CB-3294D2FFB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87600"/>
              </p:ext>
            </p:extLst>
          </p:nvPr>
        </p:nvGraphicFramePr>
        <p:xfrm>
          <a:off x="1447800" y="4944893"/>
          <a:ext cx="9601200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3199317032"/>
                    </a:ext>
                  </a:extLst>
                </a:gridCol>
                <a:gridCol w="4023360">
                  <a:extLst>
                    <a:ext uri="{9D8B030D-6E8A-4147-A177-3AD203B41FA5}">
                      <a16:colId xmlns:a16="http://schemas.microsoft.com/office/drawing/2014/main" val="967054424"/>
                    </a:ext>
                  </a:extLst>
                </a:gridCol>
                <a:gridCol w="4023360">
                  <a:extLst>
                    <a:ext uri="{9D8B030D-6E8A-4147-A177-3AD203B41FA5}">
                      <a16:colId xmlns:a16="http://schemas.microsoft.com/office/drawing/2014/main" val="3726991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 A: Probability of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Option B: Period between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76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3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6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Otherwise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1sec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4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2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Sparse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9" name="Picture 4" descr="Image result for vehicle transparent side view">
            <a:extLst>
              <a:ext uri="{FF2B5EF4-FFF2-40B4-BE49-F238E27FC236}">
                <a16:creationId xmlns:a16="http://schemas.microsoft.com/office/drawing/2014/main" id="{96D64338-971D-4025-B132-96BA87C6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158365" y="441542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463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926080" y="2590800"/>
            <a:ext cx="6035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926080" y="3581400"/>
            <a:ext cx="3474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BB35FC-216D-420A-BFD0-0F0F5AB388EE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EC1D06C-9A51-48A5-9C10-67F735B9BECF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64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2063BB-9056-4FE5-846E-5E99C341BADF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4" y="3581400"/>
            <a:ext cx="137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32" y="314015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llout: Line 18">
            <a:extLst>
              <a:ext uri="{FF2B5EF4-FFF2-40B4-BE49-F238E27FC236}">
                <a16:creationId xmlns:a16="http://schemas.microsoft.com/office/drawing/2014/main" id="{A87C6FA4-64B8-48A8-AE21-D5ADEF3305F3}"/>
              </a:ext>
            </a:extLst>
          </p:cNvPr>
          <p:cNvSpPr/>
          <p:nvPr/>
        </p:nvSpPr>
        <p:spPr bwMode="auto">
          <a:xfrm>
            <a:off x="8077200" y="3683159"/>
            <a:ext cx="1600199" cy="489161"/>
          </a:xfrm>
          <a:prstGeom prst="borderCallout1">
            <a:avLst>
              <a:gd name="adj1" fmla="val 18750"/>
              <a:gd name="adj2" fmla="val -8333"/>
              <a:gd name="adj3" fmla="val 167379"/>
              <a:gd name="adj4" fmla="val -3588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2. 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not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8FB629-E71C-447A-B7CC-659327B616A8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All</a:t>
            </a:r>
            <a:r>
              <a:rPr lang="en-US" sz="2000" dirty="0">
                <a:solidFill>
                  <a:schemeClr val="tx1"/>
                </a:solidFill>
              </a:rPr>
              <a:t> vehicles transmit Broadcast Ack every 100mS</a:t>
            </a:r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C702E13C-369A-4891-9050-D8E8651632D3}"/>
              </a:ext>
            </a:extLst>
          </p:cNvPr>
          <p:cNvSpPr/>
          <p:nvPr/>
        </p:nvSpPr>
        <p:spPr bwMode="auto">
          <a:xfrm>
            <a:off x="1905001" y="2191011"/>
            <a:ext cx="2438266" cy="304800"/>
          </a:xfrm>
          <a:prstGeom prst="borderCallout1">
            <a:avLst>
              <a:gd name="adj1" fmla="val 63501"/>
              <a:gd name="adj2" fmla="val 102398"/>
              <a:gd name="adj3" fmla="val 266197"/>
              <a:gd name="adj4" fmla="val 1135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1. Safety message transmission </a:t>
            </a:r>
          </a:p>
        </p:txBody>
      </p:sp>
      <p:sp>
        <p:nvSpPr>
          <p:cNvPr id="22" name="Callout: Line 21">
            <a:extLst>
              <a:ext uri="{FF2B5EF4-FFF2-40B4-BE49-F238E27FC236}">
                <a16:creationId xmlns:a16="http://schemas.microsoft.com/office/drawing/2014/main" id="{641121FB-5A53-4875-AFA0-9E8BA08E8C96}"/>
              </a:ext>
            </a:extLst>
          </p:cNvPr>
          <p:cNvSpPr/>
          <p:nvPr/>
        </p:nvSpPr>
        <p:spPr bwMode="auto">
          <a:xfrm>
            <a:off x="609600" y="4810715"/>
            <a:ext cx="4419600" cy="523285"/>
          </a:xfrm>
          <a:prstGeom prst="borderCallout1">
            <a:avLst>
              <a:gd name="adj1" fmla="val 11208"/>
              <a:gd name="adj2" fmla="val 101667"/>
              <a:gd name="adj3" fmla="val -243231"/>
              <a:gd name="adj4" fmla="val 9427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3. 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Triggered since message wasn’t received by purple vehicle</a:t>
            </a:r>
          </a:p>
        </p:txBody>
      </p:sp>
      <p:sp>
        <p:nvSpPr>
          <p:cNvPr id="23" name="Callout: Line 22">
            <a:extLst>
              <a:ext uri="{FF2B5EF4-FFF2-40B4-BE49-F238E27FC236}">
                <a16:creationId xmlns:a16="http://schemas.microsoft.com/office/drawing/2014/main" id="{88EB6268-B387-4BD6-A8A0-2A7637BCD88D}"/>
              </a:ext>
            </a:extLst>
          </p:cNvPr>
          <p:cNvSpPr/>
          <p:nvPr/>
        </p:nvSpPr>
        <p:spPr bwMode="auto">
          <a:xfrm>
            <a:off x="1378999" y="3684773"/>
            <a:ext cx="1600199" cy="489161"/>
          </a:xfrm>
          <a:prstGeom prst="borderCallout1">
            <a:avLst>
              <a:gd name="adj1" fmla="val 22180"/>
              <a:gd name="adj2" fmla="val 102807"/>
              <a:gd name="adj3" fmla="val -46993"/>
              <a:gd name="adj4" fmla="val 13292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2. 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911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Dense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865120" y="3048000"/>
            <a:ext cx="6492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865120" y="37338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092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result for vehicle transparent side view">
            <a:extLst>
              <a:ext uri="{FF2B5EF4-FFF2-40B4-BE49-F238E27FC236}">
                <a16:creationId xmlns:a16="http://schemas.microsoft.com/office/drawing/2014/main" id="{34C5DF74-C5AC-45FF-8429-7DE4B73BC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165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vehicle transparent side view">
            <a:extLst>
              <a:ext uri="{FF2B5EF4-FFF2-40B4-BE49-F238E27FC236}">
                <a16:creationId xmlns:a16="http://schemas.microsoft.com/office/drawing/2014/main" id="{BB719516-5B70-48E9-85C3-6A41E706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034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AA6E4960-A99C-49B7-8CDF-BAD62D0CD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444BD917-7B2D-4E91-970A-2DB3C5FC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280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D7D90BEE-8FCB-45B0-8745-4A5C08822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8457D07-C5B6-4234-A61C-2CBF88DFC4D3}"/>
              </a:ext>
            </a:extLst>
          </p:cNvPr>
          <p:cNvCxnSpPr/>
          <p:nvPr/>
        </p:nvCxnSpPr>
        <p:spPr bwMode="auto">
          <a:xfrm flipH="1">
            <a:off x="2865120" y="23622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4" descr="Image result for vehicle transparent side view">
            <a:extLst>
              <a:ext uri="{FF2B5EF4-FFF2-40B4-BE49-F238E27FC236}">
                <a16:creationId xmlns:a16="http://schemas.microsoft.com/office/drawing/2014/main" id="{8E220AA6-1123-43F4-B21B-C08D0012B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1690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Image result for vehicle transparent side view">
            <a:extLst>
              <a:ext uri="{FF2B5EF4-FFF2-40B4-BE49-F238E27FC236}">
                <a16:creationId xmlns:a16="http://schemas.microsoft.com/office/drawing/2014/main" id="{5D1DB854-A389-4CDB-89D1-049C26B2A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964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Image result for vehicle transparent side view">
            <a:extLst>
              <a:ext uri="{FF2B5EF4-FFF2-40B4-BE49-F238E27FC236}">
                <a16:creationId xmlns:a16="http://schemas.microsoft.com/office/drawing/2014/main" id="{DF9391BE-2177-45D0-A601-F81372683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 result for vehicle transparent side view">
            <a:extLst>
              <a:ext uri="{FF2B5EF4-FFF2-40B4-BE49-F238E27FC236}">
                <a16:creationId xmlns:a16="http://schemas.microsoft.com/office/drawing/2014/main" id="{F3804D7A-1424-47E1-8E8C-2D97F2E38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16922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vehicle transparent side view">
            <a:extLst>
              <a:ext uri="{FF2B5EF4-FFF2-40B4-BE49-F238E27FC236}">
                <a16:creationId xmlns:a16="http://schemas.microsoft.com/office/drawing/2014/main" id="{62C4A7BE-AD35-4F13-B436-2BE5B59FC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Image result for vehicle transparent side view">
            <a:extLst>
              <a:ext uri="{FF2B5EF4-FFF2-40B4-BE49-F238E27FC236}">
                <a16:creationId xmlns:a16="http://schemas.microsoft.com/office/drawing/2014/main" id="{BF99B39C-9996-4783-A5B8-444F728CE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Image result for vehicle transparent side view">
            <a:extLst>
              <a:ext uri="{FF2B5EF4-FFF2-40B4-BE49-F238E27FC236}">
                <a16:creationId xmlns:a16="http://schemas.microsoft.com/office/drawing/2014/main" id="{1118055C-5687-468E-AD5D-0311DF30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10600" y="2438401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vehicle transparent side view">
            <a:extLst>
              <a:ext uri="{FF2B5EF4-FFF2-40B4-BE49-F238E27FC236}">
                <a16:creationId xmlns:a16="http://schemas.microsoft.com/office/drawing/2014/main" id="{750B8D97-B9B7-4DC7-83E9-71B7A4150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89520" y="2436402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ehicle transparent side view">
            <a:extLst>
              <a:ext uri="{FF2B5EF4-FFF2-40B4-BE49-F238E27FC236}">
                <a16:creationId xmlns:a16="http://schemas.microsoft.com/office/drawing/2014/main" id="{E3EC2847-04B4-41E3-A507-883CA1756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3847" y="2429475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CC0A626A-60CA-49E6-882C-31F01871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55425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605A484B-66D7-4C12-A1FA-D020ECEAD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4342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vehicle transparent side view">
            <a:extLst>
              <a:ext uri="{FF2B5EF4-FFF2-40B4-BE49-F238E27FC236}">
                <a16:creationId xmlns:a16="http://schemas.microsoft.com/office/drawing/2014/main" id="{EAE5C454-67F6-4BC7-9576-DE3516ABB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73243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Image result for vehicle transparent side view">
            <a:extLst>
              <a:ext uri="{FF2B5EF4-FFF2-40B4-BE49-F238E27FC236}">
                <a16:creationId xmlns:a16="http://schemas.microsoft.com/office/drawing/2014/main" id="{356469FC-3531-47DC-B750-D4AC2CEED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00160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8288CCAB-8F99-4FCF-B5B2-5C3B34E4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4435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vehicle transparent side view">
            <a:extLst>
              <a:ext uri="{FF2B5EF4-FFF2-40B4-BE49-F238E27FC236}">
                <a16:creationId xmlns:a16="http://schemas.microsoft.com/office/drawing/2014/main" id="{2DE2AA1B-C4C7-44B3-A9EF-4846A4483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8209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80DAEC81-6A7F-4E76-84ED-3AB9F0704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0659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3530ED27-44C5-419D-9CFE-BEF6C534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5204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vehicle transparent side view">
            <a:extLst>
              <a:ext uri="{FF2B5EF4-FFF2-40B4-BE49-F238E27FC236}">
                <a16:creationId xmlns:a16="http://schemas.microsoft.com/office/drawing/2014/main" id="{1CDE218E-8B88-44EF-94BB-E34B7A495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46752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Image result for vehicle transparent side view">
            <a:extLst>
              <a:ext uri="{FF2B5EF4-FFF2-40B4-BE49-F238E27FC236}">
                <a16:creationId xmlns:a16="http://schemas.microsoft.com/office/drawing/2014/main" id="{DF7455E2-3833-45DC-BD00-FF31FE02F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41457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BE34276A-782A-43C2-B211-9C6C9AF7C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5194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A45EB734-3C75-46DB-B206-9E1D964A1D5A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Some</a:t>
            </a:r>
            <a:r>
              <a:rPr lang="en-US" sz="2000" dirty="0">
                <a:solidFill>
                  <a:schemeClr val="tx1"/>
                </a:solidFill>
              </a:rPr>
              <a:t> of the vehicles transmitted Broadcast Ack in last cycle </a:t>
            </a:r>
          </a:p>
        </p:txBody>
      </p:sp>
      <p:sp>
        <p:nvSpPr>
          <p:cNvPr id="61" name="Callout: Line 60">
            <a:extLst>
              <a:ext uri="{FF2B5EF4-FFF2-40B4-BE49-F238E27FC236}">
                <a16:creationId xmlns:a16="http://schemas.microsoft.com/office/drawing/2014/main" id="{A8ABA4E8-5C67-4A4A-B012-F922B06CFD3A}"/>
              </a:ext>
            </a:extLst>
          </p:cNvPr>
          <p:cNvSpPr/>
          <p:nvPr/>
        </p:nvSpPr>
        <p:spPr bwMode="auto">
          <a:xfrm>
            <a:off x="5135879" y="4060615"/>
            <a:ext cx="1600200" cy="488553"/>
          </a:xfrm>
          <a:prstGeom prst="borderCallout1">
            <a:avLst>
              <a:gd name="adj1" fmla="val 18750"/>
              <a:gd name="adj2" fmla="val -8333"/>
              <a:gd name="adj3" fmla="val -137356"/>
              <a:gd name="adj4" fmla="val 5141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2. Broadcast Ack: Green car not listed</a:t>
            </a:r>
          </a:p>
        </p:txBody>
      </p:sp>
      <p:sp>
        <p:nvSpPr>
          <p:cNvPr id="57" name="Callout: Line 56">
            <a:extLst>
              <a:ext uri="{FF2B5EF4-FFF2-40B4-BE49-F238E27FC236}">
                <a16:creationId xmlns:a16="http://schemas.microsoft.com/office/drawing/2014/main" id="{9655443F-5E18-44DB-B8D8-DA191FF7C9F9}"/>
              </a:ext>
            </a:extLst>
          </p:cNvPr>
          <p:cNvSpPr/>
          <p:nvPr/>
        </p:nvSpPr>
        <p:spPr bwMode="auto">
          <a:xfrm>
            <a:off x="4724400" y="1950018"/>
            <a:ext cx="2534663" cy="304800"/>
          </a:xfrm>
          <a:prstGeom prst="borderCallout1">
            <a:avLst>
              <a:gd name="adj1" fmla="val 63501"/>
              <a:gd name="adj2" fmla="val 102398"/>
              <a:gd name="adj3" fmla="val 362527"/>
              <a:gd name="adj4" fmla="val 10915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1. Safety message transmission </a:t>
            </a:r>
          </a:p>
        </p:txBody>
      </p:sp>
      <p:sp>
        <p:nvSpPr>
          <p:cNvPr id="58" name="Callout: Line 57">
            <a:extLst>
              <a:ext uri="{FF2B5EF4-FFF2-40B4-BE49-F238E27FC236}">
                <a16:creationId xmlns:a16="http://schemas.microsoft.com/office/drawing/2014/main" id="{02FC1FA6-7326-425C-8E58-1768940D5E26}"/>
              </a:ext>
            </a:extLst>
          </p:cNvPr>
          <p:cNvSpPr/>
          <p:nvPr/>
        </p:nvSpPr>
        <p:spPr bwMode="auto">
          <a:xfrm>
            <a:off x="8763003" y="4056896"/>
            <a:ext cx="1600200" cy="488545"/>
          </a:xfrm>
          <a:prstGeom prst="borderCallout1">
            <a:avLst>
              <a:gd name="adj1" fmla="val 18750"/>
              <a:gd name="adj2" fmla="val -8333"/>
              <a:gd name="adj3" fmla="val -133919"/>
              <a:gd name="adj4" fmla="val 1004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2. Broadcast Ack: Green car listed</a:t>
            </a:r>
          </a:p>
        </p:txBody>
      </p:sp>
      <p:sp>
        <p:nvSpPr>
          <p:cNvPr id="59" name="Callout: Line 58">
            <a:extLst>
              <a:ext uri="{FF2B5EF4-FFF2-40B4-BE49-F238E27FC236}">
                <a16:creationId xmlns:a16="http://schemas.microsoft.com/office/drawing/2014/main" id="{790C746E-24C3-479E-A70B-F74BADCFF901}"/>
              </a:ext>
            </a:extLst>
          </p:cNvPr>
          <p:cNvSpPr/>
          <p:nvPr/>
        </p:nvSpPr>
        <p:spPr bwMode="auto">
          <a:xfrm>
            <a:off x="7257207" y="5219304"/>
            <a:ext cx="4383187" cy="523285"/>
          </a:xfrm>
          <a:prstGeom prst="borderCallout1">
            <a:avLst>
              <a:gd name="adj1" fmla="val 19224"/>
              <a:gd name="adj2" fmla="val -2277"/>
              <a:gd name="adj3" fmla="val -342344"/>
              <a:gd name="adj4" fmla="val 458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3. 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Triggered since message wasn’t received by purple vehicle</a:t>
            </a:r>
          </a:p>
        </p:txBody>
      </p:sp>
    </p:spTree>
    <p:extLst>
      <p:ext uri="{BB962C8B-B14F-4D97-AF65-F5344CB8AC3E}">
        <p14:creationId xmlns:p14="http://schemas.microsoft.com/office/powerpoint/2010/main" val="197437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Layer New Packet Generation Decision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estimation. Performed in upper layer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85644041-758D-4E45-A27B-BE1C244728D8}"/>
              </a:ext>
            </a:extLst>
          </p:cNvPr>
          <p:cNvSpPr/>
          <p:nvPr/>
        </p:nvSpPr>
        <p:spPr bwMode="auto">
          <a:xfrm>
            <a:off x="2478624" y="2971799"/>
            <a:ext cx="3160176" cy="1051669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EDBF4E-B303-44DD-B177-C73FA3EC08EC}"/>
              </a:ext>
            </a:extLst>
          </p:cNvPr>
          <p:cNvSpPr txBox="1"/>
          <p:nvPr/>
        </p:nvSpPr>
        <p:spPr>
          <a:xfrm>
            <a:off x="2880360" y="3124200"/>
            <a:ext cx="2377440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Did self vehicle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transmit in last 100mS?</a:t>
            </a: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048FFBB3-2A61-401C-B7EE-4F0F75B85790}"/>
              </a:ext>
            </a:extLst>
          </p:cNvPr>
          <p:cNvSpPr/>
          <p:nvPr/>
        </p:nvSpPr>
        <p:spPr bwMode="auto">
          <a:xfrm>
            <a:off x="4968240" y="4191000"/>
            <a:ext cx="3337560" cy="1333097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40FD11-B56B-48E5-A662-6E319C3E236F}"/>
              </a:ext>
            </a:extLst>
          </p:cNvPr>
          <p:cNvSpPr txBox="1"/>
          <p:nvPr/>
        </p:nvSpPr>
        <p:spPr>
          <a:xfrm>
            <a:off x="5257800" y="4465891"/>
            <a:ext cx="2743200" cy="923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Is self MAC address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not in </a:t>
            </a:r>
            <a:r>
              <a:rPr lang="en-US" sz="1800" dirty="0" err="1">
                <a:solidFill>
                  <a:schemeClr val="tx1"/>
                </a:solidFill>
              </a:rPr>
              <a:t>BroadcastACK</a:t>
            </a:r>
            <a:r>
              <a:rPr lang="en-US" sz="1800" dirty="0">
                <a:solidFill>
                  <a:schemeClr val="tx1"/>
                </a:solidFill>
              </a:rPr>
              <a:t> with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high RSSI?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673C6877-089E-48D7-89E3-69CE38E46100}"/>
              </a:ext>
            </a:extLst>
          </p:cNvPr>
          <p:cNvCxnSpPr>
            <a:cxnSpLocks/>
            <a:stCxn id="15" idx="3"/>
            <a:endCxn id="31" idx="0"/>
          </p:cNvCxnSpPr>
          <p:nvPr/>
        </p:nvCxnSpPr>
        <p:spPr bwMode="auto">
          <a:xfrm>
            <a:off x="5638800" y="3497634"/>
            <a:ext cx="998220" cy="693366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3D3584B-49AE-4A17-AEB9-78629A53111B}"/>
              </a:ext>
            </a:extLst>
          </p:cNvPr>
          <p:cNvSpPr/>
          <p:nvPr/>
        </p:nvSpPr>
        <p:spPr bwMode="auto">
          <a:xfrm>
            <a:off x="7772401" y="5552642"/>
            <a:ext cx="3047999" cy="6195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new packet generation 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(it might be planned anyhow)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9BFB859B-D84F-49DC-BC7B-7B396A170F11}"/>
              </a:ext>
            </a:extLst>
          </p:cNvPr>
          <p:cNvCxnSpPr>
            <a:cxnSpLocks/>
            <a:stCxn id="31" idx="3"/>
            <a:endCxn id="35" idx="0"/>
          </p:cNvCxnSpPr>
          <p:nvPr/>
        </p:nvCxnSpPr>
        <p:spPr bwMode="auto">
          <a:xfrm>
            <a:off x="8305800" y="4857549"/>
            <a:ext cx="990601" cy="695093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176F5CA-11FB-46B6-A468-0A69A8C9991E}"/>
              </a:ext>
            </a:extLst>
          </p:cNvPr>
          <p:cNvSpPr txBox="1"/>
          <p:nvPr/>
        </p:nvSpPr>
        <p:spPr>
          <a:xfrm>
            <a:off x="5651545" y="3109820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8785E0-E6EB-4AE7-B95C-1570DD895030}"/>
              </a:ext>
            </a:extLst>
          </p:cNvPr>
          <p:cNvSpPr txBox="1"/>
          <p:nvPr/>
        </p:nvSpPr>
        <p:spPr>
          <a:xfrm>
            <a:off x="4495800" y="4495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7BC907B-19EA-4ABA-966A-B15AAE82CF1D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 rot="5400000">
            <a:off x="3847885" y="2750604"/>
            <a:ext cx="442390" cy="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1AC8EE8-07BC-4A0F-B661-6CC563F9F57A}"/>
              </a:ext>
            </a:extLst>
          </p:cNvPr>
          <p:cNvSpPr txBox="1"/>
          <p:nvPr/>
        </p:nvSpPr>
        <p:spPr>
          <a:xfrm>
            <a:off x="8197873" y="4465891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92BBC5-FBC7-4400-9DBE-0C0369696C7E}"/>
              </a:ext>
            </a:extLst>
          </p:cNvPr>
          <p:cNvSpPr/>
          <p:nvPr/>
        </p:nvSpPr>
        <p:spPr bwMode="auto">
          <a:xfrm>
            <a:off x="636251" y="4191000"/>
            <a:ext cx="1802149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 need to check</a:t>
            </a:r>
          </a:p>
        </p:txBody>
      </p: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44E83EE-EC19-4104-8245-18E3DD82875D}"/>
              </a:ext>
            </a:extLst>
          </p:cNvPr>
          <p:cNvCxnSpPr>
            <a:cxnSpLocks/>
            <a:stCxn id="15" idx="1"/>
            <a:endCxn id="21" idx="0"/>
          </p:cNvCxnSpPr>
          <p:nvPr/>
        </p:nvCxnSpPr>
        <p:spPr bwMode="auto">
          <a:xfrm rot="10800000" flipV="1">
            <a:off x="1537326" y="3497634"/>
            <a:ext cx="941298" cy="693366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F01FDD1-5091-4F48-9021-7DBCEE5881ED}"/>
              </a:ext>
            </a:extLst>
          </p:cNvPr>
          <p:cNvSpPr txBox="1"/>
          <p:nvPr/>
        </p:nvSpPr>
        <p:spPr>
          <a:xfrm>
            <a:off x="1971606" y="314263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6D9BC55-5D78-4A49-B2D7-E418DECE7A1D}"/>
              </a:ext>
            </a:extLst>
          </p:cNvPr>
          <p:cNvSpPr/>
          <p:nvPr/>
        </p:nvSpPr>
        <p:spPr bwMode="auto">
          <a:xfrm>
            <a:off x="3150851" y="5552642"/>
            <a:ext cx="1802149" cy="6195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Transmission was successful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AB144A28-DDDC-4373-B20C-E6A5F7B37AC6}"/>
              </a:ext>
            </a:extLst>
          </p:cNvPr>
          <p:cNvCxnSpPr>
            <a:cxnSpLocks/>
            <a:stCxn id="31" idx="1"/>
            <a:endCxn id="50" idx="0"/>
          </p:cNvCxnSpPr>
          <p:nvPr/>
        </p:nvCxnSpPr>
        <p:spPr bwMode="auto">
          <a:xfrm rot="10800000" flipV="1">
            <a:off x="4051926" y="4857548"/>
            <a:ext cx="916314" cy="695093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64196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58856</TotalTime>
  <Words>1044</Words>
  <Application>Microsoft Office PowerPoint</Application>
  <PresentationFormat>Widescreen</PresentationFormat>
  <Paragraphs>257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Microsoft Word 97 - 2003 Document</vt:lpstr>
      <vt:lpstr>Mechanisms for Reliable V2X operation</vt:lpstr>
      <vt:lpstr>Future V2X Communication Requirement</vt:lpstr>
      <vt:lpstr>Reliable Broadcast Communication </vt:lpstr>
      <vt:lpstr>Broadcast Acknowledgement Transmission Operation </vt:lpstr>
      <vt:lpstr>Reaction to Broadcast Acknowledgement</vt:lpstr>
      <vt:lpstr>Channel Load Consideration</vt:lpstr>
      <vt:lpstr>Broadcast Acknowledge Operation  Sparse environment </vt:lpstr>
      <vt:lpstr>Broadcast Acknowledge Operation  Dense environment </vt:lpstr>
      <vt:lpstr>Upper Layer New Packet Generation Decision </vt:lpstr>
      <vt:lpstr>Broadcast Ack can be Encoded as new BlockAck variant</vt:lpstr>
      <vt:lpstr>Possible Broadcast Ack Format</vt:lpstr>
      <vt:lpstr>Straw Poll #1</vt:lpstr>
      <vt:lpstr>Straw Poll #2</vt:lpstr>
      <vt:lpstr>References</vt:lpstr>
      <vt:lpstr>Backup</vt:lpstr>
      <vt:lpstr>Broadcast Ack Transmission</vt:lpstr>
      <vt:lpstr>Broadcast Ack Reception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1044</cp:revision>
  <cp:lastPrinted>1601-01-01T00:00:00Z</cp:lastPrinted>
  <dcterms:created xsi:type="dcterms:W3CDTF">2018-10-25T12:07:45Z</dcterms:created>
  <dcterms:modified xsi:type="dcterms:W3CDTF">2019-09-09T07:56:28Z</dcterms:modified>
</cp:coreProperties>
</file>