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5" r:id="rId3"/>
    <p:sldId id="322" r:id="rId4"/>
    <p:sldId id="325" r:id="rId5"/>
    <p:sldId id="326" r:id="rId6"/>
    <p:sldId id="320" r:id="rId7"/>
    <p:sldId id="321" r:id="rId8"/>
    <p:sldId id="309" r:id="rId9"/>
    <p:sldId id="323" r:id="rId10"/>
    <p:sldId id="324" r:id="rId11"/>
    <p:sldId id="315" r:id="rId12"/>
    <p:sldId id="310" r:id="rId13"/>
    <p:sldId id="328" r:id="rId14"/>
    <p:sldId id="318" r:id="rId15"/>
    <p:sldId id="296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18-Jul-19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64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80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19-1158/r1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Mechanisms for Reliable V2X operation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1701298"/>
              </p:ext>
            </p:extLst>
          </p:nvPr>
        </p:nvGraphicFramePr>
        <p:xfrm>
          <a:off x="992188" y="2373313"/>
          <a:ext cx="10126662" cy="267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50" name="Document" r:id="rId4" imgW="10459112" imgH="2763453" progId="Word.Document.8">
                  <p:embed/>
                </p:oleObj>
              </mc:Choice>
              <mc:Fallback>
                <p:oleObj name="Document" r:id="rId4" imgW="10459112" imgH="276345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373313"/>
                        <a:ext cx="10126662" cy="26749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Upper Layer New Packet Generation Decision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D76145-BC44-4B70-99B0-1A57BE3ED400}"/>
              </a:ext>
            </a:extLst>
          </p:cNvPr>
          <p:cNvSpPr txBox="1"/>
          <p:nvPr/>
        </p:nvSpPr>
        <p:spPr>
          <a:xfrm>
            <a:off x="1235515" y="1959114"/>
            <a:ext cx="9584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Functionality is shown for the sake of complexity estimation. Performed in upper layer</a:t>
            </a:r>
          </a:p>
        </p:txBody>
      </p:sp>
      <p:sp>
        <p:nvSpPr>
          <p:cNvPr id="15" name="Flowchart: Decision 14">
            <a:extLst>
              <a:ext uri="{FF2B5EF4-FFF2-40B4-BE49-F238E27FC236}">
                <a16:creationId xmlns:a16="http://schemas.microsoft.com/office/drawing/2014/main" id="{85644041-758D-4E45-A27B-BE1C244728D8}"/>
              </a:ext>
            </a:extLst>
          </p:cNvPr>
          <p:cNvSpPr/>
          <p:nvPr/>
        </p:nvSpPr>
        <p:spPr bwMode="auto">
          <a:xfrm>
            <a:off x="1143001" y="2819399"/>
            <a:ext cx="4648197" cy="1371600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FEDBF4E-B303-44DD-B177-C73FA3EC08EC}"/>
              </a:ext>
            </a:extLst>
          </p:cNvPr>
          <p:cNvSpPr txBox="1"/>
          <p:nvPr/>
        </p:nvSpPr>
        <p:spPr>
          <a:xfrm>
            <a:off x="1143000" y="3043534"/>
            <a:ext cx="4648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Did self vehicle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transmit in last 100mS and not planning to transmit in next 100mS?</a:t>
            </a:r>
          </a:p>
        </p:txBody>
      </p:sp>
      <p:sp>
        <p:nvSpPr>
          <p:cNvPr id="31" name="Flowchart: Decision 30">
            <a:extLst>
              <a:ext uri="{FF2B5EF4-FFF2-40B4-BE49-F238E27FC236}">
                <a16:creationId xmlns:a16="http://schemas.microsoft.com/office/drawing/2014/main" id="{048FFBB3-2A61-401C-B7EE-4F0F75B85790}"/>
              </a:ext>
            </a:extLst>
          </p:cNvPr>
          <p:cNvSpPr/>
          <p:nvPr/>
        </p:nvSpPr>
        <p:spPr bwMode="auto">
          <a:xfrm>
            <a:off x="4455577" y="4135779"/>
            <a:ext cx="4648197" cy="1371600"/>
          </a:xfrm>
          <a:prstGeom prst="flowChartDecisio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240FD11-B56B-48E5-A662-6E319C3E236F}"/>
              </a:ext>
            </a:extLst>
          </p:cNvPr>
          <p:cNvSpPr txBox="1"/>
          <p:nvPr/>
        </p:nvSpPr>
        <p:spPr>
          <a:xfrm>
            <a:off x="4480031" y="4359914"/>
            <a:ext cx="46237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tx1"/>
                </a:solidFill>
              </a:rPr>
              <a:t>Is self MAC address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missing from Broadcast ACK of vehicle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within target range?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673C6877-089E-48D7-89E3-69CE38E46100}"/>
              </a:ext>
            </a:extLst>
          </p:cNvPr>
          <p:cNvCxnSpPr>
            <a:stCxn id="15" idx="3"/>
            <a:endCxn id="31" idx="0"/>
          </p:cNvCxnSpPr>
          <p:nvPr/>
        </p:nvCxnSpPr>
        <p:spPr bwMode="auto">
          <a:xfrm>
            <a:off x="5791198" y="3505199"/>
            <a:ext cx="988478" cy="630580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43D3584B-49AE-4A17-AEB9-78629A53111B}"/>
              </a:ext>
            </a:extLst>
          </p:cNvPr>
          <p:cNvSpPr/>
          <p:nvPr/>
        </p:nvSpPr>
        <p:spPr bwMode="auto">
          <a:xfrm>
            <a:off x="8117426" y="5772090"/>
            <a:ext cx="3617374" cy="4001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Prepare new packet for transmission 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9BFB859B-D84F-49DC-BC7B-7B396A170F11}"/>
              </a:ext>
            </a:extLst>
          </p:cNvPr>
          <p:cNvCxnSpPr>
            <a:cxnSpLocks/>
            <a:stCxn id="32" idx="3"/>
            <a:endCxn id="35" idx="0"/>
          </p:cNvCxnSpPr>
          <p:nvPr/>
        </p:nvCxnSpPr>
        <p:spPr bwMode="auto">
          <a:xfrm>
            <a:off x="9103774" y="4821579"/>
            <a:ext cx="822339" cy="950511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176F5CA-11FB-46B6-A468-0A69A8C9991E}"/>
              </a:ext>
            </a:extLst>
          </p:cNvPr>
          <p:cNvSpPr txBox="1"/>
          <p:nvPr/>
        </p:nvSpPr>
        <p:spPr>
          <a:xfrm>
            <a:off x="5721372" y="3124200"/>
            <a:ext cx="520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28785E0-E6EB-4AE7-B95C-1570DD895030}"/>
              </a:ext>
            </a:extLst>
          </p:cNvPr>
          <p:cNvSpPr txBox="1"/>
          <p:nvPr/>
        </p:nvSpPr>
        <p:spPr>
          <a:xfrm>
            <a:off x="4013237" y="4466723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E7BC907B-19EA-4ABA-966A-B15AAE82CF1D}"/>
              </a:ext>
            </a:extLst>
          </p:cNvPr>
          <p:cNvCxnSpPr>
            <a:cxnSpLocks/>
            <a:endCxn id="15" idx="0"/>
          </p:cNvCxnSpPr>
          <p:nvPr/>
        </p:nvCxnSpPr>
        <p:spPr bwMode="auto">
          <a:xfrm rot="16200000" flipH="1">
            <a:off x="3313212" y="2665510"/>
            <a:ext cx="307775" cy="2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1AC8EE8-07BC-4A0F-B661-6CC563F9F57A}"/>
              </a:ext>
            </a:extLst>
          </p:cNvPr>
          <p:cNvSpPr txBox="1"/>
          <p:nvPr/>
        </p:nvSpPr>
        <p:spPr>
          <a:xfrm>
            <a:off x="8991600" y="4431268"/>
            <a:ext cx="520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Yes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692BBC5-FBC7-4400-9DBE-0C0369696C7E}"/>
              </a:ext>
            </a:extLst>
          </p:cNvPr>
          <p:cNvSpPr/>
          <p:nvPr/>
        </p:nvSpPr>
        <p:spPr bwMode="auto">
          <a:xfrm>
            <a:off x="636251" y="5772089"/>
            <a:ext cx="3617374" cy="40011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Transmission isn’t needed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1B5754C8-4AE7-481F-BDB0-28D059BA85F3}"/>
              </a:ext>
            </a:extLst>
          </p:cNvPr>
          <p:cNvCxnSpPr>
            <a:cxnSpLocks/>
            <a:stCxn id="32" idx="1"/>
            <a:endCxn id="21" idx="0"/>
          </p:cNvCxnSpPr>
          <p:nvPr/>
        </p:nvCxnSpPr>
        <p:spPr bwMode="auto">
          <a:xfrm rot="10800000" flipV="1">
            <a:off x="2444939" y="4821579"/>
            <a:ext cx="2035093" cy="950510"/>
          </a:xfrm>
          <a:prstGeom prst="bentConnector2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B44E83EE-EC19-4104-8245-18E3DD82875D}"/>
              </a:ext>
            </a:extLst>
          </p:cNvPr>
          <p:cNvCxnSpPr>
            <a:cxnSpLocks/>
            <a:stCxn id="28" idx="1"/>
            <a:endCxn id="21" idx="0"/>
          </p:cNvCxnSpPr>
          <p:nvPr/>
        </p:nvCxnSpPr>
        <p:spPr bwMode="auto">
          <a:xfrm rot="10800000" flipH="1" flipV="1">
            <a:off x="1143000" y="3505199"/>
            <a:ext cx="1301938" cy="2266890"/>
          </a:xfrm>
          <a:prstGeom prst="bentConnector4">
            <a:avLst>
              <a:gd name="adj1" fmla="val -35116"/>
              <a:gd name="adj2" fmla="val 58214"/>
            </a:avLst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4F01FDD1-5091-4F48-9021-7DBCEE5881ED}"/>
              </a:ext>
            </a:extLst>
          </p:cNvPr>
          <p:cNvSpPr txBox="1"/>
          <p:nvPr/>
        </p:nvSpPr>
        <p:spPr>
          <a:xfrm>
            <a:off x="655299" y="31242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364196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 can be Encoded as new </a:t>
            </a:r>
            <a:r>
              <a:rPr lang="en-US" dirty="0" err="1"/>
              <a:t>BlockAck</a:t>
            </a:r>
            <a:r>
              <a:rPr lang="en-US" dirty="0"/>
              <a:t>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6879" y="4808845"/>
            <a:ext cx="2667001" cy="990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1" indent="0">
              <a:spcBef>
                <a:spcPts val="600"/>
              </a:spcBef>
            </a:pPr>
            <a:r>
              <a:rPr lang="en-US" sz="2400" b="1" kern="0" dirty="0"/>
              <a:t>Reserved values can be utilized</a:t>
            </a:r>
            <a:endParaRPr lang="en-US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8065C3-ABF8-48FC-B4C2-2E7D964A44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132014"/>
            <a:ext cx="7771532" cy="4113213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9B87EA0-1ECA-4FA1-A3C3-F947BFB7838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305800" y="4953000"/>
            <a:ext cx="611079" cy="3511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5EA63B-319A-4050-B3C5-D991D47BBDA2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60632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7A46A36-EE87-479B-851C-7B0F3C3BE9D6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>
            <a:off x="8305800" y="5304145"/>
            <a:ext cx="611079" cy="2690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28134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Broadcast Ack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475383" cy="26685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Log UTC start and stop times 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000" kern="0" dirty="0"/>
              <a:t>Used to determine relevancy of Ack to last transmitted message</a:t>
            </a:r>
            <a:r>
              <a:rPr lang="en-US" sz="2800" b="1" kern="0" dirty="0"/>
              <a:t>	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UTC can be represented as [0…9999]mS aligned with GNSS timing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MAC addresses of successfully received messages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Compressed (e.g. 16bits) for minimizing channel load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F1AC1B8-1D08-43B8-B234-C504FEDFB784}"/>
              </a:ext>
            </a:extLst>
          </p:cNvPr>
          <p:cNvSpPr/>
          <p:nvPr/>
        </p:nvSpPr>
        <p:spPr bwMode="auto">
          <a:xfrm>
            <a:off x="3647795" y="4800600"/>
            <a:ext cx="19202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/>
              <a:t>Compressed RX MAC address #1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FDFDC6-A2B2-4290-8174-F3415E3C8618}"/>
              </a:ext>
            </a:extLst>
          </p:cNvPr>
          <p:cNvSpPr txBox="1"/>
          <p:nvPr/>
        </p:nvSpPr>
        <p:spPr>
          <a:xfrm>
            <a:off x="4490713" y="5320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8ECCAD9-736F-41B5-92BC-8F56C9BFFFD4}"/>
              </a:ext>
            </a:extLst>
          </p:cNvPr>
          <p:cNvSpPr txBox="1"/>
          <p:nvPr/>
        </p:nvSpPr>
        <p:spPr>
          <a:xfrm>
            <a:off x="218795" y="532094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Octets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6B4C64E-3603-4049-9840-3C7E2AE387F2}"/>
              </a:ext>
            </a:extLst>
          </p:cNvPr>
          <p:cNvSpPr/>
          <p:nvPr/>
        </p:nvSpPr>
        <p:spPr bwMode="auto">
          <a:xfrm>
            <a:off x="5552795" y="4800600"/>
            <a:ext cx="19202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Compressed RX MAC address #2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B5CA3FD-2123-4AAC-AEBD-D2E3055BBFAE}"/>
              </a:ext>
            </a:extLst>
          </p:cNvPr>
          <p:cNvSpPr txBox="1"/>
          <p:nvPr/>
        </p:nvSpPr>
        <p:spPr>
          <a:xfrm>
            <a:off x="6395713" y="5320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CCB690-C5B3-4634-97D1-41AC5711D82D}"/>
              </a:ext>
            </a:extLst>
          </p:cNvPr>
          <p:cNvSpPr/>
          <p:nvPr/>
        </p:nvSpPr>
        <p:spPr bwMode="auto">
          <a:xfrm>
            <a:off x="9347555" y="4800600"/>
            <a:ext cx="19202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500" dirty="0"/>
              <a:t>Compressed RX MAC address #N</a:t>
            </a:r>
            <a:endParaRPr lang="en-US" sz="15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5DAE85D-4C26-4F19-A59B-C2B00B7FE795}"/>
              </a:ext>
            </a:extLst>
          </p:cNvPr>
          <p:cNvSpPr txBox="1"/>
          <p:nvPr/>
        </p:nvSpPr>
        <p:spPr>
          <a:xfrm>
            <a:off x="10205713" y="53209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B464CE-CFD2-45BB-9AF4-45B800D32B93}"/>
              </a:ext>
            </a:extLst>
          </p:cNvPr>
          <p:cNvSpPr txBox="1"/>
          <p:nvPr/>
        </p:nvSpPr>
        <p:spPr>
          <a:xfrm>
            <a:off x="7457795" y="4951616"/>
            <a:ext cx="19159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. . . . . . . . . . . . . . .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866C8F-834A-4A84-B553-668D4AC986E4}"/>
              </a:ext>
            </a:extLst>
          </p:cNvPr>
          <p:cNvSpPr/>
          <p:nvPr/>
        </p:nvSpPr>
        <p:spPr bwMode="auto">
          <a:xfrm>
            <a:off x="1056995" y="4800600"/>
            <a:ext cx="13106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Log UTC start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A9C559-0360-44C0-9CDE-614C479B96B4}"/>
              </a:ext>
            </a:extLst>
          </p:cNvPr>
          <p:cNvSpPr txBox="1"/>
          <p:nvPr/>
        </p:nvSpPr>
        <p:spPr>
          <a:xfrm>
            <a:off x="1056995" y="5320948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12-16 bits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A13306-0014-46F2-8D5A-4C343ED3A6D2}"/>
              </a:ext>
            </a:extLst>
          </p:cNvPr>
          <p:cNvSpPr/>
          <p:nvPr/>
        </p:nvSpPr>
        <p:spPr bwMode="auto">
          <a:xfrm>
            <a:off x="2367635" y="4800600"/>
            <a:ext cx="1310640" cy="5464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5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Log UTC stop</a:t>
            </a:r>
            <a:endParaRPr kumimoji="0" 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B0BC1A-B52C-4A1D-AED8-D757EB1F0867}"/>
              </a:ext>
            </a:extLst>
          </p:cNvPr>
          <p:cNvSpPr txBox="1"/>
          <p:nvPr/>
        </p:nvSpPr>
        <p:spPr>
          <a:xfrm>
            <a:off x="2367635" y="5320948"/>
            <a:ext cx="1114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12-16 bits</a:t>
            </a:r>
          </a:p>
        </p:txBody>
      </p:sp>
    </p:spTree>
    <p:extLst>
      <p:ext uri="{BB962C8B-B14F-4D97-AF65-F5344CB8AC3E}">
        <p14:creationId xmlns:p14="http://schemas.microsoft.com/office/powerpoint/2010/main" val="2493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Should 802.11bd define feedback of received MAC addresses decoded in a </a:t>
            </a:r>
            <a:r>
              <a:rPr lang="en-US" dirty="0" err="1"/>
              <a:t>BlockAck</a:t>
            </a:r>
            <a:r>
              <a:rPr lang="en-US" dirty="0"/>
              <a:t> variant?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6</a:t>
            </a:r>
          </a:p>
          <a:p>
            <a:r>
              <a:rPr lang="en-US" dirty="0"/>
              <a:t>N: 2</a:t>
            </a:r>
          </a:p>
          <a:p>
            <a:r>
              <a:rPr lang="en-US" dirty="0"/>
              <a:t>A: 23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13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421924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#2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Assuming 802.11bd includes Broadcast Ack, what should be specification scope?</a:t>
            </a:r>
            <a:endParaRPr lang="en-US" b="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Option A: Broadcast ACK format definition: 1</a:t>
            </a:r>
          </a:p>
          <a:p>
            <a:r>
              <a:rPr lang="en-US" dirty="0"/>
              <a:t>Option B: Broadcast ACK format and transmit and receive operation: 9</a:t>
            </a:r>
          </a:p>
          <a:p>
            <a:r>
              <a:rPr lang="en-US" dirty="0"/>
              <a:t>None of the above: </a:t>
            </a:r>
          </a:p>
          <a:p>
            <a:r>
              <a:rPr lang="en-US" dirty="0"/>
              <a:t>Abstain: Many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14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1125211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dirty="0"/>
              <a:t>[1] Reliable V2X operation, </a:t>
            </a:r>
            <a:r>
              <a:rPr lang="pt-BR" sz="2400" dirty="0"/>
              <a:t>Onn Haran 802.11-19-0717/r1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br>
              <a:rPr lang="en-US" dirty="0"/>
            </a:b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15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340818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V2X Communication Should be Reliable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Communication should be trusted to control vehicle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Delivery guarantee is not available for unacknowledged Broadcast messages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MAC acknowledgement provides the foundation for delivery guarantee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Aligned with 3GPP progress for supporting future V2X use-cases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Baseline for media-agnostic upper layers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58266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Broadcast Ack message reports the successfully received MAC addresses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Broadcast Ack message is transmitted periodically at the basic message rate (100mS)</a:t>
            </a: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78945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Reaction to Broadcast 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2870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Vehicle learns whether it was received by another vehicle within target range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searches Broadcast Ack content for its own MAC address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Vehicle knows locations of other vehicles from their prior transmissions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Target range could be adjusted according to environment (channel load, urban, </a:t>
            </a:r>
            <a:r>
              <a:rPr lang="en-US" kern="0" dirty="0" err="1"/>
              <a:t>etc</a:t>
            </a:r>
            <a:r>
              <a:rPr lang="en-US" kern="0" dirty="0"/>
              <a:t>…)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Vehicle should send a new message if previous transmission failed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Retransmission should be avoided to maintain data freshness requirements </a:t>
            </a:r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95410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Load 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210799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Broadcast Ack transmission should not overload channel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It is unnecessary that all vehicles in a dense environment would share their feedback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Two options are presented to reducing number of transmission </a:t>
            </a:r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1. Some vehicles are transmitting all the time: Each vehicle selects if it transmits</a:t>
            </a:r>
          </a:p>
          <a:p>
            <a:pPr marL="457200" lvl="1" indent="0"/>
            <a:r>
              <a:rPr lang="en-US" dirty="0">
                <a:solidFill>
                  <a:schemeClr val="tx1"/>
                </a:solidFill>
              </a:rPr>
              <a:t>2. All vehicles are transmitting occasionally: Each vehicle selects it transmission periodicity </a:t>
            </a:r>
            <a:endParaRPr lang="en-US" sz="2000" kern="0" dirty="0"/>
          </a:p>
          <a:p>
            <a:pPr marL="0" lvl="1" indent="0">
              <a:spcBef>
                <a:spcPts val="600"/>
              </a:spcBef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6A0ED0-01BE-493A-87CB-3294D2FFB8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4990806"/>
              </p:ext>
            </p:extLst>
          </p:nvPr>
        </p:nvGraphicFramePr>
        <p:xfrm>
          <a:off x="1811778" y="4628626"/>
          <a:ext cx="8416041" cy="1752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83721">
                  <a:extLst>
                    <a:ext uri="{9D8B030D-6E8A-4147-A177-3AD203B41FA5}">
                      <a16:colId xmlns:a16="http://schemas.microsoft.com/office/drawing/2014/main" val="3199317032"/>
                    </a:ext>
                  </a:extLst>
                </a:gridCol>
                <a:gridCol w="3566160">
                  <a:extLst>
                    <a:ext uri="{9D8B030D-6E8A-4147-A177-3AD203B41FA5}">
                      <a16:colId xmlns:a16="http://schemas.microsoft.com/office/drawing/2014/main" val="967054424"/>
                    </a:ext>
                  </a:extLst>
                </a:gridCol>
                <a:gridCol w="3566160">
                  <a:extLst>
                    <a:ext uri="{9D8B030D-6E8A-4147-A177-3AD203B41FA5}">
                      <a16:colId xmlns:a16="http://schemas.microsoft.com/office/drawing/2014/main" val="37269912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Channel load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Option A: </a:t>
                      </a:r>
                      <a:br>
                        <a:rPr lang="en-US" dirty="0"/>
                      </a:br>
                      <a:r>
                        <a:rPr lang="en-US" dirty="0"/>
                        <a:t>Probability of vehicle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Option B: </a:t>
                      </a:r>
                      <a:br>
                        <a:rPr lang="en-US" dirty="0"/>
                      </a:br>
                      <a:r>
                        <a:rPr lang="en-US" dirty="0"/>
                        <a:t>Periodicity of vehicle transmission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8764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137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&lt;25%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1368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Otherwise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644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2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Acknowledge Operation </a:t>
            </a:r>
            <a:br>
              <a:rPr lang="en-US" dirty="0"/>
            </a:br>
            <a:r>
              <a:rPr lang="en-US" sz="2400" dirty="0"/>
              <a:t>Sparse environment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9" name="Picture 4" descr="Image result for vehicle transparent side view">
            <a:extLst>
              <a:ext uri="{FF2B5EF4-FFF2-40B4-BE49-F238E27FC236}">
                <a16:creationId xmlns:a16="http://schemas.microsoft.com/office/drawing/2014/main" id="{96D64338-971D-4025-B132-96BA87C608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7158365" y="4415420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Image result for vehicle transparent side view">
            <a:extLst>
              <a:ext uri="{FF2B5EF4-FFF2-40B4-BE49-F238E27FC236}">
                <a16:creationId xmlns:a16="http://schemas.microsoft.com/office/drawing/2014/main" id="{F53E0502-7B2A-4BA8-821C-DF3AC1101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463" y="3156104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2EF26F5-24D2-404D-A04B-002C51BF5DF2}"/>
              </a:ext>
            </a:extLst>
          </p:cNvPr>
          <p:cNvCxnSpPr/>
          <p:nvPr/>
        </p:nvCxnSpPr>
        <p:spPr bwMode="auto">
          <a:xfrm flipH="1">
            <a:off x="2926080" y="2590800"/>
            <a:ext cx="6035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68A12EC-AF56-46DA-997D-1EA7EB664B92}"/>
              </a:ext>
            </a:extLst>
          </p:cNvPr>
          <p:cNvCxnSpPr>
            <a:cxnSpLocks/>
          </p:cNvCxnSpPr>
          <p:nvPr/>
        </p:nvCxnSpPr>
        <p:spPr bwMode="auto">
          <a:xfrm flipH="1">
            <a:off x="2926080" y="3581400"/>
            <a:ext cx="34747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0BB35FC-216D-420A-BFD0-0F0F5AB388EE}"/>
              </a:ext>
            </a:extLst>
          </p:cNvPr>
          <p:cNvCxnSpPr>
            <a:cxnSpLocks/>
          </p:cNvCxnSpPr>
          <p:nvPr/>
        </p:nvCxnSpPr>
        <p:spPr bwMode="auto">
          <a:xfrm flipH="1">
            <a:off x="7625663" y="3581400"/>
            <a:ext cx="1" cy="12184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AEC1D06C-9A51-48A5-9C10-67F735B9BECF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6463" y="3581400"/>
            <a:ext cx="1" cy="121840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D2063BB-9056-4FE5-846E-5E99C341BADF}"/>
              </a:ext>
            </a:extLst>
          </p:cNvPr>
          <p:cNvCxnSpPr>
            <a:cxnSpLocks/>
          </p:cNvCxnSpPr>
          <p:nvPr/>
        </p:nvCxnSpPr>
        <p:spPr bwMode="auto">
          <a:xfrm flipH="1">
            <a:off x="7625664" y="3581400"/>
            <a:ext cx="137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2" name="Picture 4" descr="Image result for vehicle transparent side view">
            <a:extLst>
              <a:ext uri="{FF2B5EF4-FFF2-40B4-BE49-F238E27FC236}">
                <a16:creationId xmlns:a16="http://schemas.microsoft.com/office/drawing/2014/main" id="{F1BD5B98-CEA7-4A84-9FC5-A91EA4EEE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332" y="3140152"/>
            <a:ext cx="407406" cy="272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Callout: Line 18">
            <a:extLst>
              <a:ext uri="{FF2B5EF4-FFF2-40B4-BE49-F238E27FC236}">
                <a16:creationId xmlns:a16="http://schemas.microsoft.com/office/drawing/2014/main" id="{A87C6FA4-64B8-48A8-AE21-D5ADEF3305F3}"/>
              </a:ext>
            </a:extLst>
          </p:cNvPr>
          <p:cNvSpPr/>
          <p:nvPr/>
        </p:nvSpPr>
        <p:spPr bwMode="auto">
          <a:xfrm>
            <a:off x="8077200" y="3683159"/>
            <a:ext cx="1600199" cy="489161"/>
          </a:xfrm>
          <a:prstGeom prst="borderCallout1">
            <a:avLst>
              <a:gd name="adj1" fmla="val 18750"/>
              <a:gd name="adj2" fmla="val -8333"/>
              <a:gd name="adj3" fmla="val 167379"/>
              <a:gd name="adj4" fmla="val -3588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Ack:</a:t>
            </a:r>
          </a:p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Green car not listed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Callout: Line 35">
            <a:extLst>
              <a:ext uri="{FF2B5EF4-FFF2-40B4-BE49-F238E27FC236}">
                <a16:creationId xmlns:a16="http://schemas.microsoft.com/office/drawing/2014/main" id="{D99DF041-F231-4A6E-9872-B68405CF1F57}"/>
              </a:ext>
            </a:extLst>
          </p:cNvPr>
          <p:cNvSpPr/>
          <p:nvPr/>
        </p:nvSpPr>
        <p:spPr bwMode="auto">
          <a:xfrm>
            <a:off x="304800" y="4508663"/>
            <a:ext cx="2901059" cy="523285"/>
          </a:xfrm>
          <a:prstGeom prst="borderCallout1">
            <a:avLst>
              <a:gd name="adj1" fmla="val 11208"/>
              <a:gd name="adj2" fmla="val 101667"/>
              <a:gd name="adj3" fmla="val -194047"/>
              <a:gd name="adj4" fmla="val 150502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Prior transmission wasn’t received by purple vehicle (within target range)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D8FB629-E71C-447A-B7CC-659327B616A8}"/>
              </a:ext>
            </a:extLst>
          </p:cNvPr>
          <p:cNvSpPr txBox="1"/>
          <p:nvPr/>
        </p:nvSpPr>
        <p:spPr>
          <a:xfrm>
            <a:off x="980895" y="6000690"/>
            <a:ext cx="1052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u="sng" dirty="0">
                <a:solidFill>
                  <a:schemeClr val="tx1"/>
                </a:solidFill>
              </a:rPr>
              <a:t>All</a:t>
            </a:r>
            <a:r>
              <a:rPr lang="en-US" sz="2000" dirty="0">
                <a:solidFill>
                  <a:schemeClr val="tx1"/>
                </a:solidFill>
              </a:rPr>
              <a:t> vehicles transmit Broadcast Ack every 100mS</a:t>
            </a:r>
          </a:p>
        </p:txBody>
      </p:sp>
      <p:sp>
        <p:nvSpPr>
          <p:cNvPr id="20" name="Callout: Line 19">
            <a:extLst>
              <a:ext uri="{FF2B5EF4-FFF2-40B4-BE49-F238E27FC236}">
                <a16:creationId xmlns:a16="http://schemas.microsoft.com/office/drawing/2014/main" id="{C702E13C-369A-4891-9050-D8E8651632D3}"/>
              </a:ext>
            </a:extLst>
          </p:cNvPr>
          <p:cNvSpPr/>
          <p:nvPr/>
        </p:nvSpPr>
        <p:spPr bwMode="auto">
          <a:xfrm>
            <a:off x="2047619" y="2191011"/>
            <a:ext cx="2295647" cy="304800"/>
          </a:xfrm>
          <a:prstGeom prst="borderCallout1">
            <a:avLst>
              <a:gd name="adj1" fmla="val 63501"/>
              <a:gd name="adj2" fmla="val 102398"/>
              <a:gd name="adj3" fmla="val 266197"/>
              <a:gd name="adj4" fmla="val 11353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Safety message transmission </a:t>
            </a:r>
          </a:p>
        </p:txBody>
      </p:sp>
      <p:sp>
        <p:nvSpPr>
          <p:cNvPr id="22" name="Callout: Line 21">
            <a:extLst>
              <a:ext uri="{FF2B5EF4-FFF2-40B4-BE49-F238E27FC236}">
                <a16:creationId xmlns:a16="http://schemas.microsoft.com/office/drawing/2014/main" id="{641121FB-5A53-4875-AFA0-9E8BA08E8C96}"/>
              </a:ext>
            </a:extLst>
          </p:cNvPr>
          <p:cNvSpPr/>
          <p:nvPr/>
        </p:nvSpPr>
        <p:spPr bwMode="auto">
          <a:xfrm>
            <a:off x="1676400" y="5267915"/>
            <a:ext cx="3352800" cy="523285"/>
          </a:xfrm>
          <a:prstGeom prst="borderCallout1">
            <a:avLst>
              <a:gd name="adj1" fmla="val 11208"/>
              <a:gd name="adj2" fmla="val 101667"/>
              <a:gd name="adj3" fmla="val -339933"/>
              <a:gd name="adj4" fmla="val 91059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Safety message transmission </a:t>
            </a:r>
            <a:b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(triggered after failure of previous message)</a:t>
            </a:r>
          </a:p>
        </p:txBody>
      </p:sp>
      <p:sp>
        <p:nvSpPr>
          <p:cNvPr id="23" name="Callout: Line 22">
            <a:extLst>
              <a:ext uri="{FF2B5EF4-FFF2-40B4-BE49-F238E27FC236}">
                <a16:creationId xmlns:a16="http://schemas.microsoft.com/office/drawing/2014/main" id="{88EB6268-B387-4BD6-A8A0-2A7637BCD88D}"/>
              </a:ext>
            </a:extLst>
          </p:cNvPr>
          <p:cNvSpPr/>
          <p:nvPr/>
        </p:nvSpPr>
        <p:spPr bwMode="auto">
          <a:xfrm>
            <a:off x="1378999" y="3684773"/>
            <a:ext cx="1600199" cy="489161"/>
          </a:xfrm>
          <a:prstGeom prst="borderCallout1">
            <a:avLst>
              <a:gd name="adj1" fmla="val 22180"/>
              <a:gd name="adj2" fmla="val 102807"/>
              <a:gd name="adj3" fmla="val -46993"/>
              <a:gd name="adj4" fmla="val 132921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Ack:</a:t>
            </a:r>
          </a:p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Green car listed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91911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Acknowledge Operation </a:t>
            </a:r>
            <a:br>
              <a:rPr lang="en-US" dirty="0"/>
            </a:br>
            <a:r>
              <a:rPr lang="en-US" sz="2400" dirty="0"/>
              <a:t>Dense environment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11" name="Picture 4" descr="Image result for vehicle transparent side view">
            <a:extLst>
              <a:ext uri="{FF2B5EF4-FFF2-40B4-BE49-F238E27FC236}">
                <a16:creationId xmlns:a16="http://schemas.microsoft.com/office/drawing/2014/main" id="{F53E0502-7B2A-4BA8-821C-DF3AC1101A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5880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2EF26F5-24D2-404D-A04B-002C51BF5DF2}"/>
              </a:ext>
            </a:extLst>
          </p:cNvPr>
          <p:cNvCxnSpPr/>
          <p:nvPr/>
        </p:nvCxnSpPr>
        <p:spPr bwMode="auto">
          <a:xfrm flipH="1">
            <a:off x="2865120" y="3048000"/>
            <a:ext cx="64922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68A12EC-AF56-46DA-997D-1EA7EB664B92}"/>
              </a:ext>
            </a:extLst>
          </p:cNvPr>
          <p:cNvCxnSpPr>
            <a:cxnSpLocks/>
          </p:cNvCxnSpPr>
          <p:nvPr/>
        </p:nvCxnSpPr>
        <p:spPr bwMode="auto">
          <a:xfrm flipH="1">
            <a:off x="2865120" y="3733800"/>
            <a:ext cx="649224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2" name="Picture 4" descr="Image result for vehicle transparent side view">
            <a:extLst>
              <a:ext uri="{FF2B5EF4-FFF2-40B4-BE49-F238E27FC236}">
                <a16:creationId xmlns:a16="http://schemas.microsoft.com/office/drawing/2014/main" id="{F1BD5B98-CEA7-4A84-9FC5-A91EA4EEE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092" y="34738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Image result for vehicle transparent side view">
            <a:extLst>
              <a:ext uri="{FF2B5EF4-FFF2-40B4-BE49-F238E27FC236}">
                <a16:creationId xmlns:a16="http://schemas.microsoft.com/office/drawing/2014/main" id="{34C5DF74-C5AC-45FF-8429-7DE4B73BC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165" y="34738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Image result for vehicle transparent side view">
            <a:extLst>
              <a:ext uri="{FF2B5EF4-FFF2-40B4-BE49-F238E27FC236}">
                <a16:creationId xmlns:a16="http://schemas.microsoft.com/office/drawing/2014/main" id="{BB719516-5B70-48E9-85C3-6A41E706F6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8034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Image result for vehicle transparent side view">
            <a:extLst>
              <a:ext uri="{FF2B5EF4-FFF2-40B4-BE49-F238E27FC236}">
                <a16:creationId xmlns:a16="http://schemas.microsoft.com/office/drawing/2014/main" id="{AA6E4960-A99C-49B7-8CDF-BAD62D0CD1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480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Image result for vehicle transparent side view">
            <a:extLst>
              <a:ext uri="{FF2B5EF4-FFF2-40B4-BE49-F238E27FC236}">
                <a16:creationId xmlns:a16="http://schemas.microsoft.com/office/drawing/2014/main" id="{444BD917-7B2D-4E91-970A-2DB3C5FC9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280" y="34738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Image result for vehicle transparent side view">
            <a:extLst>
              <a:ext uri="{FF2B5EF4-FFF2-40B4-BE49-F238E27FC236}">
                <a16:creationId xmlns:a16="http://schemas.microsoft.com/office/drawing/2014/main" id="{D7D90BEE-8FCB-45B0-8745-4A5C08822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880" y="34738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8457D07-C5B6-4234-A61C-2CBF88DFC4D3}"/>
              </a:ext>
            </a:extLst>
          </p:cNvPr>
          <p:cNvCxnSpPr/>
          <p:nvPr/>
        </p:nvCxnSpPr>
        <p:spPr bwMode="auto">
          <a:xfrm flipH="1">
            <a:off x="2865120" y="2362200"/>
            <a:ext cx="649224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7" name="Picture 4" descr="Image result for vehicle transparent side view">
            <a:extLst>
              <a:ext uri="{FF2B5EF4-FFF2-40B4-BE49-F238E27FC236}">
                <a16:creationId xmlns:a16="http://schemas.microsoft.com/office/drawing/2014/main" id="{8E220AA6-1123-43F4-B21B-C08D0012B3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316905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Image result for vehicle transparent side view">
            <a:extLst>
              <a:ext uri="{FF2B5EF4-FFF2-40B4-BE49-F238E27FC236}">
                <a16:creationId xmlns:a16="http://schemas.microsoft.com/office/drawing/2014/main" id="{5D1DB854-A389-4CDB-89D1-049C26B2A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964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Image result for vehicle transparent side view">
            <a:extLst>
              <a:ext uri="{FF2B5EF4-FFF2-40B4-BE49-F238E27FC236}">
                <a16:creationId xmlns:a16="http://schemas.microsoft.com/office/drawing/2014/main" id="{DF9391BE-2177-45D0-A601-F81372683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Image result for vehicle transparent side view">
            <a:extLst>
              <a:ext uri="{FF2B5EF4-FFF2-40B4-BE49-F238E27FC236}">
                <a16:creationId xmlns:a16="http://schemas.microsoft.com/office/drawing/2014/main" id="{F3804D7A-1424-47E1-8E8C-2D97F2E38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880" y="316922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Image result for vehicle transparent side view">
            <a:extLst>
              <a:ext uri="{FF2B5EF4-FFF2-40B4-BE49-F238E27FC236}">
                <a16:creationId xmlns:a16="http://schemas.microsoft.com/office/drawing/2014/main" id="{62C4A7BE-AD35-4F13-B436-2BE5B59FC4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485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Image result for vehicle transparent side view">
            <a:extLst>
              <a:ext uri="{FF2B5EF4-FFF2-40B4-BE49-F238E27FC236}">
                <a16:creationId xmlns:a16="http://schemas.microsoft.com/office/drawing/2014/main" id="{BF99B39C-9996-4783-A5B8-444F728CE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485" y="316905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Image result for vehicle transparent side view">
            <a:extLst>
              <a:ext uri="{FF2B5EF4-FFF2-40B4-BE49-F238E27FC236}">
                <a16:creationId xmlns:a16="http://schemas.microsoft.com/office/drawing/2014/main" id="{1118055C-5687-468E-AD5D-0311DF3067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610600" y="2438401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Image result for vehicle transparent side view">
            <a:extLst>
              <a:ext uri="{FF2B5EF4-FFF2-40B4-BE49-F238E27FC236}">
                <a16:creationId xmlns:a16="http://schemas.microsoft.com/office/drawing/2014/main" id="{750B8D97-B9B7-4DC7-83E9-71B7A41508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89520" y="2436402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Image result for vehicle transparent side view">
            <a:extLst>
              <a:ext uri="{FF2B5EF4-FFF2-40B4-BE49-F238E27FC236}">
                <a16:creationId xmlns:a16="http://schemas.microsoft.com/office/drawing/2014/main" id="{E3EC2847-04B4-41E3-A507-883CA1756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23847" y="2429475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Image result for vehicle transparent side view">
            <a:extLst>
              <a:ext uri="{FF2B5EF4-FFF2-40B4-BE49-F238E27FC236}">
                <a16:creationId xmlns:a16="http://schemas.microsoft.com/office/drawing/2014/main" id="{CC0A626A-60CA-49E6-882C-31F018713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55425" y="242254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Image result for vehicle transparent side view">
            <a:extLst>
              <a:ext uri="{FF2B5EF4-FFF2-40B4-BE49-F238E27FC236}">
                <a16:creationId xmlns:a16="http://schemas.microsoft.com/office/drawing/2014/main" id="{605A484B-66D7-4C12-A1FA-D020ECEAD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74342" y="242254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Image result for vehicle transparent side view">
            <a:extLst>
              <a:ext uri="{FF2B5EF4-FFF2-40B4-BE49-F238E27FC236}">
                <a16:creationId xmlns:a16="http://schemas.microsoft.com/office/drawing/2014/main" id="{EAE5C454-67F6-4BC7-9576-DE3516ABB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73243" y="2422547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Image result for vehicle transparent side view">
            <a:extLst>
              <a:ext uri="{FF2B5EF4-FFF2-40B4-BE49-F238E27FC236}">
                <a16:creationId xmlns:a16="http://schemas.microsoft.com/office/drawing/2014/main" id="{356469FC-3531-47DC-B750-D4AC2CEEDF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900160" y="275177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Image result for vehicle transparent side view">
            <a:extLst>
              <a:ext uri="{FF2B5EF4-FFF2-40B4-BE49-F238E27FC236}">
                <a16:creationId xmlns:a16="http://schemas.microsoft.com/office/drawing/2014/main" id="{8288CCAB-8F99-4FCF-B5B2-5C3B34E43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64435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Image result for vehicle transparent side view">
            <a:extLst>
              <a:ext uri="{FF2B5EF4-FFF2-40B4-BE49-F238E27FC236}">
                <a16:creationId xmlns:a16="http://schemas.microsoft.com/office/drawing/2014/main" id="{2DE2AA1B-C4C7-44B3-A9EF-4846A4483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838209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Image result for vehicle transparent side view">
            <a:extLst>
              <a:ext uri="{FF2B5EF4-FFF2-40B4-BE49-F238E27FC236}">
                <a16:creationId xmlns:a16="http://schemas.microsoft.com/office/drawing/2014/main" id="{80DAEC81-6A7F-4E76-84ED-3AB9F0704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06597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Image result for vehicle transparent side view">
            <a:extLst>
              <a:ext uri="{FF2B5EF4-FFF2-40B4-BE49-F238E27FC236}">
                <a16:creationId xmlns:a16="http://schemas.microsoft.com/office/drawing/2014/main" id="{3530ED27-44C5-419D-9CFE-BEF6C534D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52047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Image result for vehicle transparent side view">
            <a:extLst>
              <a:ext uri="{FF2B5EF4-FFF2-40B4-BE49-F238E27FC236}">
                <a16:creationId xmlns:a16="http://schemas.microsoft.com/office/drawing/2014/main" id="{1CDE218E-8B88-44EF-94BB-E34B7A4957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46752" y="2751770"/>
            <a:ext cx="274320" cy="18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Image result for vehicle transparent side view">
            <a:extLst>
              <a:ext uri="{FF2B5EF4-FFF2-40B4-BE49-F238E27FC236}">
                <a16:creationId xmlns:a16="http://schemas.microsoft.com/office/drawing/2014/main" id="{DF7455E2-3833-45DC-BD00-FF31FE02F5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641457" y="275177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Image result for vehicle transparent side view">
            <a:extLst>
              <a:ext uri="{FF2B5EF4-FFF2-40B4-BE49-F238E27FC236}">
                <a16:creationId xmlns:a16="http://schemas.microsoft.com/office/drawing/2014/main" id="{BE34276A-782A-43C2-B211-9C6C9AF7C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55194" y="2751770"/>
            <a:ext cx="274320" cy="1837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TextBox 59">
            <a:extLst>
              <a:ext uri="{FF2B5EF4-FFF2-40B4-BE49-F238E27FC236}">
                <a16:creationId xmlns:a16="http://schemas.microsoft.com/office/drawing/2014/main" id="{A45EB734-3C75-46DB-B206-9E1D964A1D5A}"/>
              </a:ext>
            </a:extLst>
          </p:cNvPr>
          <p:cNvSpPr txBox="1"/>
          <p:nvPr/>
        </p:nvSpPr>
        <p:spPr>
          <a:xfrm>
            <a:off x="980895" y="6000690"/>
            <a:ext cx="105253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u="sng" dirty="0">
                <a:solidFill>
                  <a:schemeClr val="tx1"/>
                </a:solidFill>
              </a:rPr>
              <a:t>Some</a:t>
            </a:r>
            <a:r>
              <a:rPr lang="en-US" sz="2000" dirty="0">
                <a:solidFill>
                  <a:schemeClr val="tx1"/>
                </a:solidFill>
              </a:rPr>
              <a:t> of the vehicles transmitted Broadcast Ack in last cycle </a:t>
            </a:r>
          </a:p>
        </p:txBody>
      </p:sp>
      <p:sp>
        <p:nvSpPr>
          <p:cNvPr id="61" name="Callout: Line 60">
            <a:extLst>
              <a:ext uri="{FF2B5EF4-FFF2-40B4-BE49-F238E27FC236}">
                <a16:creationId xmlns:a16="http://schemas.microsoft.com/office/drawing/2014/main" id="{A8ABA4E8-5C67-4A4A-B012-F922B06CFD3A}"/>
              </a:ext>
            </a:extLst>
          </p:cNvPr>
          <p:cNvSpPr/>
          <p:nvPr/>
        </p:nvSpPr>
        <p:spPr bwMode="auto">
          <a:xfrm>
            <a:off x="5135880" y="4060615"/>
            <a:ext cx="1584379" cy="488553"/>
          </a:xfrm>
          <a:prstGeom prst="borderCallout1">
            <a:avLst>
              <a:gd name="adj1" fmla="val 18750"/>
              <a:gd name="adj2" fmla="val -8333"/>
              <a:gd name="adj3" fmla="val -137356"/>
              <a:gd name="adj4" fmla="val 51419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Ack: Green car not listed</a:t>
            </a:r>
          </a:p>
        </p:txBody>
      </p:sp>
      <p:sp>
        <p:nvSpPr>
          <p:cNvPr id="62" name="Callout: Line 61">
            <a:extLst>
              <a:ext uri="{FF2B5EF4-FFF2-40B4-BE49-F238E27FC236}">
                <a16:creationId xmlns:a16="http://schemas.microsoft.com/office/drawing/2014/main" id="{92C27310-2D03-4F0A-8D66-2D574A1519F8}"/>
              </a:ext>
            </a:extLst>
          </p:cNvPr>
          <p:cNvSpPr/>
          <p:nvPr/>
        </p:nvSpPr>
        <p:spPr bwMode="auto">
          <a:xfrm>
            <a:off x="8083000" y="4769508"/>
            <a:ext cx="2204000" cy="488546"/>
          </a:xfrm>
          <a:prstGeom prst="borderCallout1">
            <a:avLst>
              <a:gd name="adj1" fmla="val 17033"/>
              <a:gd name="adj2" fmla="val -3765"/>
              <a:gd name="adj3" fmla="val -279608"/>
              <a:gd name="adj4" fmla="val -28122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Prior transmission wasn’t received by purple vehicle</a:t>
            </a:r>
          </a:p>
        </p:txBody>
      </p:sp>
      <p:sp>
        <p:nvSpPr>
          <p:cNvPr id="57" name="Callout: Line 56">
            <a:extLst>
              <a:ext uri="{FF2B5EF4-FFF2-40B4-BE49-F238E27FC236}">
                <a16:creationId xmlns:a16="http://schemas.microsoft.com/office/drawing/2014/main" id="{9655443F-5E18-44DB-B8D8-DA191FF7C9F9}"/>
              </a:ext>
            </a:extLst>
          </p:cNvPr>
          <p:cNvSpPr/>
          <p:nvPr/>
        </p:nvSpPr>
        <p:spPr bwMode="auto">
          <a:xfrm>
            <a:off x="4963416" y="1950018"/>
            <a:ext cx="2295647" cy="304800"/>
          </a:xfrm>
          <a:prstGeom prst="borderCallout1">
            <a:avLst>
              <a:gd name="adj1" fmla="val 63501"/>
              <a:gd name="adj2" fmla="val 102398"/>
              <a:gd name="adj3" fmla="val 362527"/>
              <a:gd name="adj4" fmla="val 109151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Safety message transmission </a:t>
            </a:r>
          </a:p>
        </p:txBody>
      </p:sp>
      <p:sp>
        <p:nvSpPr>
          <p:cNvPr id="58" name="Callout: Line 57">
            <a:extLst>
              <a:ext uri="{FF2B5EF4-FFF2-40B4-BE49-F238E27FC236}">
                <a16:creationId xmlns:a16="http://schemas.microsoft.com/office/drawing/2014/main" id="{02FC1FA6-7326-425C-8E58-1768940D5E26}"/>
              </a:ext>
            </a:extLst>
          </p:cNvPr>
          <p:cNvSpPr/>
          <p:nvPr/>
        </p:nvSpPr>
        <p:spPr bwMode="auto">
          <a:xfrm>
            <a:off x="8763003" y="4056896"/>
            <a:ext cx="1371597" cy="488545"/>
          </a:xfrm>
          <a:prstGeom prst="borderCallout1">
            <a:avLst>
              <a:gd name="adj1" fmla="val 18750"/>
              <a:gd name="adj2" fmla="val -8333"/>
              <a:gd name="adj3" fmla="val -133919"/>
              <a:gd name="adj4" fmla="val 1004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Ack: Green car listed</a:t>
            </a:r>
          </a:p>
        </p:txBody>
      </p:sp>
      <p:sp>
        <p:nvSpPr>
          <p:cNvPr id="59" name="Callout: Line 58">
            <a:extLst>
              <a:ext uri="{FF2B5EF4-FFF2-40B4-BE49-F238E27FC236}">
                <a16:creationId xmlns:a16="http://schemas.microsoft.com/office/drawing/2014/main" id="{790C746E-24C3-479E-A70B-F74BADCFF901}"/>
              </a:ext>
            </a:extLst>
          </p:cNvPr>
          <p:cNvSpPr/>
          <p:nvPr/>
        </p:nvSpPr>
        <p:spPr bwMode="auto">
          <a:xfrm>
            <a:off x="7006597" y="5473678"/>
            <a:ext cx="3435513" cy="523285"/>
          </a:xfrm>
          <a:prstGeom prst="borderCallout1">
            <a:avLst>
              <a:gd name="adj1" fmla="val 19224"/>
              <a:gd name="adj2" fmla="val -2277"/>
              <a:gd name="adj3" fmla="val -389847"/>
              <a:gd name="adj4" fmla="val 11675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Safety message transmission </a:t>
            </a:r>
            <a:b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</a:b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(triggered after failure of previous message)</a:t>
            </a:r>
          </a:p>
        </p:txBody>
      </p:sp>
    </p:spTree>
    <p:extLst>
      <p:ext uri="{BB962C8B-B14F-4D97-AF65-F5344CB8AC3E}">
        <p14:creationId xmlns:p14="http://schemas.microsoft.com/office/powerpoint/2010/main" val="1974373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282E85-7040-4DB6-8223-DE87D8314AC7}"/>
              </a:ext>
            </a:extLst>
          </p:cNvPr>
          <p:cNvSpPr/>
          <p:nvPr/>
        </p:nvSpPr>
        <p:spPr bwMode="auto">
          <a:xfrm>
            <a:off x="4114801" y="3185160"/>
            <a:ext cx="4038600" cy="2362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 transmission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65760" marR="0" indent="-182880" latinLnBrk="0">
              <a:lnSpc>
                <a:spcPct val="100000"/>
              </a:lnSpc>
              <a:buFont typeface="Arial" panose="020B0604020202020204" pitchFamily="34" charset="0"/>
              <a:buChar char="•"/>
              <a:tabLst/>
            </a:pPr>
            <a:r>
              <a:rPr lang="en-US" sz="19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Logging of received MAC addresses with valid CRC</a:t>
            </a:r>
          </a:p>
          <a:p>
            <a:pPr marL="365760" marR="0" indent="-182880" latinLnBrk="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/>
            </a:pPr>
            <a:r>
              <a:rPr lang="en-US" sz="19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Periodic transmission of the log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D53296-E00B-421F-AC18-8B6A939835D6}"/>
              </a:ext>
            </a:extLst>
          </p:cNvPr>
          <p:cNvCxnSpPr>
            <a:cxnSpLocks/>
          </p:cNvCxnSpPr>
          <p:nvPr/>
        </p:nvCxnSpPr>
        <p:spPr bwMode="auto">
          <a:xfrm>
            <a:off x="1524000" y="4496653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3756E4-A7F1-41F4-B86C-D04A48EFB8B1}"/>
              </a:ext>
            </a:extLst>
          </p:cNvPr>
          <p:cNvCxnSpPr>
            <a:cxnSpLocks/>
          </p:cNvCxnSpPr>
          <p:nvPr/>
        </p:nvCxnSpPr>
        <p:spPr bwMode="auto">
          <a:xfrm>
            <a:off x="8153400" y="4314306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A019B5D-43DD-4008-A37F-E95EAA811CD4}"/>
              </a:ext>
            </a:extLst>
          </p:cNvPr>
          <p:cNvSpPr txBox="1"/>
          <p:nvPr/>
        </p:nvSpPr>
        <p:spPr>
          <a:xfrm>
            <a:off x="1042416" y="4126468"/>
            <a:ext cx="3137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Start log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28FEB5E-D48E-434F-9B3F-3BDDD6FC90FF}"/>
              </a:ext>
            </a:extLst>
          </p:cNvPr>
          <p:cNvCxnSpPr>
            <a:cxnSpLocks/>
          </p:cNvCxnSpPr>
          <p:nvPr/>
        </p:nvCxnSpPr>
        <p:spPr bwMode="auto">
          <a:xfrm>
            <a:off x="1524000" y="5246132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4C68F4B-7F3C-4991-A186-7C1481632A58}"/>
              </a:ext>
            </a:extLst>
          </p:cNvPr>
          <p:cNvSpPr txBox="1"/>
          <p:nvPr/>
        </p:nvSpPr>
        <p:spPr>
          <a:xfrm>
            <a:off x="1042416" y="4876800"/>
            <a:ext cx="221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Stop log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90C251-DA4A-4BF4-9A87-B236F8812DA5}"/>
              </a:ext>
            </a:extLst>
          </p:cNvPr>
          <p:cNvSpPr txBox="1"/>
          <p:nvPr/>
        </p:nvSpPr>
        <p:spPr>
          <a:xfrm>
            <a:off x="8153400" y="3933789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Packet for transmission 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82156BA-AD69-4563-BD43-AF772EA8ED1E}"/>
              </a:ext>
            </a:extLst>
          </p:cNvPr>
          <p:cNvCxnSpPr>
            <a:cxnSpLocks/>
            <a:endCxn id="3" idx="2"/>
          </p:cNvCxnSpPr>
          <p:nvPr/>
        </p:nvCxnSpPr>
        <p:spPr bwMode="auto">
          <a:xfrm flipV="1">
            <a:off x="6134101" y="5547360"/>
            <a:ext cx="0" cy="5486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AF06D14-7D5D-4A27-A74B-78B56266FBE7}"/>
              </a:ext>
            </a:extLst>
          </p:cNvPr>
          <p:cNvSpPr txBox="1"/>
          <p:nvPr/>
        </p:nvSpPr>
        <p:spPr>
          <a:xfrm>
            <a:off x="6149237" y="562356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UTC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6EE007-3866-4B84-82BE-9C3537919C9A}"/>
              </a:ext>
            </a:extLst>
          </p:cNvPr>
          <p:cNvSpPr txBox="1"/>
          <p:nvPr/>
        </p:nvSpPr>
        <p:spPr>
          <a:xfrm>
            <a:off x="1235515" y="1959114"/>
            <a:ext cx="1052530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Functionality is shown for the sake of complexity estimation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Operation may be performed either in MAC layer or in upper layer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5BAF75D-A6E4-40E7-BA8A-D46051DA3ADD}"/>
              </a:ext>
            </a:extLst>
          </p:cNvPr>
          <p:cNvCxnSpPr>
            <a:cxnSpLocks/>
          </p:cNvCxnSpPr>
          <p:nvPr/>
        </p:nvCxnSpPr>
        <p:spPr bwMode="auto">
          <a:xfrm>
            <a:off x="1524001" y="3747174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C4637ED-2BD5-4CE9-8B57-5456ED9088EB}"/>
              </a:ext>
            </a:extLst>
          </p:cNvPr>
          <p:cNvSpPr txBox="1"/>
          <p:nvPr/>
        </p:nvSpPr>
        <p:spPr>
          <a:xfrm>
            <a:off x="1042416" y="3116797"/>
            <a:ext cx="3063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MAC address of RX packet with valid CRC</a:t>
            </a:r>
          </a:p>
        </p:txBody>
      </p:sp>
    </p:spTree>
    <p:extLst>
      <p:ext uri="{BB962C8B-B14F-4D97-AF65-F5344CB8AC3E}">
        <p14:creationId xmlns:p14="http://schemas.microsoft.com/office/powerpoint/2010/main" val="229219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Broadcast Ack Reception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282E85-7040-4DB6-8223-DE87D8314AC7}"/>
              </a:ext>
            </a:extLst>
          </p:cNvPr>
          <p:cNvSpPr/>
          <p:nvPr/>
        </p:nvSpPr>
        <p:spPr bwMode="auto">
          <a:xfrm>
            <a:off x="4114801" y="3200400"/>
            <a:ext cx="4038600" cy="23622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Ack reception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365760" indent="-182880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Checking presence of self MAC address in Broadcast Ack content</a:t>
            </a:r>
          </a:p>
          <a:p>
            <a:pPr marL="365760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Checking if time of last transmitted packet is within log period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0D53296-E00B-421F-AC18-8B6A939835D6}"/>
              </a:ext>
            </a:extLst>
          </p:cNvPr>
          <p:cNvCxnSpPr>
            <a:cxnSpLocks/>
          </p:cNvCxnSpPr>
          <p:nvPr/>
        </p:nvCxnSpPr>
        <p:spPr bwMode="auto">
          <a:xfrm>
            <a:off x="1524000" y="4025229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93756E4-A7F1-41F4-B86C-D04A48EFB8B1}"/>
              </a:ext>
            </a:extLst>
          </p:cNvPr>
          <p:cNvCxnSpPr>
            <a:cxnSpLocks/>
          </p:cNvCxnSpPr>
          <p:nvPr/>
        </p:nvCxnSpPr>
        <p:spPr bwMode="auto">
          <a:xfrm>
            <a:off x="8153400" y="3733317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A019B5D-43DD-4008-A37F-E95EAA811CD4}"/>
              </a:ext>
            </a:extLst>
          </p:cNvPr>
          <p:cNvSpPr txBox="1"/>
          <p:nvPr/>
        </p:nvSpPr>
        <p:spPr>
          <a:xfrm>
            <a:off x="1043449" y="3669268"/>
            <a:ext cx="3071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Received Broadcast Ack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90C251-DA4A-4BF4-9A87-B236F8812DA5}"/>
              </a:ext>
            </a:extLst>
          </p:cNvPr>
          <p:cNvSpPr txBox="1"/>
          <p:nvPr/>
        </p:nvSpPr>
        <p:spPr>
          <a:xfrm>
            <a:off x="8153400" y="3352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Received MAC address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7CEEC1-44B1-49EA-974C-10D5CAF266DF}"/>
              </a:ext>
            </a:extLst>
          </p:cNvPr>
          <p:cNvSpPr txBox="1"/>
          <p:nvPr/>
        </p:nvSpPr>
        <p:spPr>
          <a:xfrm>
            <a:off x="8153399" y="3962400"/>
            <a:ext cx="3581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Self MAC address found / not found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9112D3E-5E67-4AE2-B65C-A1CBB3D7D5CD}"/>
              </a:ext>
            </a:extLst>
          </p:cNvPr>
          <p:cNvCxnSpPr>
            <a:cxnSpLocks/>
          </p:cNvCxnSpPr>
          <p:nvPr/>
        </p:nvCxnSpPr>
        <p:spPr bwMode="auto">
          <a:xfrm>
            <a:off x="8153400" y="4329546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043ADC3-514D-4225-B0DA-4C44AB772462}"/>
              </a:ext>
            </a:extLst>
          </p:cNvPr>
          <p:cNvCxnSpPr>
            <a:cxnSpLocks/>
          </p:cNvCxnSpPr>
          <p:nvPr/>
        </p:nvCxnSpPr>
        <p:spPr bwMode="auto">
          <a:xfrm>
            <a:off x="8153399" y="5029821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4C5C970-7AD9-4383-9B43-AD09CCB513E4}"/>
              </a:ext>
            </a:extLst>
          </p:cNvPr>
          <p:cNvSpPr txBox="1"/>
          <p:nvPr/>
        </p:nvSpPr>
        <p:spPr>
          <a:xfrm>
            <a:off x="8153398" y="4649304"/>
            <a:ext cx="3962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Last TX packet is within reported period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2D76145-BC44-4B70-99B0-1A57BE3ED400}"/>
              </a:ext>
            </a:extLst>
          </p:cNvPr>
          <p:cNvSpPr txBox="1"/>
          <p:nvPr/>
        </p:nvSpPr>
        <p:spPr>
          <a:xfrm>
            <a:off x="1235515" y="1959114"/>
            <a:ext cx="958488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Functionality is shown for the sake of complexity estimation </a:t>
            </a:r>
          </a:p>
          <a:p>
            <a:pPr>
              <a:spcAft>
                <a:spcPts val="600"/>
              </a:spcAft>
            </a:pPr>
            <a:r>
              <a:rPr lang="en-US" sz="2000" b="1" dirty="0">
                <a:solidFill>
                  <a:schemeClr val="tx1"/>
                </a:solidFill>
              </a:rPr>
              <a:t>Operation may be performed either in MAC layer or in upper layer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9D2619C-3780-4373-B269-8E6EFF792161}"/>
              </a:ext>
            </a:extLst>
          </p:cNvPr>
          <p:cNvCxnSpPr>
            <a:cxnSpLocks/>
          </p:cNvCxnSpPr>
          <p:nvPr/>
        </p:nvCxnSpPr>
        <p:spPr bwMode="auto">
          <a:xfrm>
            <a:off x="1547351" y="4707180"/>
            <a:ext cx="256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5F23A1E-548F-4AAF-A54F-FC12DC4E005C}"/>
              </a:ext>
            </a:extLst>
          </p:cNvPr>
          <p:cNvSpPr txBox="1"/>
          <p:nvPr/>
        </p:nvSpPr>
        <p:spPr>
          <a:xfrm>
            <a:off x="1043449" y="4351219"/>
            <a:ext cx="3071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800" dirty="0">
                <a:solidFill>
                  <a:schemeClr val="tx1"/>
                </a:solidFill>
              </a:rPr>
              <a:t>UTC of last transmitted packet</a:t>
            </a:r>
          </a:p>
        </p:txBody>
      </p:sp>
    </p:spTree>
    <p:extLst>
      <p:ext uri="{BB962C8B-B14F-4D97-AF65-F5344CB8AC3E}">
        <p14:creationId xmlns:p14="http://schemas.microsoft.com/office/powerpoint/2010/main" val="39680144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54940</TotalTime>
  <Words>836</Words>
  <Application>Microsoft Office PowerPoint</Application>
  <PresentationFormat>Widescreen</PresentationFormat>
  <Paragraphs>219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Office Theme</vt:lpstr>
      <vt:lpstr>Document</vt:lpstr>
      <vt:lpstr>Mechanisms for Reliable V2X operation</vt:lpstr>
      <vt:lpstr>V2X Communication Should be Reliable</vt:lpstr>
      <vt:lpstr>Broadcast Acknowledgement</vt:lpstr>
      <vt:lpstr>Reaction to Broadcast Acknowledgement</vt:lpstr>
      <vt:lpstr>Channel Load Consideration</vt:lpstr>
      <vt:lpstr>Broadcast Acknowledge Operation  Sparse environment </vt:lpstr>
      <vt:lpstr>Broadcast Acknowledge Operation  Dense environment </vt:lpstr>
      <vt:lpstr>Broadcast Ack Transmission</vt:lpstr>
      <vt:lpstr>Broadcast Ack Reception</vt:lpstr>
      <vt:lpstr>Upper Layer New Packet Generation Decision </vt:lpstr>
      <vt:lpstr>Broadcast Ack can be Encoded as new BlockAck variant</vt:lpstr>
      <vt:lpstr>Possible Broadcast Ack Format</vt:lpstr>
      <vt:lpstr>Straw Poll #1</vt:lpstr>
      <vt:lpstr>Straw Poll #2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973</cp:revision>
  <cp:lastPrinted>1601-01-01T00:00:00Z</cp:lastPrinted>
  <dcterms:created xsi:type="dcterms:W3CDTF">2018-10-25T12:07:45Z</dcterms:created>
  <dcterms:modified xsi:type="dcterms:W3CDTF">2019-07-21T09:17:16Z</dcterms:modified>
</cp:coreProperties>
</file>